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256" r:id="rId2"/>
    <p:sldId id="257" r:id="rId3"/>
    <p:sldId id="330" r:id="rId4"/>
    <p:sldId id="261" r:id="rId5"/>
    <p:sldId id="262" r:id="rId6"/>
    <p:sldId id="263" r:id="rId7"/>
    <p:sldId id="264" r:id="rId8"/>
    <p:sldId id="265" r:id="rId9"/>
    <p:sldId id="266" r:id="rId10"/>
    <p:sldId id="267" r:id="rId11"/>
    <p:sldId id="268" r:id="rId12"/>
    <p:sldId id="269" r:id="rId13"/>
    <p:sldId id="276" r:id="rId14"/>
    <p:sldId id="277" r:id="rId15"/>
    <p:sldId id="310" r:id="rId16"/>
    <p:sldId id="270" r:id="rId17"/>
    <p:sldId id="331" r:id="rId18"/>
    <p:sldId id="273" r:id="rId19"/>
    <p:sldId id="274" r:id="rId20"/>
    <p:sldId id="275" r:id="rId21"/>
    <p:sldId id="278" r:id="rId22"/>
    <p:sldId id="279" r:id="rId23"/>
    <p:sldId id="280" r:id="rId24"/>
    <p:sldId id="281" r:id="rId25"/>
    <p:sldId id="282" r:id="rId26"/>
    <p:sldId id="283" r:id="rId27"/>
    <p:sldId id="308" r:id="rId28"/>
    <p:sldId id="285" r:id="rId29"/>
    <p:sldId id="311" r:id="rId30"/>
    <p:sldId id="312" r:id="rId31"/>
    <p:sldId id="313" r:id="rId32"/>
    <p:sldId id="314" r:id="rId33"/>
    <p:sldId id="315" r:id="rId34"/>
    <p:sldId id="316" r:id="rId35"/>
    <p:sldId id="287" r:id="rId36"/>
    <p:sldId id="288" r:id="rId37"/>
    <p:sldId id="317" r:id="rId38"/>
    <p:sldId id="318" r:id="rId39"/>
    <p:sldId id="319" r:id="rId40"/>
    <p:sldId id="296" r:id="rId41"/>
    <p:sldId id="297" r:id="rId42"/>
    <p:sldId id="320" r:id="rId43"/>
    <p:sldId id="322" r:id="rId44"/>
    <p:sldId id="321" r:id="rId45"/>
    <p:sldId id="323" r:id="rId46"/>
    <p:sldId id="324" r:id="rId47"/>
    <p:sldId id="326" r:id="rId48"/>
    <p:sldId id="327" r:id="rId49"/>
    <p:sldId id="328" r:id="rId50"/>
    <p:sldId id="332" r:id="rId51"/>
    <p:sldId id="302" r:id="rId52"/>
    <p:sldId id="325" r:id="rId53"/>
    <p:sldId id="299" r:id="rId54"/>
    <p:sldId id="300" r:id="rId55"/>
    <p:sldId id="301" r:id="rId56"/>
    <p:sldId id="329" r:id="rId57"/>
  </p:sldIdLst>
  <p:sldSz cx="9144000" cy="6858000" type="screen4x3"/>
  <p:notesSz cx="6735763"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9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3" autoAdjust="0"/>
    <p:restoredTop sz="80622" autoAdjust="0"/>
  </p:normalViewPr>
  <p:slideViewPr>
    <p:cSldViewPr snapToGrid="0">
      <p:cViewPr varScale="1">
        <p:scale>
          <a:sx n="59" d="100"/>
          <a:sy n="59" d="100"/>
        </p:scale>
        <p:origin x="1740" y="54"/>
      </p:cViewPr>
      <p:guideLst/>
    </p:cSldViewPr>
  </p:slideViewPr>
  <p:notesTextViewPr>
    <p:cViewPr>
      <p:scale>
        <a:sx n="1" d="1"/>
        <a:sy n="1" d="1"/>
      </p:scale>
      <p:origin x="0" y="0"/>
    </p:cViewPr>
  </p:notesTextViewPr>
  <p:notesViewPr>
    <p:cSldViewPr snapToGrid="0">
      <p:cViewPr varScale="1">
        <p:scale>
          <a:sx n="52" d="100"/>
          <a:sy n="52"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BCCC5-B9EA-42F8-9544-2B3097DBBDA7}" type="doc">
      <dgm:prSet loTypeId="urn:microsoft.com/office/officeart/2005/8/layout/vList4" loCatId="list" qsTypeId="urn:microsoft.com/office/officeart/2005/8/quickstyle/3d3" qsCatId="3D" csTypeId="urn:microsoft.com/office/officeart/2005/8/colors/colorful5" csCatId="colorful" phldr="1"/>
      <dgm:spPr/>
      <dgm:t>
        <a:bodyPr/>
        <a:lstStyle/>
        <a:p>
          <a:endParaRPr kumimoji="1" lang="ja-JP" altLang="en-US"/>
        </a:p>
      </dgm:t>
    </dgm:pt>
    <dgm:pt modelId="{8F3EDB21-2207-45CF-91A8-E3261C6438EB}">
      <dgm:prSet phldrT="[テキスト]" custT="1"/>
      <dgm:spPr>
        <a:effectLst>
          <a:outerShdw blurRad="50800" dist="114300" dir="2700000" algn="tl" rotWithShape="0">
            <a:prstClr val="black">
              <a:alpha val="40000"/>
            </a:prstClr>
          </a:outerShdw>
        </a:effectLst>
      </dgm:spPr>
      <dgm:t>
        <a:bodyPr/>
        <a:lstStyle/>
        <a:p>
          <a:r>
            <a:rPr kumimoji="1"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アンプラグド</a:t>
          </a:r>
          <a:r>
            <a:rPr kumimoji="1" lang="ja-JP" altLang="en-US"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6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コンピュータを</a:t>
          </a:r>
          <a:r>
            <a:rPr kumimoji="1" lang="ja-JP" altLang="en-US" sz="3600" u="sng"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使わない</a:t>
          </a:r>
          <a:endParaRPr kumimoji="1" lang="ja-JP" altLang="en-US" sz="3600" b="1"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872ABCFC-FD89-4DA5-9C78-9CDF67462CCC}" type="parTrans" cxnId="{ACBA52DD-B162-4BB7-8042-B742C2331331}">
      <dgm:prSet/>
      <dgm:spPr/>
      <dgm:t>
        <a:bodyPr/>
        <a:lstStyle/>
        <a:p>
          <a:endParaRPr kumimoji="1" lang="ja-JP" altLang="en-US" sz="2400"/>
        </a:p>
      </dgm:t>
    </dgm:pt>
    <dgm:pt modelId="{9EB28912-BF87-407D-9D65-DB5119869C34}" type="sibTrans" cxnId="{ACBA52DD-B162-4BB7-8042-B742C2331331}">
      <dgm:prSet/>
      <dgm:spPr/>
      <dgm:t>
        <a:bodyPr/>
        <a:lstStyle/>
        <a:p>
          <a:endParaRPr kumimoji="1" lang="ja-JP" altLang="en-US" sz="2400"/>
        </a:p>
      </dgm:t>
    </dgm:pt>
    <dgm:pt modelId="{60E34FBA-E377-42DD-86E6-0E6F89A10D22}">
      <dgm:prSet phldrT="[テキスト]" custT="1"/>
      <dgm:spPr>
        <a:effectLst>
          <a:outerShdw blurRad="50800" dist="127000" dir="2700000" algn="tl" rotWithShape="0">
            <a:prstClr val="black">
              <a:alpha val="40000"/>
            </a:prstClr>
          </a:outerShdw>
        </a:effectLst>
      </dgm:spPr>
      <dgm:t>
        <a:bodyPr/>
        <a:lstStyle/>
        <a:p>
          <a:r>
            <a:rPr kumimoji="1"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フィジカル</a:t>
          </a:r>
          <a:r>
            <a:rPr kumimoji="1" lang="ja-JP" altLang="en-US"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u="sng"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ロボットや機械</a:t>
          </a: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を制御する</a:t>
          </a:r>
          <a:endParaRPr kumimoji="1" lang="ja-JP" altLang="en-US" sz="40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E3FEB9F9-3217-49A6-8C06-621FC44545C2}" type="parTrans" cxnId="{3039FF70-8FE8-4299-8A2D-3D94F74C0425}">
      <dgm:prSet/>
      <dgm:spPr/>
      <dgm:t>
        <a:bodyPr/>
        <a:lstStyle/>
        <a:p>
          <a:endParaRPr kumimoji="1" lang="ja-JP" altLang="en-US" sz="2400"/>
        </a:p>
      </dgm:t>
    </dgm:pt>
    <dgm:pt modelId="{7FA5BEE2-1910-4D74-BFAF-47803FD18846}" type="sibTrans" cxnId="{3039FF70-8FE8-4299-8A2D-3D94F74C0425}">
      <dgm:prSet/>
      <dgm:spPr/>
      <dgm:t>
        <a:bodyPr/>
        <a:lstStyle/>
        <a:p>
          <a:endParaRPr kumimoji="1" lang="ja-JP" altLang="en-US" sz="2400"/>
        </a:p>
      </dgm:t>
    </dgm:pt>
    <dgm:pt modelId="{5557BDD9-6801-49D9-BD22-E08C4A82D159}">
      <dgm:prSet phldrT="[テキスト]" custT="1"/>
      <dgm:spPr>
        <a:effectLst>
          <a:outerShdw blurRad="50800" dist="114300" dir="2700000" algn="tl" rotWithShape="0">
            <a:prstClr val="black">
              <a:alpha val="40000"/>
            </a:prstClr>
          </a:outerShdw>
        </a:effectLst>
      </dgm:spPr>
      <dgm:t>
        <a:bodyPr/>
        <a:lstStyle/>
        <a:p>
          <a:r>
            <a:rPr kumimoji="1"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ビジュアル</a:t>
          </a:r>
          <a:r>
            <a:rPr kumimoji="1" lang="ja-JP" altLang="en-US"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コンピュータの</a:t>
          </a:r>
          <a:r>
            <a:rPr kumimoji="1" lang="ja-JP" altLang="en-US" sz="3600" u="sng"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画面上</a:t>
          </a: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で動かす</a:t>
          </a:r>
          <a:endParaRPr kumimoji="1" lang="ja-JP" altLang="en-US" sz="36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5532714F-5420-4089-98CF-8205EF6A6DBC}" type="sibTrans" cxnId="{4785D2F6-A1E0-422B-9F89-34693D7373A5}">
      <dgm:prSet/>
      <dgm:spPr/>
      <dgm:t>
        <a:bodyPr/>
        <a:lstStyle/>
        <a:p>
          <a:endParaRPr kumimoji="1" lang="ja-JP" altLang="en-US" sz="2400"/>
        </a:p>
      </dgm:t>
    </dgm:pt>
    <dgm:pt modelId="{EB51BC2F-FD8A-472D-86B1-BE686695DD6C}" type="parTrans" cxnId="{4785D2F6-A1E0-422B-9F89-34693D7373A5}">
      <dgm:prSet/>
      <dgm:spPr/>
      <dgm:t>
        <a:bodyPr/>
        <a:lstStyle/>
        <a:p>
          <a:endParaRPr kumimoji="1" lang="ja-JP" altLang="en-US" sz="2400"/>
        </a:p>
      </dgm:t>
    </dgm:pt>
    <dgm:pt modelId="{93FC2556-2895-47BA-96AE-027EB1F11411}" type="pres">
      <dgm:prSet presAssocID="{DA1BCCC5-B9EA-42F8-9544-2B3097DBBDA7}" presName="linear" presStyleCnt="0">
        <dgm:presLayoutVars>
          <dgm:dir/>
          <dgm:resizeHandles val="exact"/>
        </dgm:presLayoutVars>
      </dgm:prSet>
      <dgm:spPr/>
      <dgm:t>
        <a:bodyPr/>
        <a:lstStyle/>
        <a:p>
          <a:endParaRPr kumimoji="1" lang="ja-JP" altLang="en-US"/>
        </a:p>
      </dgm:t>
    </dgm:pt>
    <dgm:pt modelId="{A95B2EF6-20B9-4454-A271-2F92C33602AE}" type="pres">
      <dgm:prSet presAssocID="{8F3EDB21-2207-45CF-91A8-E3261C6438EB}" presName="comp" presStyleCnt="0"/>
      <dgm:spPr/>
    </dgm:pt>
    <dgm:pt modelId="{56283C05-EF54-4744-AD88-003F5FFC8319}" type="pres">
      <dgm:prSet presAssocID="{8F3EDB21-2207-45CF-91A8-E3261C6438EB}" presName="box" presStyleLbl="node1" presStyleIdx="0" presStyleCnt="3"/>
      <dgm:spPr/>
      <dgm:t>
        <a:bodyPr/>
        <a:lstStyle/>
        <a:p>
          <a:endParaRPr kumimoji="1" lang="ja-JP" altLang="en-US"/>
        </a:p>
      </dgm:t>
    </dgm:pt>
    <dgm:pt modelId="{9F66DF45-D30A-4F1F-A0AD-28802279CB0D}" type="pres">
      <dgm:prSet presAssocID="{8F3EDB21-2207-45CF-91A8-E3261C6438EB}" presName="img" presStyleLbl="fgImgPlace1" presStyleIdx="0" presStyleCnt="3" custAng="5400000" custScaleX="85676" custScaleY="166678"/>
      <dgm:spPr>
        <a:blipFill rotWithShape="1">
          <a:blip xmlns:r="http://schemas.openxmlformats.org/officeDocument/2006/relationships" r:embed="rId1"/>
          <a:stretch>
            <a:fillRect/>
          </a:stretch>
        </a:blipFill>
      </dgm:spPr>
    </dgm:pt>
    <dgm:pt modelId="{C8643B0C-FAAE-4A29-B158-CCF7EB0960AA}" type="pres">
      <dgm:prSet presAssocID="{8F3EDB21-2207-45CF-91A8-E3261C6438EB}" presName="text" presStyleLbl="node1" presStyleIdx="0" presStyleCnt="3">
        <dgm:presLayoutVars>
          <dgm:bulletEnabled val="1"/>
        </dgm:presLayoutVars>
      </dgm:prSet>
      <dgm:spPr/>
      <dgm:t>
        <a:bodyPr/>
        <a:lstStyle/>
        <a:p>
          <a:endParaRPr kumimoji="1" lang="ja-JP" altLang="en-US"/>
        </a:p>
      </dgm:t>
    </dgm:pt>
    <dgm:pt modelId="{2CF3AC3C-E0D1-484C-BBFE-1A0719019215}" type="pres">
      <dgm:prSet presAssocID="{9EB28912-BF87-407D-9D65-DB5119869C34}" presName="spacer" presStyleCnt="0"/>
      <dgm:spPr/>
    </dgm:pt>
    <dgm:pt modelId="{82BD9CB5-55E7-4183-A05C-1C47F32456C2}" type="pres">
      <dgm:prSet presAssocID="{5557BDD9-6801-49D9-BD22-E08C4A82D159}" presName="comp" presStyleCnt="0"/>
      <dgm:spPr/>
    </dgm:pt>
    <dgm:pt modelId="{77627ABF-CEC5-4190-8336-0BE332C17663}" type="pres">
      <dgm:prSet presAssocID="{5557BDD9-6801-49D9-BD22-E08C4A82D159}" presName="box" presStyleLbl="node1" presStyleIdx="1" presStyleCnt="3" custLinFactNeighborY="-10039"/>
      <dgm:spPr/>
      <dgm:t>
        <a:bodyPr/>
        <a:lstStyle/>
        <a:p>
          <a:endParaRPr kumimoji="1" lang="ja-JP" altLang="en-US"/>
        </a:p>
      </dgm:t>
    </dgm:pt>
    <dgm:pt modelId="{4924DBA8-C4F3-4D54-9B47-7E1B05F8223E}" type="pres">
      <dgm:prSet presAssocID="{5557BDD9-6801-49D9-BD22-E08C4A82D159}" presName="img" presStyleLbl="fgImgPlace1" presStyleIdx="1" presStyleCnt="3" custScaleX="116232" custScaleY="127008" custLinFactNeighborX="2" custLinFactNeighborY="-1150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 t="-15000" r="-919" b="-15000"/>
          </a:stretch>
        </a:blipFill>
      </dgm:spPr>
    </dgm:pt>
    <dgm:pt modelId="{031C53C5-3F33-44DD-99EF-B3FAFF000E5B}" type="pres">
      <dgm:prSet presAssocID="{5557BDD9-6801-49D9-BD22-E08C4A82D159}" presName="text" presStyleLbl="node1" presStyleIdx="1" presStyleCnt="3">
        <dgm:presLayoutVars>
          <dgm:bulletEnabled val="1"/>
        </dgm:presLayoutVars>
      </dgm:prSet>
      <dgm:spPr/>
      <dgm:t>
        <a:bodyPr/>
        <a:lstStyle/>
        <a:p>
          <a:endParaRPr kumimoji="1" lang="ja-JP" altLang="en-US"/>
        </a:p>
      </dgm:t>
    </dgm:pt>
    <dgm:pt modelId="{FF9EC7CB-A818-447E-9C9D-17FB1140047F}" type="pres">
      <dgm:prSet presAssocID="{5532714F-5420-4089-98CF-8205EF6A6DBC}" presName="spacer" presStyleCnt="0"/>
      <dgm:spPr/>
    </dgm:pt>
    <dgm:pt modelId="{296CC8FD-DADF-4FA2-A0F7-A46F4F526232}" type="pres">
      <dgm:prSet presAssocID="{60E34FBA-E377-42DD-86E6-0E6F89A10D22}" presName="comp" presStyleCnt="0"/>
      <dgm:spPr/>
    </dgm:pt>
    <dgm:pt modelId="{8D28C549-FFD2-4892-ABE0-A45A055EF208}" type="pres">
      <dgm:prSet presAssocID="{60E34FBA-E377-42DD-86E6-0E6F89A10D22}" presName="box" presStyleLbl="node1" presStyleIdx="2" presStyleCnt="3"/>
      <dgm:spPr/>
      <dgm:t>
        <a:bodyPr/>
        <a:lstStyle/>
        <a:p>
          <a:endParaRPr kumimoji="1" lang="ja-JP" altLang="en-US"/>
        </a:p>
      </dgm:t>
    </dgm:pt>
    <dgm:pt modelId="{A6EBB7BE-C603-4093-B36B-7B71CD9C0864}" type="pres">
      <dgm:prSet presAssocID="{60E34FBA-E377-42DD-86E6-0E6F89A10D22}" presName="img" presStyleLbl="fgImgPlace1" presStyleIdx="2" presStyleCnt="3" custScaleX="117738" custScaleY="128541"/>
      <dgm:spPr>
        <a:blipFill>
          <a:blip xmlns:r="http://schemas.openxmlformats.org/officeDocument/2006/relationships" r:embed="rId3">
            <a:extLst>
              <a:ext uri="{28A0092B-C50C-407E-A947-70E740481C1C}">
                <a14:useLocalDpi xmlns:a14="http://schemas.microsoft.com/office/drawing/2010/main" val="0"/>
              </a:ext>
            </a:extLst>
          </a:blip>
          <a:srcRect/>
          <a:stretch>
            <a:fillRect t="-34000" b="-34000"/>
          </a:stretch>
        </a:blipFill>
      </dgm:spPr>
    </dgm:pt>
    <dgm:pt modelId="{843C2426-F3F2-4B05-A92C-BD1D1BBF827D}" type="pres">
      <dgm:prSet presAssocID="{60E34FBA-E377-42DD-86E6-0E6F89A10D22}" presName="text" presStyleLbl="node1" presStyleIdx="2" presStyleCnt="3">
        <dgm:presLayoutVars>
          <dgm:bulletEnabled val="1"/>
        </dgm:presLayoutVars>
      </dgm:prSet>
      <dgm:spPr/>
      <dgm:t>
        <a:bodyPr/>
        <a:lstStyle/>
        <a:p>
          <a:endParaRPr kumimoji="1" lang="ja-JP" altLang="en-US"/>
        </a:p>
      </dgm:t>
    </dgm:pt>
  </dgm:ptLst>
  <dgm:cxnLst>
    <dgm:cxn modelId="{26B3426E-D8C3-4DD6-BDE0-26396643BA94}" type="presOf" srcId="{5557BDD9-6801-49D9-BD22-E08C4A82D159}" destId="{77627ABF-CEC5-4190-8336-0BE332C17663}" srcOrd="0" destOrd="0" presId="urn:microsoft.com/office/officeart/2005/8/layout/vList4"/>
    <dgm:cxn modelId="{3039FF70-8FE8-4299-8A2D-3D94F74C0425}" srcId="{DA1BCCC5-B9EA-42F8-9544-2B3097DBBDA7}" destId="{60E34FBA-E377-42DD-86E6-0E6F89A10D22}" srcOrd="2" destOrd="0" parTransId="{E3FEB9F9-3217-49A6-8C06-621FC44545C2}" sibTransId="{7FA5BEE2-1910-4D74-BFAF-47803FD18846}"/>
    <dgm:cxn modelId="{4785D2F6-A1E0-422B-9F89-34693D7373A5}" srcId="{DA1BCCC5-B9EA-42F8-9544-2B3097DBBDA7}" destId="{5557BDD9-6801-49D9-BD22-E08C4A82D159}" srcOrd="1" destOrd="0" parTransId="{EB51BC2F-FD8A-472D-86B1-BE686695DD6C}" sibTransId="{5532714F-5420-4089-98CF-8205EF6A6DBC}"/>
    <dgm:cxn modelId="{680A1C33-CB16-4293-8B0C-4AB0EC11B1F4}" type="presOf" srcId="{60E34FBA-E377-42DD-86E6-0E6F89A10D22}" destId="{843C2426-F3F2-4B05-A92C-BD1D1BBF827D}" srcOrd="1" destOrd="0" presId="urn:microsoft.com/office/officeart/2005/8/layout/vList4"/>
    <dgm:cxn modelId="{174FE559-E9A0-497C-B96E-2FA93A9816AC}" type="presOf" srcId="{8F3EDB21-2207-45CF-91A8-E3261C6438EB}" destId="{C8643B0C-FAAE-4A29-B158-CCF7EB0960AA}" srcOrd="1" destOrd="0" presId="urn:microsoft.com/office/officeart/2005/8/layout/vList4"/>
    <dgm:cxn modelId="{ACBA52DD-B162-4BB7-8042-B742C2331331}" srcId="{DA1BCCC5-B9EA-42F8-9544-2B3097DBBDA7}" destId="{8F3EDB21-2207-45CF-91A8-E3261C6438EB}" srcOrd="0" destOrd="0" parTransId="{872ABCFC-FD89-4DA5-9C78-9CDF67462CCC}" sibTransId="{9EB28912-BF87-407D-9D65-DB5119869C34}"/>
    <dgm:cxn modelId="{DBF5900C-931C-48E4-B83A-C18E39060A78}" type="presOf" srcId="{60E34FBA-E377-42DD-86E6-0E6F89A10D22}" destId="{8D28C549-FFD2-4892-ABE0-A45A055EF208}" srcOrd="0" destOrd="0" presId="urn:microsoft.com/office/officeart/2005/8/layout/vList4"/>
    <dgm:cxn modelId="{2ED1402B-F7D3-45C4-A2DA-FE4C5AA3F94A}" type="presOf" srcId="{8F3EDB21-2207-45CF-91A8-E3261C6438EB}" destId="{56283C05-EF54-4744-AD88-003F5FFC8319}" srcOrd="0" destOrd="0" presId="urn:microsoft.com/office/officeart/2005/8/layout/vList4"/>
    <dgm:cxn modelId="{EA2E71BF-C452-431C-B138-049A6E88FDCE}" type="presOf" srcId="{DA1BCCC5-B9EA-42F8-9544-2B3097DBBDA7}" destId="{93FC2556-2895-47BA-96AE-027EB1F11411}" srcOrd="0" destOrd="0" presId="urn:microsoft.com/office/officeart/2005/8/layout/vList4"/>
    <dgm:cxn modelId="{513A72D5-E684-46D4-B7BF-620E09209436}" type="presOf" srcId="{5557BDD9-6801-49D9-BD22-E08C4A82D159}" destId="{031C53C5-3F33-44DD-99EF-B3FAFF000E5B}" srcOrd="1" destOrd="0" presId="urn:microsoft.com/office/officeart/2005/8/layout/vList4"/>
    <dgm:cxn modelId="{B527B807-D5DD-4EB7-AF4A-499058A53C2D}" type="presParOf" srcId="{93FC2556-2895-47BA-96AE-027EB1F11411}" destId="{A95B2EF6-20B9-4454-A271-2F92C33602AE}" srcOrd="0" destOrd="0" presId="urn:microsoft.com/office/officeart/2005/8/layout/vList4"/>
    <dgm:cxn modelId="{6CF1D3FE-A212-4B17-94F2-2CD37E992227}" type="presParOf" srcId="{A95B2EF6-20B9-4454-A271-2F92C33602AE}" destId="{56283C05-EF54-4744-AD88-003F5FFC8319}" srcOrd="0" destOrd="0" presId="urn:microsoft.com/office/officeart/2005/8/layout/vList4"/>
    <dgm:cxn modelId="{952A99F3-9A16-4649-ADE8-A0FED0BDFD75}" type="presParOf" srcId="{A95B2EF6-20B9-4454-A271-2F92C33602AE}" destId="{9F66DF45-D30A-4F1F-A0AD-28802279CB0D}" srcOrd="1" destOrd="0" presId="urn:microsoft.com/office/officeart/2005/8/layout/vList4"/>
    <dgm:cxn modelId="{82422593-3265-4290-B758-793A280EFD4A}" type="presParOf" srcId="{A95B2EF6-20B9-4454-A271-2F92C33602AE}" destId="{C8643B0C-FAAE-4A29-B158-CCF7EB0960AA}" srcOrd="2" destOrd="0" presId="urn:microsoft.com/office/officeart/2005/8/layout/vList4"/>
    <dgm:cxn modelId="{42C26DCD-23BE-4B8D-BCD6-813F8DD9FB5D}" type="presParOf" srcId="{93FC2556-2895-47BA-96AE-027EB1F11411}" destId="{2CF3AC3C-E0D1-484C-BBFE-1A0719019215}" srcOrd="1" destOrd="0" presId="urn:microsoft.com/office/officeart/2005/8/layout/vList4"/>
    <dgm:cxn modelId="{4C5F09C0-F343-4AF5-97F4-65FB8C03D671}" type="presParOf" srcId="{93FC2556-2895-47BA-96AE-027EB1F11411}" destId="{82BD9CB5-55E7-4183-A05C-1C47F32456C2}" srcOrd="2" destOrd="0" presId="urn:microsoft.com/office/officeart/2005/8/layout/vList4"/>
    <dgm:cxn modelId="{50433CC7-1B21-4A86-B7B5-B9FE8259426F}" type="presParOf" srcId="{82BD9CB5-55E7-4183-A05C-1C47F32456C2}" destId="{77627ABF-CEC5-4190-8336-0BE332C17663}" srcOrd="0" destOrd="0" presId="urn:microsoft.com/office/officeart/2005/8/layout/vList4"/>
    <dgm:cxn modelId="{488E5D8B-E5BA-4426-AD33-82E2D12B629E}" type="presParOf" srcId="{82BD9CB5-55E7-4183-A05C-1C47F32456C2}" destId="{4924DBA8-C4F3-4D54-9B47-7E1B05F8223E}" srcOrd="1" destOrd="0" presId="urn:microsoft.com/office/officeart/2005/8/layout/vList4"/>
    <dgm:cxn modelId="{AFDCFB43-33F8-4656-B4B8-88A64D059ACF}" type="presParOf" srcId="{82BD9CB5-55E7-4183-A05C-1C47F32456C2}" destId="{031C53C5-3F33-44DD-99EF-B3FAFF000E5B}" srcOrd="2" destOrd="0" presId="urn:microsoft.com/office/officeart/2005/8/layout/vList4"/>
    <dgm:cxn modelId="{BCA2EFE6-D975-4346-95A9-7BB3F2A17143}" type="presParOf" srcId="{93FC2556-2895-47BA-96AE-027EB1F11411}" destId="{FF9EC7CB-A818-447E-9C9D-17FB1140047F}" srcOrd="3" destOrd="0" presId="urn:microsoft.com/office/officeart/2005/8/layout/vList4"/>
    <dgm:cxn modelId="{BC07FF6F-C000-44DB-A076-BD1EE3F97622}" type="presParOf" srcId="{93FC2556-2895-47BA-96AE-027EB1F11411}" destId="{296CC8FD-DADF-4FA2-A0F7-A46F4F526232}" srcOrd="4" destOrd="0" presId="urn:microsoft.com/office/officeart/2005/8/layout/vList4"/>
    <dgm:cxn modelId="{A99AB481-FCBF-4ED2-9BEB-1681A6546969}" type="presParOf" srcId="{296CC8FD-DADF-4FA2-A0F7-A46F4F526232}" destId="{8D28C549-FFD2-4892-ABE0-A45A055EF208}" srcOrd="0" destOrd="0" presId="urn:microsoft.com/office/officeart/2005/8/layout/vList4"/>
    <dgm:cxn modelId="{793AD100-4BA3-4A68-AEB5-C6B65265FDE9}" type="presParOf" srcId="{296CC8FD-DADF-4FA2-A0F7-A46F4F526232}" destId="{A6EBB7BE-C603-4093-B36B-7B71CD9C0864}" srcOrd="1" destOrd="0" presId="urn:microsoft.com/office/officeart/2005/8/layout/vList4"/>
    <dgm:cxn modelId="{F18938A6-8FB8-4F9F-988D-071F6BB979F7}" type="presParOf" srcId="{296CC8FD-DADF-4FA2-A0F7-A46F4F526232}" destId="{843C2426-F3F2-4B05-A92C-BD1D1BBF827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61348-5AB8-4F13-8195-0CD510F6F6DE}" type="doc">
      <dgm:prSet loTypeId="urn:microsoft.com/office/officeart/2005/8/layout/cycle6" loCatId="cycle" qsTypeId="urn:microsoft.com/office/officeart/2005/8/quickstyle/3d2" qsCatId="3D" csTypeId="urn:microsoft.com/office/officeart/2005/8/colors/colorful1" csCatId="colorful" phldr="1"/>
      <dgm:spPr/>
      <dgm:t>
        <a:bodyPr/>
        <a:lstStyle/>
        <a:p>
          <a:endParaRPr kumimoji="1" lang="ja-JP" altLang="en-US"/>
        </a:p>
      </dgm:t>
    </dgm:pt>
    <dgm:pt modelId="{EFD3F7E7-5CE3-4A32-A327-0F596EC7C430}">
      <dgm:prSet phldrT="[テキスト]" custT="1"/>
      <dgm:spPr/>
      <dgm:t>
        <a:bodyPr/>
        <a:lstStyle/>
        <a:p>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　学</a:t>
          </a:r>
          <a:endParaRPr kumimoji="1"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E097BDE7-24A6-4923-8A3E-3D1896B9F0C4}" type="parTrans" cxnId="{83E4D000-640B-4939-895F-91713E1FBD73}">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0AE80B7E-C843-4F85-BADA-3AB3C60E47A5}" type="sibTrans" cxnId="{83E4D000-640B-4939-895F-91713E1FBD73}">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5E86B0D8-6369-4614-B59F-7F722594C560}">
      <dgm:prSet phldrT="[テキスト]" custT="1"/>
      <dgm:spPr/>
      <dgm:t>
        <a:bodyPr/>
        <a:lstStyle/>
        <a:p>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高　校</a:t>
          </a:r>
          <a:r>
            <a:rPr kumimoji="1" lang="en-US" altLang="ja-JP"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（専門高校等）</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2C713B3B-5373-48C2-A16B-E022AA557AFE}" type="parTrans" cxnId="{4035B00F-A27E-4912-9A5E-49D6D3903EF8}">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FC7E0EE6-944F-4253-94B9-28310891845F}" type="sibTrans" cxnId="{4035B00F-A27E-4912-9A5E-49D6D3903EF8}">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5C60E236-27AA-42AD-B91D-9B27F4C3B1E3}">
      <dgm:prSet phldrT="[テキスト]" custT="1"/>
      <dgm:spPr/>
      <dgm:t>
        <a:bodyPr/>
        <a:lstStyle/>
        <a:p>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企　業</a:t>
          </a:r>
          <a:endParaRPr kumimoji="1"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924B690A-D963-4A3D-AAF8-74DAAA4EB9A4}" type="parTrans" cxnId="{3AC250C0-5691-4BB6-8C6A-D318365AE30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FAD9E535-547F-411F-A0E1-F5A5472556C9}" type="sibTrans" cxnId="{3AC250C0-5691-4BB6-8C6A-D318365AE30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624E43CF-03C5-4D50-BFA7-F396F0402FEC}">
      <dgm:prSet phldrT="[テキスト]" custT="1"/>
      <dgm:spPr/>
      <dgm:t>
        <a:bodyPr/>
        <a:lstStyle/>
        <a:p>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保護者</a:t>
          </a:r>
          <a:endParaRPr kumimoji="1"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7DC6058F-BB66-4A49-A831-E4B57363D6F6}" type="parTrans" cxnId="{27D5A79C-48F6-4866-A3B9-C5F93ADC7B1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AC35BB12-6D74-4FAE-B758-3FD65C4C0CDC}" type="sibTrans" cxnId="{27D5A79C-48F6-4866-A3B9-C5F93ADC7B1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74BC669B-8366-4D1A-8953-C9D5C5E50829}">
      <dgm:prSet phldrT="[テキスト]" custT="1"/>
      <dgm:spPr/>
      <dgm:t>
        <a:bodyPr/>
        <a:lstStyle/>
        <a:p>
          <a:r>
            <a:rPr kumimoji="1"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地域のシニア</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85D49B94-1857-4A7D-9D3A-44817AB6B1B4}" type="parTrans" cxnId="{206BD59B-8748-4CE0-9645-D545B7A23E7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7A06BD60-A3BC-4938-BD7B-386124A0AF39}" type="sibTrans" cxnId="{206BD59B-8748-4CE0-9645-D545B7A23E77}">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0A23B477-3ED8-4BF6-958C-1A41C4E2CE72}">
      <dgm:prSet phldrT="[テキスト]" custT="1"/>
      <dgm:spPr/>
      <dgm:t>
        <a:bodyPr/>
        <a:lstStyle/>
        <a:p>
          <a:r>
            <a:rPr kumimoji="1" lang="en-US" altLang="ja-JP"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NPO</a:t>
          </a:r>
          <a:r>
            <a:rPr kumimoji="1"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団体</a:t>
          </a:r>
          <a:endParaRPr kumimoji="1"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022BCDE4-178B-4A3F-841D-CDB62CC6D4BF}" type="parTrans" cxnId="{DFFD270F-43E0-44C7-8338-AF8568E2EDB3}">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0DC24298-8E63-4E74-BE05-CD57A1E24209}" type="sibTrans" cxnId="{DFFD270F-43E0-44C7-8338-AF8568E2EDB3}">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3CCF5772-C09E-4945-BD63-F19985E8768C}">
      <dgm:prSet phldrT="[テキスト]" custT="1"/>
      <dgm:spPr/>
      <dgm:t>
        <a:bodyPr/>
        <a:lstStyle/>
        <a:p>
          <a:r>
            <a:rPr kumimoji="1"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学校放送番組</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EEA3C93E-2C87-4D87-A3A2-100C7E69D283}" type="parTrans" cxnId="{5131F2B3-63E3-4B32-AD8F-74A070F49791}">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5BDB8EC7-3A75-4036-8CA4-35C8D2DD62CD}" type="sibTrans" cxnId="{5131F2B3-63E3-4B32-AD8F-74A070F49791}">
      <dgm:prSet/>
      <dgm:spPr/>
      <dgm:t>
        <a:bodyPr/>
        <a:lstStyle/>
        <a:p>
          <a:endParaRPr kumimoji="1" lang="ja-JP" altLang="en-US" sz="3600" b="1">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gm:t>
    </dgm:pt>
    <dgm:pt modelId="{B4F4FC2B-4870-4631-A6BA-3E4333BBBE4B}" type="pres">
      <dgm:prSet presAssocID="{95961348-5AB8-4F13-8195-0CD510F6F6DE}" presName="cycle" presStyleCnt="0">
        <dgm:presLayoutVars>
          <dgm:dir/>
          <dgm:resizeHandles val="exact"/>
        </dgm:presLayoutVars>
      </dgm:prSet>
      <dgm:spPr/>
      <dgm:t>
        <a:bodyPr/>
        <a:lstStyle/>
        <a:p>
          <a:endParaRPr kumimoji="1" lang="ja-JP" altLang="en-US"/>
        </a:p>
      </dgm:t>
    </dgm:pt>
    <dgm:pt modelId="{F8EF3D6B-95BF-4865-A706-F85DEA4BF2C2}" type="pres">
      <dgm:prSet presAssocID="{EFD3F7E7-5CE3-4A32-A327-0F596EC7C430}" presName="node" presStyleLbl="node1" presStyleIdx="0" presStyleCnt="7" custScaleX="130515" custRadScaleRad="108619" custRadScaleInc="3989">
        <dgm:presLayoutVars>
          <dgm:bulletEnabled val="1"/>
        </dgm:presLayoutVars>
      </dgm:prSet>
      <dgm:spPr/>
      <dgm:t>
        <a:bodyPr/>
        <a:lstStyle/>
        <a:p>
          <a:endParaRPr kumimoji="1" lang="ja-JP" altLang="en-US"/>
        </a:p>
      </dgm:t>
    </dgm:pt>
    <dgm:pt modelId="{2041956A-E4A3-4BD4-A933-86489D6FFDA8}" type="pres">
      <dgm:prSet presAssocID="{EFD3F7E7-5CE3-4A32-A327-0F596EC7C430}" presName="spNode" presStyleCnt="0"/>
      <dgm:spPr/>
      <dgm:t>
        <a:bodyPr/>
        <a:lstStyle/>
        <a:p>
          <a:endParaRPr kumimoji="1" lang="ja-JP" altLang="en-US"/>
        </a:p>
      </dgm:t>
    </dgm:pt>
    <dgm:pt modelId="{B4CE598C-E9DC-4B2A-9DE9-360E42800318}" type="pres">
      <dgm:prSet presAssocID="{0AE80B7E-C843-4F85-BADA-3AB3C60E47A5}" presName="sibTrans" presStyleLbl="sibTrans1D1" presStyleIdx="0" presStyleCnt="7"/>
      <dgm:spPr/>
      <dgm:t>
        <a:bodyPr/>
        <a:lstStyle/>
        <a:p>
          <a:endParaRPr kumimoji="1" lang="ja-JP" altLang="en-US"/>
        </a:p>
      </dgm:t>
    </dgm:pt>
    <dgm:pt modelId="{A85BFA8F-1A05-4939-93FD-5A64C59BC116}" type="pres">
      <dgm:prSet presAssocID="{5E86B0D8-6369-4614-B59F-7F722594C560}" presName="node" presStyleLbl="node1" presStyleIdx="1" presStyleCnt="7" custScaleX="259461" custScaleY="127173" custRadScaleRad="107603" custRadScaleInc="40112">
        <dgm:presLayoutVars>
          <dgm:bulletEnabled val="1"/>
        </dgm:presLayoutVars>
      </dgm:prSet>
      <dgm:spPr/>
      <dgm:t>
        <a:bodyPr/>
        <a:lstStyle/>
        <a:p>
          <a:endParaRPr kumimoji="1" lang="ja-JP" altLang="en-US"/>
        </a:p>
      </dgm:t>
    </dgm:pt>
    <dgm:pt modelId="{5A1F6330-33BF-4DF8-9892-CCA15DF2B658}" type="pres">
      <dgm:prSet presAssocID="{5E86B0D8-6369-4614-B59F-7F722594C560}" presName="spNode" presStyleCnt="0"/>
      <dgm:spPr/>
      <dgm:t>
        <a:bodyPr/>
        <a:lstStyle/>
        <a:p>
          <a:endParaRPr kumimoji="1" lang="ja-JP" altLang="en-US"/>
        </a:p>
      </dgm:t>
    </dgm:pt>
    <dgm:pt modelId="{48F75D8F-99D6-463F-BFEB-1B28065D32B6}" type="pres">
      <dgm:prSet presAssocID="{FC7E0EE6-944F-4253-94B9-28310891845F}" presName="sibTrans" presStyleLbl="sibTrans1D1" presStyleIdx="1" presStyleCnt="7"/>
      <dgm:spPr/>
      <dgm:t>
        <a:bodyPr/>
        <a:lstStyle/>
        <a:p>
          <a:endParaRPr kumimoji="1" lang="ja-JP" altLang="en-US"/>
        </a:p>
      </dgm:t>
    </dgm:pt>
    <dgm:pt modelId="{EBFC17E5-34BF-4401-BB48-7372978964E9}" type="pres">
      <dgm:prSet presAssocID="{5C60E236-27AA-42AD-B91D-9B27F4C3B1E3}" presName="node" presStyleLbl="node1" presStyleIdx="2" presStyleCnt="7" custScaleX="140497" custRadScaleRad="106602" custRadScaleInc="-45627">
        <dgm:presLayoutVars>
          <dgm:bulletEnabled val="1"/>
        </dgm:presLayoutVars>
      </dgm:prSet>
      <dgm:spPr/>
      <dgm:t>
        <a:bodyPr/>
        <a:lstStyle/>
        <a:p>
          <a:endParaRPr kumimoji="1" lang="ja-JP" altLang="en-US"/>
        </a:p>
      </dgm:t>
    </dgm:pt>
    <dgm:pt modelId="{5062EE8F-B0A8-4B83-B21E-19283D84DE5A}" type="pres">
      <dgm:prSet presAssocID="{5C60E236-27AA-42AD-B91D-9B27F4C3B1E3}" presName="spNode" presStyleCnt="0"/>
      <dgm:spPr/>
      <dgm:t>
        <a:bodyPr/>
        <a:lstStyle/>
        <a:p>
          <a:endParaRPr kumimoji="1" lang="ja-JP" altLang="en-US"/>
        </a:p>
      </dgm:t>
    </dgm:pt>
    <dgm:pt modelId="{2A8BEDCC-DAAE-4257-BDEC-530A7635A581}" type="pres">
      <dgm:prSet presAssocID="{FAD9E535-547F-411F-A0E1-F5A5472556C9}" presName="sibTrans" presStyleLbl="sibTrans1D1" presStyleIdx="2" presStyleCnt="7"/>
      <dgm:spPr/>
      <dgm:t>
        <a:bodyPr/>
        <a:lstStyle/>
        <a:p>
          <a:endParaRPr kumimoji="1" lang="ja-JP" altLang="en-US"/>
        </a:p>
      </dgm:t>
    </dgm:pt>
    <dgm:pt modelId="{E190798A-7EAB-4439-A253-A85A91151ABE}" type="pres">
      <dgm:prSet presAssocID="{624E43CF-03C5-4D50-BFA7-F396F0402FEC}" presName="node" presStyleLbl="node1" presStyleIdx="3" presStyleCnt="7" custScaleX="137446" custRadScaleRad="106014" custRadScaleInc="-135389">
        <dgm:presLayoutVars>
          <dgm:bulletEnabled val="1"/>
        </dgm:presLayoutVars>
      </dgm:prSet>
      <dgm:spPr/>
      <dgm:t>
        <a:bodyPr/>
        <a:lstStyle/>
        <a:p>
          <a:endParaRPr kumimoji="1" lang="ja-JP" altLang="en-US"/>
        </a:p>
      </dgm:t>
    </dgm:pt>
    <dgm:pt modelId="{48935236-DD7C-4EB8-ACD3-66FBD1EB49C4}" type="pres">
      <dgm:prSet presAssocID="{624E43CF-03C5-4D50-BFA7-F396F0402FEC}" presName="spNode" presStyleCnt="0"/>
      <dgm:spPr/>
      <dgm:t>
        <a:bodyPr/>
        <a:lstStyle/>
        <a:p>
          <a:endParaRPr kumimoji="1" lang="ja-JP" altLang="en-US"/>
        </a:p>
      </dgm:t>
    </dgm:pt>
    <dgm:pt modelId="{682BE4B9-1E2D-4525-9BEC-772D168B0632}" type="pres">
      <dgm:prSet presAssocID="{AC35BB12-6D74-4FAE-B758-3FD65C4C0CDC}" presName="sibTrans" presStyleLbl="sibTrans1D1" presStyleIdx="3" presStyleCnt="7"/>
      <dgm:spPr/>
      <dgm:t>
        <a:bodyPr/>
        <a:lstStyle/>
        <a:p>
          <a:endParaRPr kumimoji="1" lang="ja-JP" altLang="en-US"/>
        </a:p>
      </dgm:t>
    </dgm:pt>
    <dgm:pt modelId="{09930DCB-B81D-4E88-991F-6D6E7454C3D6}" type="pres">
      <dgm:prSet presAssocID="{74BC669B-8366-4D1A-8953-C9D5C5E50829}" presName="node" presStyleLbl="node1" presStyleIdx="4" presStyleCnt="7" custScaleX="214360" custRadScaleRad="99068" custRadScaleInc="127750">
        <dgm:presLayoutVars>
          <dgm:bulletEnabled val="1"/>
        </dgm:presLayoutVars>
      </dgm:prSet>
      <dgm:spPr/>
      <dgm:t>
        <a:bodyPr/>
        <a:lstStyle/>
        <a:p>
          <a:endParaRPr kumimoji="1" lang="ja-JP" altLang="en-US"/>
        </a:p>
      </dgm:t>
    </dgm:pt>
    <dgm:pt modelId="{6D1CC7A8-BB51-4BAA-A601-BBFC0B506187}" type="pres">
      <dgm:prSet presAssocID="{74BC669B-8366-4D1A-8953-C9D5C5E50829}" presName="spNode" presStyleCnt="0"/>
      <dgm:spPr/>
      <dgm:t>
        <a:bodyPr/>
        <a:lstStyle/>
        <a:p>
          <a:endParaRPr kumimoji="1" lang="ja-JP" altLang="en-US"/>
        </a:p>
      </dgm:t>
    </dgm:pt>
    <dgm:pt modelId="{2C8839D8-00C8-4675-84EA-7F118716BF5D}" type="pres">
      <dgm:prSet presAssocID="{7A06BD60-A3BC-4938-BD7B-386124A0AF39}" presName="sibTrans" presStyleLbl="sibTrans1D1" presStyleIdx="4" presStyleCnt="7"/>
      <dgm:spPr/>
      <dgm:t>
        <a:bodyPr/>
        <a:lstStyle/>
        <a:p>
          <a:endParaRPr kumimoji="1" lang="ja-JP" altLang="en-US"/>
        </a:p>
      </dgm:t>
    </dgm:pt>
    <dgm:pt modelId="{6C492B56-FAD8-49BD-B4C8-F3D47B4A98E6}" type="pres">
      <dgm:prSet presAssocID="{0A23B477-3ED8-4BF6-958C-1A41C4E2CE72}" presName="node" presStyleLbl="node1" presStyleIdx="5" presStyleCnt="7" custScaleX="179644" custRadScaleRad="98799" custRadScaleInc="78428">
        <dgm:presLayoutVars>
          <dgm:bulletEnabled val="1"/>
        </dgm:presLayoutVars>
      </dgm:prSet>
      <dgm:spPr/>
      <dgm:t>
        <a:bodyPr/>
        <a:lstStyle/>
        <a:p>
          <a:endParaRPr kumimoji="1" lang="ja-JP" altLang="en-US"/>
        </a:p>
      </dgm:t>
    </dgm:pt>
    <dgm:pt modelId="{24B73B75-B7D7-4460-B39B-914AD341AD26}" type="pres">
      <dgm:prSet presAssocID="{0A23B477-3ED8-4BF6-958C-1A41C4E2CE72}" presName="spNode" presStyleCnt="0"/>
      <dgm:spPr/>
      <dgm:t>
        <a:bodyPr/>
        <a:lstStyle/>
        <a:p>
          <a:endParaRPr kumimoji="1" lang="ja-JP" altLang="en-US"/>
        </a:p>
      </dgm:t>
    </dgm:pt>
    <dgm:pt modelId="{0D3F2090-B2A6-43E5-9478-22A2A5177725}" type="pres">
      <dgm:prSet presAssocID="{0DC24298-8E63-4E74-BE05-CD57A1E24209}" presName="sibTrans" presStyleLbl="sibTrans1D1" presStyleIdx="5" presStyleCnt="7"/>
      <dgm:spPr/>
      <dgm:t>
        <a:bodyPr/>
        <a:lstStyle/>
        <a:p>
          <a:endParaRPr kumimoji="1" lang="ja-JP" altLang="en-US"/>
        </a:p>
      </dgm:t>
    </dgm:pt>
    <dgm:pt modelId="{E19B2801-8843-4B18-9021-C2E8E331BDA9}" type="pres">
      <dgm:prSet presAssocID="{3CCF5772-C09E-4945-BD63-F19985E8768C}" presName="node" presStyleLbl="node1" presStyleIdx="6" presStyleCnt="7" custScaleX="199295">
        <dgm:presLayoutVars>
          <dgm:bulletEnabled val="1"/>
        </dgm:presLayoutVars>
      </dgm:prSet>
      <dgm:spPr/>
      <dgm:t>
        <a:bodyPr/>
        <a:lstStyle/>
        <a:p>
          <a:endParaRPr kumimoji="1" lang="ja-JP" altLang="en-US"/>
        </a:p>
      </dgm:t>
    </dgm:pt>
    <dgm:pt modelId="{532A938D-E17E-49C4-AD93-3D51DF14ED6F}" type="pres">
      <dgm:prSet presAssocID="{3CCF5772-C09E-4945-BD63-F19985E8768C}" presName="spNode" presStyleCnt="0"/>
      <dgm:spPr/>
      <dgm:t>
        <a:bodyPr/>
        <a:lstStyle/>
        <a:p>
          <a:endParaRPr kumimoji="1" lang="ja-JP" altLang="en-US"/>
        </a:p>
      </dgm:t>
    </dgm:pt>
    <dgm:pt modelId="{B27A5D22-74AA-4286-B18B-A50D814CFE52}" type="pres">
      <dgm:prSet presAssocID="{5BDB8EC7-3A75-4036-8CA4-35C8D2DD62CD}" presName="sibTrans" presStyleLbl="sibTrans1D1" presStyleIdx="6" presStyleCnt="7"/>
      <dgm:spPr/>
      <dgm:t>
        <a:bodyPr/>
        <a:lstStyle/>
        <a:p>
          <a:endParaRPr kumimoji="1" lang="ja-JP" altLang="en-US"/>
        </a:p>
      </dgm:t>
    </dgm:pt>
  </dgm:ptLst>
  <dgm:cxnLst>
    <dgm:cxn modelId="{AE4DE738-6169-4EF6-A2FF-CB5F00A6818F}" type="presOf" srcId="{5E86B0D8-6369-4614-B59F-7F722594C560}" destId="{A85BFA8F-1A05-4939-93FD-5A64C59BC116}" srcOrd="0" destOrd="0" presId="urn:microsoft.com/office/officeart/2005/8/layout/cycle6"/>
    <dgm:cxn modelId="{17688FEC-C807-4F1E-9E39-442C2BC9CD19}" type="presOf" srcId="{0AE80B7E-C843-4F85-BADA-3AB3C60E47A5}" destId="{B4CE598C-E9DC-4B2A-9DE9-360E42800318}" srcOrd="0" destOrd="0" presId="urn:microsoft.com/office/officeart/2005/8/layout/cycle6"/>
    <dgm:cxn modelId="{27D5A79C-48F6-4866-A3B9-C5F93ADC7B17}" srcId="{95961348-5AB8-4F13-8195-0CD510F6F6DE}" destId="{624E43CF-03C5-4D50-BFA7-F396F0402FEC}" srcOrd="3" destOrd="0" parTransId="{7DC6058F-BB66-4A49-A831-E4B57363D6F6}" sibTransId="{AC35BB12-6D74-4FAE-B758-3FD65C4C0CDC}"/>
    <dgm:cxn modelId="{FDD83CDA-17A6-45CA-AA94-F8C041032591}" type="presOf" srcId="{5C60E236-27AA-42AD-B91D-9B27F4C3B1E3}" destId="{EBFC17E5-34BF-4401-BB48-7372978964E9}" srcOrd="0" destOrd="0" presId="urn:microsoft.com/office/officeart/2005/8/layout/cycle6"/>
    <dgm:cxn modelId="{4035B00F-A27E-4912-9A5E-49D6D3903EF8}" srcId="{95961348-5AB8-4F13-8195-0CD510F6F6DE}" destId="{5E86B0D8-6369-4614-B59F-7F722594C560}" srcOrd="1" destOrd="0" parTransId="{2C713B3B-5373-48C2-A16B-E022AA557AFE}" sibTransId="{FC7E0EE6-944F-4253-94B9-28310891845F}"/>
    <dgm:cxn modelId="{5131F2B3-63E3-4B32-AD8F-74A070F49791}" srcId="{95961348-5AB8-4F13-8195-0CD510F6F6DE}" destId="{3CCF5772-C09E-4945-BD63-F19985E8768C}" srcOrd="6" destOrd="0" parTransId="{EEA3C93E-2C87-4D87-A3A2-100C7E69D283}" sibTransId="{5BDB8EC7-3A75-4036-8CA4-35C8D2DD62CD}"/>
    <dgm:cxn modelId="{5127DD31-42CE-48F2-821C-90F080DC1A5F}" type="presOf" srcId="{74BC669B-8366-4D1A-8953-C9D5C5E50829}" destId="{09930DCB-B81D-4E88-991F-6D6E7454C3D6}" srcOrd="0" destOrd="0" presId="urn:microsoft.com/office/officeart/2005/8/layout/cycle6"/>
    <dgm:cxn modelId="{F9AD27DA-0C4A-4DBF-9FD4-759931048A30}" type="presOf" srcId="{AC35BB12-6D74-4FAE-B758-3FD65C4C0CDC}" destId="{682BE4B9-1E2D-4525-9BEC-772D168B0632}" srcOrd="0" destOrd="0" presId="urn:microsoft.com/office/officeart/2005/8/layout/cycle6"/>
    <dgm:cxn modelId="{3136DD13-F4F5-4B18-B6F7-87EB895205A4}" type="presOf" srcId="{0DC24298-8E63-4E74-BE05-CD57A1E24209}" destId="{0D3F2090-B2A6-43E5-9478-22A2A5177725}" srcOrd="0" destOrd="0" presId="urn:microsoft.com/office/officeart/2005/8/layout/cycle6"/>
    <dgm:cxn modelId="{36A19253-06AA-477D-B007-D9F72F0C4AEC}" type="presOf" srcId="{5BDB8EC7-3A75-4036-8CA4-35C8D2DD62CD}" destId="{B27A5D22-74AA-4286-B18B-A50D814CFE52}" srcOrd="0" destOrd="0" presId="urn:microsoft.com/office/officeart/2005/8/layout/cycle6"/>
    <dgm:cxn modelId="{83E4D000-640B-4939-895F-91713E1FBD73}" srcId="{95961348-5AB8-4F13-8195-0CD510F6F6DE}" destId="{EFD3F7E7-5CE3-4A32-A327-0F596EC7C430}" srcOrd="0" destOrd="0" parTransId="{E097BDE7-24A6-4923-8A3E-3D1896B9F0C4}" sibTransId="{0AE80B7E-C843-4F85-BADA-3AB3C60E47A5}"/>
    <dgm:cxn modelId="{A8292DF3-42FA-4745-9BA4-45A0F4AB9F0F}" type="presOf" srcId="{3CCF5772-C09E-4945-BD63-F19985E8768C}" destId="{E19B2801-8843-4B18-9021-C2E8E331BDA9}" srcOrd="0" destOrd="0" presId="urn:microsoft.com/office/officeart/2005/8/layout/cycle6"/>
    <dgm:cxn modelId="{DFFD270F-43E0-44C7-8338-AF8568E2EDB3}" srcId="{95961348-5AB8-4F13-8195-0CD510F6F6DE}" destId="{0A23B477-3ED8-4BF6-958C-1A41C4E2CE72}" srcOrd="5" destOrd="0" parTransId="{022BCDE4-178B-4A3F-841D-CDB62CC6D4BF}" sibTransId="{0DC24298-8E63-4E74-BE05-CD57A1E24209}"/>
    <dgm:cxn modelId="{3AC250C0-5691-4BB6-8C6A-D318365AE307}" srcId="{95961348-5AB8-4F13-8195-0CD510F6F6DE}" destId="{5C60E236-27AA-42AD-B91D-9B27F4C3B1E3}" srcOrd="2" destOrd="0" parTransId="{924B690A-D963-4A3D-AAF8-74DAAA4EB9A4}" sibTransId="{FAD9E535-547F-411F-A0E1-F5A5472556C9}"/>
    <dgm:cxn modelId="{CE905234-5785-4D53-8B8B-DE17B0E41AC8}" type="presOf" srcId="{FC7E0EE6-944F-4253-94B9-28310891845F}" destId="{48F75D8F-99D6-463F-BFEB-1B28065D32B6}" srcOrd="0" destOrd="0" presId="urn:microsoft.com/office/officeart/2005/8/layout/cycle6"/>
    <dgm:cxn modelId="{81736F19-1AEE-4E5A-8474-31B20299F5F9}" type="presOf" srcId="{EFD3F7E7-5CE3-4A32-A327-0F596EC7C430}" destId="{F8EF3D6B-95BF-4865-A706-F85DEA4BF2C2}" srcOrd="0" destOrd="0" presId="urn:microsoft.com/office/officeart/2005/8/layout/cycle6"/>
    <dgm:cxn modelId="{97F63EFA-318F-4EC3-9DB4-1365973342B9}" type="presOf" srcId="{0A23B477-3ED8-4BF6-958C-1A41C4E2CE72}" destId="{6C492B56-FAD8-49BD-B4C8-F3D47B4A98E6}" srcOrd="0" destOrd="0" presId="urn:microsoft.com/office/officeart/2005/8/layout/cycle6"/>
    <dgm:cxn modelId="{C7EB06C0-325A-4B1B-90B0-D3971BE76DC8}" type="presOf" srcId="{FAD9E535-547F-411F-A0E1-F5A5472556C9}" destId="{2A8BEDCC-DAAE-4257-BDEC-530A7635A581}" srcOrd="0" destOrd="0" presId="urn:microsoft.com/office/officeart/2005/8/layout/cycle6"/>
    <dgm:cxn modelId="{1B57CB53-0544-4B60-A27E-E80C2AD4F5E5}" type="presOf" srcId="{624E43CF-03C5-4D50-BFA7-F396F0402FEC}" destId="{E190798A-7EAB-4439-A253-A85A91151ABE}" srcOrd="0" destOrd="0" presId="urn:microsoft.com/office/officeart/2005/8/layout/cycle6"/>
    <dgm:cxn modelId="{206BD59B-8748-4CE0-9645-D545B7A23E77}" srcId="{95961348-5AB8-4F13-8195-0CD510F6F6DE}" destId="{74BC669B-8366-4D1A-8953-C9D5C5E50829}" srcOrd="4" destOrd="0" parTransId="{85D49B94-1857-4A7D-9D3A-44817AB6B1B4}" sibTransId="{7A06BD60-A3BC-4938-BD7B-386124A0AF39}"/>
    <dgm:cxn modelId="{916FDB95-F89B-452C-BFE5-B2BEB50E86F0}" type="presOf" srcId="{7A06BD60-A3BC-4938-BD7B-386124A0AF39}" destId="{2C8839D8-00C8-4675-84EA-7F118716BF5D}" srcOrd="0" destOrd="0" presId="urn:microsoft.com/office/officeart/2005/8/layout/cycle6"/>
    <dgm:cxn modelId="{783FA1C6-3709-45A1-B869-C4E9158AB8C9}" type="presOf" srcId="{95961348-5AB8-4F13-8195-0CD510F6F6DE}" destId="{B4F4FC2B-4870-4631-A6BA-3E4333BBBE4B}" srcOrd="0" destOrd="0" presId="urn:microsoft.com/office/officeart/2005/8/layout/cycle6"/>
    <dgm:cxn modelId="{83B730BD-52D7-4453-B024-449630F78BB8}" type="presParOf" srcId="{B4F4FC2B-4870-4631-A6BA-3E4333BBBE4B}" destId="{F8EF3D6B-95BF-4865-A706-F85DEA4BF2C2}" srcOrd="0" destOrd="0" presId="urn:microsoft.com/office/officeart/2005/8/layout/cycle6"/>
    <dgm:cxn modelId="{5EC5556A-94E8-4E39-BF9A-28A19B58912A}" type="presParOf" srcId="{B4F4FC2B-4870-4631-A6BA-3E4333BBBE4B}" destId="{2041956A-E4A3-4BD4-A933-86489D6FFDA8}" srcOrd="1" destOrd="0" presId="urn:microsoft.com/office/officeart/2005/8/layout/cycle6"/>
    <dgm:cxn modelId="{87F1DA7B-DE77-4709-93D9-219D26C46CD3}" type="presParOf" srcId="{B4F4FC2B-4870-4631-A6BA-3E4333BBBE4B}" destId="{B4CE598C-E9DC-4B2A-9DE9-360E42800318}" srcOrd="2" destOrd="0" presId="urn:microsoft.com/office/officeart/2005/8/layout/cycle6"/>
    <dgm:cxn modelId="{765B6CC1-5E0C-4847-8A7B-620C398B7047}" type="presParOf" srcId="{B4F4FC2B-4870-4631-A6BA-3E4333BBBE4B}" destId="{A85BFA8F-1A05-4939-93FD-5A64C59BC116}" srcOrd="3" destOrd="0" presId="urn:microsoft.com/office/officeart/2005/8/layout/cycle6"/>
    <dgm:cxn modelId="{596B904B-A3FB-4B47-AE9B-157557847D0B}" type="presParOf" srcId="{B4F4FC2B-4870-4631-A6BA-3E4333BBBE4B}" destId="{5A1F6330-33BF-4DF8-9892-CCA15DF2B658}" srcOrd="4" destOrd="0" presId="urn:microsoft.com/office/officeart/2005/8/layout/cycle6"/>
    <dgm:cxn modelId="{D621CF88-815F-4759-B1B0-13B5BB0B9F24}" type="presParOf" srcId="{B4F4FC2B-4870-4631-A6BA-3E4333BBBE4B}" destId="{48F75D8F-99D6-463F-BFEB-1B28065D32B6}" srcOrd="5" destOrd="0" presId="urn:microsoft.com/office/officeart/2005/8/layout/cycle6"/>
    <dgm:cxn modelId="{0A833B67-9C06-482A-A194-D42437BB48F5}" type="presParOf" srcId="{B4F4FC2B-4870-4631-A6BA-3E4333BBBE4B}" destId="{EBFC17E5-34BF-4401-BB48-7372978964E9}" srcOrd="6" destOrd="0" presId="urn:microsoft.com/office/officeart/2005/8/layout/cycle6"/>
    <dgm:cxn modelId="{1C0E5766-D80E-4C17-AD15-E67D3A590F39}" type="presParOf" srcId="{B4F4FC2B-4870-4631-A6BA-3E4333BBBE4B}" destId="{5062EE8F-B0A8-4B83-B21E-19283D84DE5A}" srcOrd="7" destOrd="0" presId="urn:microsoft.com/office/officeart/2005/8/layout/cycle6"/>
    <dgm:cxn modelId="{1F985B15-140B-46BD-9706-98F9D4D77B38}" type="presParOf" srcId="{B4F4FC2B-4870-4631-A6BA-3E4333BBBE4B}" destId="{2A8BEDCC-DAAE-4257-BDEC-530A7635A581}" srcOrd="8" destOrd="0" presId="urn:microsoft.com/office/officeart/2005/8/layout/cycle6"/>
    <dgm:cxn modelId="{8C845890-B428-4B56-8AC1-C108CBF3E04D}" type="presParOf" srcId="{B4F4FC2B-4870-4631-A6BA-3E4333BBBE4B}" destId="{E190798A-7EAB-4439-A253-A85A91151ABE}" srcOrd="9" destOrd="0" presId="urn:microsoft.com/office/officeart/2005/8/layout/cycle6"/>
    <dgm:cxn modelId="{46A1ED66-5E5D-4E2F-8A6D-D058266F9BA1}" type="presParOf" srcId="{B4F4FC2B-4870-4631-A6BA-3E4333BBBE4B}" destId="{48935236-DD7C-4EB8-ACD3-66FBD1EB49C4}" srcOrd="10" destOrd="0" presId="urn:microsoft.com/office/officeart/2005/8/layout/cycle6"/>
    <dgm:cxn modelId="{5A6C3671-9F55-44B9-94B4-2F81E6A2A302}" type="presParOf" srcId="{B4F4FC2B-4870-4631-A6BA-3E4333BBBE4B}" destId="{682BE4B9-1E2D-4525-9BEC-772D168B0632}" srcOrd="11" destOrd="0" presId="urn:microsoft.com/office/officeart/2005/8/layout/cycle6"/>
    <dgm:cxn modelId="{49AB4595-B6C6-4B86-A986-39BD3B5CD119}" type="presParOf" srcId="{B4F4FC2B-4870-4631-A6BA-3E4333BBBE4B}" destId="{09930DCB-B81D-4E88-991F-6D6E7454C3D6}" srcOrd="12" destOrd="0" presId="urn:microsoft.com/office/officeart/2005/8/layout/cycle6"/>
    <dgm:cxn modelId="{390BFDAC-9642-46FF-ADF5-D62D424E1DCB}" type="presParOf" srcId="{B4F4FC2B-4870-4631-A6BA-3E4333BBBE4B}" destId="{6D1CC7A8-BB51-4BAA-A601-BBFC0B506187}" srcOrd="13" destOrd="0" presId="urn:microsoft.com/office/officeart/2005/8/layout/cycle6"/>
    <dgm:cxn modelId="{589A17FA-D120-4364-B536-4F2533E5D3EF}" type="presParOf" srcId="{B4F4FC2B-4870-4631-A6BA-3E4333BBBE4B}" destId="{2C8839D8-00C8-4675-84EA-7F118716BF5D}" srcOrd="14" destOrd="0" presId="urn:microsoft.com/office/officeart/2005/8/layout/cycle6"/>
    <dgm:cxn modelId="{BAEA3BBE-5B8C-4C64-8DEE-4AAFA60F0653}" type="presParOf" srcId="{B4F4FC2B-4870-4631-A6BA-3E4333BBBE4B}" destId="{6C492B56-FAD8-49BD-B4C8-F3D47B4A98E6}" srcOrd="15" destOrd="0" presId="urn:microsoft.com/office/officeart/2005/8/layout/cycle6"/>
    <dgm:cxn modelId="{D4FF4699-A0C5-48D2-A81F-9507D747DDE3}" type="presParOf" srcId="{B4F4FC2B-4870-4631-A6BA-3E4333BBBE4B}" destId="{24B73B75-B7D7-4460-B39B-914AD341AD26}" srcOrd="16" destOrd="0" presId="urn:microsoft.com/office/officeart/2005/8/layout/cycle6"/>
    <dgm:cxn modelId="{52889E1F-68C3-41B7-819B-9C53ED17D18F}" type="presParOf" srcId="{B4F4FC2B-4870-4631-A6BA-3E4333BBBE4B}" destId="{0D3F2090-B2A6-43E5-9478-22A2A5177725}" srcOrd="17" destOrd="0" presId="urn:microsoft.com/office/officeart/2005/8/layout/cycle6"/>
    <dgm:cxn modelId="{3C7C385B-EB90-4EDF-97DA-680124A00AA3}" type="presParOf" srcId="{B4F4FC2B-4870-4631-A6BA-3E4333BBBE4B}" destId="{E19B2801-8843-4B18-9021-C2E8E331BDA9}" srcOrd="18" destOrd="0" presId="urn:microsoft.com/office/officeart/2005/8/layout/cycle6"/>
    <dgm:cxn modelId="{726689DF-7311-48A4-A3BB-C3FEA6D3622E}" type="presParOf" srcId="{B4F4FC2B-4870-4631-A6BA-3E4333BBBE4B}" destId="{532A938D-E17E-49C4-AD93-3D51DF14ED6F}" srcOrd="19" destOrd="0" presId="urn:microsoft.com/office/officeart/2005/8/layout/cycle6"/>
    <dgm:cxn modelId="{BC8B0B8F-78EA-4FBB-8848-CDD519A121B4}" type="presParOf" srcId="{B4F4FC2B-4870-4631-A6BA-3E4333BBBE4B}" destId="{B27A5D22-74AA-4286-B18B-A50D814CFE52}"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83C05-EF54-4744-AD88-003F5FFC8319}">
      <dsp:nvSpPr>
        <dsp:cNvPr id="0" name=""/>
        <dsp:cNvSpPr/>
      </dsp:nvSpPr>
      <dsp:spPr>
        <a:xfrm>
          <a:off x="0" y="260324"/>
          <a:ext cx="8868899" cy="1561521"/>
        </a:xfrm>
        <a:prstGeom prst="roundRect">
          <a:avLst>
            <a:gd name="adj" fmla="val 10000"/>
          </a:avLst>
        </a:prstGeom>
        <a:solidFill>
          <a:schemeClr val="accent5">
            <a:hueOff val="0"/>
            <a:satOff val="0"/>
            <a:lumOff val="0"/>
            <a:alphaOff val="0"/>
          </a:schemeClr>
        </a:solidFill>
        <a:ln>
          <a:noFill/>
        </a:ln>
        <a:effectLst>
          <a:outerShdw blurRad="50800" dist="1143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kern="1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アンプラグド</a:t>
          </a:r>
          <a:r>
            <a:rPr kumimoji="1" lang="ja-JP" altLang="en-US"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lvl="0" algn="l" defTabSz="1778000">
            <a:lnSpc>
              <a:spcPct val="90000"/>
            </a:lnSpc>
            <a:spcBef>
              <a:spcPct val="0"/>
            </a:spcBef>
            <a:spcAft>
              <a:spcPct val="35000"/>
            </a:spcAft>
          </a:pPr>
          <a:r>
            <a:rPr kumimoji="1" lang="ja-JP" altLang="en-US"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600" b="1" kern="1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コンピュータを</a:t>
          </a:r>
          <a:r>
            <a:rPr kumimoji="1" lang="ja-JP" altLang="en-US" sz="3600" u="sng"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使わない</a:t>
          </a:r>
          <a:endParaRPr kumimoji="1" lang="ja-JP" altLang="en-US" sz="3600" b="1" u="sng"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929931" y="260324"/>
        <a:ext cx="6938967" cy="1561521"/>
      </dsp:txXfrm>
    </dsp:sp>
    <dsp:sp modelId="{9F66DF45-D30A-4F1F-A0AD-28802279CB0D}">
      <dsp:nvSpPr>
        <dsp:cNvPr id="0" name=""/>
        <dsp:cNvSpPr/>
      </dsp:nvSpPr>
      <dsp:spPr>
        <a:xfrm rot="5400000">
          <a:off x="283190" y="0"/>
          <a:ext cx="1519703" cy="2082170"/>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7627ABF-CEC5-4190-8336-0BE332C17663}">
      <dsp:nvSpPr>
        <dsp:cNvPr id="0" name=""/>
        <dsp:cNvSpPr/>
      </dsp:nvSpPr>
      <dsp:spPr>
        <a:xfrm>
          <a:off x="0" y="2094103"/>
          <a:ext cx="8868899" cy="1561521"/>
        </a:xfrm>
        <a:prstGeom prst="roundRect">
          <a:avLst>
            <a:gd name="adj" fmla="val 10000"/>
          </a:avLst>
        </a:prstGeom>
        <a:solidFill>
          <a:schemeClr val="accent5">
            <a:hueOff val="-3676672"/>
            <a:satOff val="-5114"/>
            <a:lumOff val="-1961"/>
            <a:alphaOff val="0"/>
          </a:schemeClr>
        </a:solidFill>
        <a:ln>
          <a:noFill/>
        </a:ln>
        <a:effectLst>
          <a:outerShdw blurRad="50800" dist="1143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kern="1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ビジュアル</a:t>
          </a:r>
          <a:r>
            <a:rPr kumimoji="1" lang="ja-JP" altLang="en-US"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lvl="0" algn="l" defTabSz="1778000">
            <a:lnSpc>
              <a:spcPct val="90000"/>
            </a:lnSpc>
            <a:spcBef>
              <a:spcPct val="0"/>
            </a:spcBef>
            <a:spcAft>
              <a:spcPct val="35000"/>
            </a:spcAft>
          </a:pPr>
          <a:r>
            <a:rPr kumimoji="1" lang="ja-JP" altLang="en-US" sz="32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200" kern="1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コンピュータの</a:t>
          </a:r>
          <a:r>
            <a:rPr kumimoji="1" lang="ja-JP" altLang="en-US" sz="3600" u="sng"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画面上</a:t>
          </a:r>
          <a:r>
            <a:rPr kumimoji="1" lang="ja-JP" altLang="en-US" sz="36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で動かす</a:t>
          </a:r>
          <a:endParaRPr kumimoji="1" lang="ja-JP" altLang="en-US" sz="36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929931" y="2094103"/>
        <a:ext cx="6938967" cy="1561521"/>
      </dsp:txXfrm>
    </dsp:sp>
    <dsp:sp modelId="{4924DBA8-C4F3-4D54-9B47-7E1B05F8223E}">
      <dsp:nvSpPr>
        <dsp:cNvPr id="0" name=""/>
        <dsp:cNvSpPr/>
      </dsp:nvSpPr>
      <dsp:spPr>
        <a:xfrm>
          <a:off x="12227" y="2094625"/>
          <a:ext cx="2061699" cy="1586606"/>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 t="-15000" r="-919" b="-1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D28C549-FFD2-4892-ABE0-A45A055EF208}">
      <dsp:nvSpPr>
        <dsp:cNvPr id="0" name=""/>
        <dsp:cNvSpPr/>
      </dsp:nvSpPr>
      <dsp:spPr>
        <a:xfrm>
          <a:off x="582" y="4003198"/>
          <a:ext cx="8868899" cy="1561521"/>
        </a:xfrm>
        <a:prstGeom prst="roundRect">
          <a:avLst>
            <a:gd name="adj" fmla="val 10000"/>
          </a:avLst>
        </a:prstGeom>
        <a:solidFill>
          <a:schemeClr val="accent5">
            <a:hueOff val="-7353344"/>
            <a:satOff val="-10228"/>
            <a:lumOff val="-3922"/>
            <a:alphaOff val="0"/>
          </a:schemeClr>
        </a:solidFill>
        <a:ln>
          <a:noFill/>
        </a:ln>
        <a:effectLst>
          <a:outerShdw blurRad="50800" dist="1270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000" b="1" kern="1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フィジカル</a:t>
          </a:r>
          <a:r>
            <a:rPr kumimoji="1" lang="ja-JP" altLang="en-US"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endParaRPr kumimoji="1" lang="en-US" altLang="ja-JP" sz="36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lvl="0" algn="l" defTabSz="1778000">
            <a:lnSpc>
              <a:spcPct val="90000"/>
            </a:lnSpc>
            <a:spcBef>
              <a:spcPct val="0"/>
            </a:spcBef>
            <a:spcAft>
              <a:spcPct val="35000"/>
            </a:spcAft>
          </a:pPr>
          <a:r>
            <a:rPr kumimoji="1" lang="ja-JP" altLang="en-US" sz="32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3200" kern="1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3600" u="sng"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ロボットや機械</a:t>
          </a:r>
          <a:r>
            <a:rPr kumimoji="1" lang="ja-JP" altLang="en-US" sz="3600"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を制御する</a:t>
          </a:r>
          <a:endParaRPr kumimoji="1" lang="ja-JP" altLang="en-US" sz="40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930514" y="4003198"/>
        <a:ext cx="6938967" cy="1561521"/>
      </dsp:txXfrm>
    </dsp:sp>
    <dsp:sp modelId="{A6EBB7BE-C603-4093-B36B-7B71CD9C0864}">
      <dsp:nvSpPr>
        <dsp:cNvPr id="0" name=""/>
        <dsp:cNvSpPr/>
      </dsp:nvSpPr>
      <dsp:spPr>
        <a:xfrm>
          <a:off x="-582" y="3981080"/>
          <a:ext cx="2088412" cy="160575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4000" b="-3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F3D6B-95BF-4865-A706-F85DEA4BF2C2}">
      <dsp:nvSpPr>
        <dsp:cNvPr id="0" name=""/>
        <dsp:cNvSpPr/>
      </dsp:nvSpPr>
      <dsp:spPr>
        <a:xfrm>
          <a:off x="3597254" y="0"/>
          <a:ext cx="1622234" cy="80791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　学</a:t>
          </a:r>
          <a:endParaRPr kumimoji="1" lang="ja-JP" altLang="en-US" sz="32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3636693" y="39439"/>
        <a:ext cx="1543356" cy="729038"/>
      </dsp:txXfrm>
    </dsp:sp>
    <dsp:sp modelId="{B4CE598C-E9DC-4B2A-9DE9-360E42800318}">
      <dsp:nvSpPr>
        <dsp:cNvPr id="0" name=""/>
        <dsp:cNvSpPr/>
      </dsp:nvSpPr>
      <dsp:spPr>
        <a:xfrm>
          <a:off x="2516212" y="527718"/>
          <a:ext cx="4607960" cy="4607960"/>
        </a:xfrm>
        <a:custGeom>
          <a:avLst/>
          <a:gdLst/>
          <a:ahLst/>
          <a:cxnLst/>
          <a:rect l="0" t="0" r="0" b="0"/>
          <a:pathLst>
            <a:path>
              <a:moveTo>
                <a:pt x="2712223" y="36456"/>
              </a:moveTo>
              <a:arcTo wR="2303980" hR="2303980" stAng="16812369" swAng="1337880"/>
            </a:path>
          </a:pathLst>
        </a:custGeom>
        <a:no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85BFA8F-1A05-4939-93FD-5A64C59BC116}">
      <dsp:nvSpPr>
        <dsp:cNvPr id="0" name=""/>
        <dsp:cNvSpPr/>
      </dsp:nvSpPr>
      <dsp:spPr>
        <a:xfrm>
          <a:off x="4875422" y="893530"/>
          <a:ext cx="3224966" cy="102745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高　校</a:t>
          </a:r>
          <a:r>
            <a:rPr kumimoji="1" lang="en-US" altLang="ja-JP"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28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（専門高校等）</a:t>
          </a:r>
          <a:endParaRPr kumimoji="1" lang="ja-JP" altLang="en-US" sz="28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4925578" y="943686"/>
        <a:ext cx="3124654" cy="927139"/>
      </dsp:txXfrm>
    </dsp:sp>
    <dsp:sp modelId="{48F75D8F-99D6-463F-BFEB-1B28065D32B6}">
      <dsp:nvSpPr>
        <dsp:cNvPr id="0" name=""/>
        <dsp:cNvSpPr/>
      </dsp:nvSpPr>
      <dsp:spPr>
        <a:xfrm>
          <a:off x="2220450" y="287086"/>
          <a:ext cx="4607960" cy="4607960"/>
        </a:xfrm>
        <a:custGeom>
          <a:avLst/>
          <a:gdLst/>
          <a:ahLst/>
          <a:cxnLst/>
          <a:rect l="0" t="0" r="0" b="0"/>
          <a:pathLst>
            <a:path>
              <a:moveTo>
                <a:pt x="4510126" y="1639718"/>
              </a:moveTo>
              <a:arcTo wR="2303980" hR="2303980" stAng="20594590" swAng="892386"/>
            </a:path>
          </a:pathLst>
        </a:custGeom>
        <a:no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BFC17E5-34BF-4401-BB48-7372978964E9}">
      <dsp:nvSpPr>
        <dsp:cNvPr id="0" name=""/>
        <dsp:cNvSpPr/>
      </dsp:nvSpPr>
      <dsp:spPr>
        <a:xfrm>
          <a:off x="5951961" y="2521413"/>
          <a:ext cx="1746305" cy="80791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企　業</a:t>
          </a:r>
          <a:endParaRPr kumimoji="1" lang="ja-JP" altLang="en-US" sz="32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5991400" y="2560852"/>
        <a:ext cx="1667427" cy="729038"/>
      </dsp:txXfrm>
    </dsp:sp>
    <dsp:sp modelId="{2A8BEDCC-DAAE-4257-BDEC-530A7635A581}">
      <dsp:nvSpPr>
        <dsp:cNvPr id="0" name=""/>
        <dsp:cNvSpPr/>
      </dsp:nvSpPr>
      <dsp:spPr>
        <a:xfrm>
          <a:off x="2229445" y="415297"/>
          <a:ext cx="4607960" cy="4607960"/>
        </a:xfrm>
        <a:custGeom>
          <a:avLst/>
          <a:gdLst/>
          <a:ahLst/>
          <a:cxnLst/>
          <a:rect l="0" t="0" r="0" b="0"/>
          <a:pathLst>
            <a:path>
              <a:moveTo>
                <a:pt x="4524043" y="2920131"/>
              </a:moveTo>
              <a:arcTo wR="2303980" hR="2303980" stAng="930681" swAng="928284"/>
            </a:path>
          </a:pathLst>
        </a:custGeom>
        <a:no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190798A-7EAB-4439-A253-A85A91151ABE}">
      <dsp:nvSpPr>
        <dsp:cNvPr id="0" name=""/>
        <dsp:cNvSpPr/>
      </dsp:nvSpPr>
      <dsp:spPr>
        <a:xfrm>
          <a:off x="5365590" y="3910741"/>
          <a:ext cx="1708382" cy="80791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保護者</a:t>
          </a:r>
          <a:endParaRPr kumimoji="1" lang="ja-JP" altLang="en-US" sz="32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5405029" y="3950180"/>
        <a:ext cx="1629504" cy="729038"/>
      </dsp:txXfrm>
    </dsp:sp>
    <dsp:sp modelId="{682BE4B9-1E2D-4525-9BEC-772D168B0632}">
      <dsp:nvSpPr>
        <dsp:cNvPr id="0" name=""/>
        <dsp:cNvSpPr/>
      </dsp:nvSpPr>
      <dsp:spPr>
        <a:xfrm>
          <a:off x="2218830" y="476118"/>
          <a:ext cx="4607960" cy="4607960"/>
        </a:xfrm>
        <a:custGeom>
          <a:avLst/>
          <a:gdLst/>
          <a:ahLst/>
          <a:cxnLst/>
          <a:rect l="0" t="0" r="0" b="0"/>
          <a:pathLst>
            <a:path>
              <a:moveTo>
                <a:pt x="3527237" y="4256405"/>
              </a:moveTo>
              <a:arcTo wR="2303980" hR="2303980" stAng="3475892" swAng="4024122"/>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9930DCB-B81D-4E88-991F-6D6E7454C3D6}">
      <dsp:nvSpPr>
        <dsp:cNvPr id="0" name=""/>
        <dsp:cNvSpPr/>
      </dsp:nvSpPr>
      <dsp:spPr>
        <a:xfrm>
          <a:off x="1360398" y="3844520"/>
          <a:ext cx="2664384" cy="80791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地域のシニア</a:t>
          </a:r>
          <a:endParaRPr kumimoji="1" lang="ja-JP" altLang="en-US" sz="28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399837" y="3883959"/>
        <a:ext cx="2585506" cy="729038"/>
      </dsp:txXfrm>
    </dsp:sp>
    <dsp:sp modelId="{2C8839D8-00C8-4675-84EA-7F118716BF5D}">
      <dsp:nvSpPr>
        <dsp:cNvPr id="0" name=""/>
        <dsp:cNvSpPr/>
      </dsp:nvSpPr>
      <dsp:spPr>
        <a:xfrm>
          <a:off x="2103980" y="414247"/>
          <a:ext cx="4607960" cy="4607960"/>
        </a:xfrm>
        <a:custGeom>
          <a:avLst/>
          <a:gdLst/>
          <a:ahLst/>
          <a:cxnLst/>
          <a:rect l="0" t="0" r="0" b="0"/>
          <a:pathLst>
            <a:path>
              <a:moveTo>
                <a:pt x="290163" y="3423296"/>
              </a:moveTo>
              <a:arcTo wR="2303980" hR="2303980" stAng="9056033" swAng="1174272"/>
            </a:path>
          </a:pathLst>
        </a:custGeom>
        <a:no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C492B56-FAD8-49BD-B4C8-F3D47B4A98E6}">
      <dsp:nvSpPr>
        <dsp:cNvPr id="0" name=""/>
        <dsp:cNvSpPr/>
      </dsp:nvSpPr>
      <dsp:spPr>
        <a:xfrm>
          <a:off x="985873" y="2282493"/>
          <a:ext cx="2232882" cy="80791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en-US" altLang="ja-JP"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NPO</a:t>
          </a:r>
          <a:r>
            <a:rPr kumimoji="1" lang="ja-JP" altLang="en-US" sz="32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団体</a:t>
          </a:r>
          <a:endParaRPr kumimoji="1" lang="ja-JP" altLang="en-US" sz="32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025312" y="2321932"/>
        <a:ext cx="2154004" cy="729038"/>
      </dsp:txXfrm>
    </dsp:sp>
    <dsp:sp modelId="{0D3F2090-B2A6-43E5-9478-22A2A5177725}">
      <dsp:nvSpPr>
        <dsp:cNvPr id="0" name=""/>
        <dsp:cNvSpPr/>
      </dsp:nvSpPr>
      <dsp:spPr>
        <a:xfrm>
          <a:off x="2118132" y="313811"/>
          <a:ext cx="4607960" cy="4607960"/>
        </a:xfrm>
        <a:custGeom>
          <a:avLst/>
          <a:gdLst/>
          <a:ahLst/>
          <a:cxnLst/>
          <a:rect l="0" t="0" r="0" b="0"/>
          <a:pathLst>
            <a:path>
              <a:moveTo>
                <a:pt x="25454" y="1962446"/>
              </a:moveTo>
              <a:arcTo wR="2303980" hR="2303980" stAng="11311484" swAng="924715"/>
            </a:path>
          </a:pathLst>
        </a:custGeom>
        <a:no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E19B2801-8843-4B18-9021-C2E8E331BDA9}">
      <dsp:nvSpPr>
        <dsp:cNvPr id="0" name=""/>
        <dsp:cNvSpPr/>
      </dsp:nvSpPr>
      <dsp:spPr>
        <a:xfrm>
          <a:off x="1338612" y="869332"/>
          <a:ext cx="2477133" cy="80791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b="1" kern="1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学校放送番組</a:t>
          </a:r>
          <a:endParaRPr kumimoji="1" lang="ja-JP" altLang="en-US" sz="2800" b="1" kern="1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dsp:txBody>
      <dsp:txXfrm>
        <a:off x="1378051" y="908771"/>
        <a:ext cx="2398255" cy="729038"/>
      </dsp:txXfrm>
    </dsp:sp>
    <dsp:sp modelId="{B27A5D22-74AA-4286-B18B-A50D814CFE52}">
      <dsp:nvSpPr>
        <dsp:cNvPr id="0" name=""/>
        <dsp:cNvSpPr/>
      </dsp:nvSpPr>
      <dsp:spPr>
        <a:xfrm>
          <a:off x="2080071" y="401628"/>
          <a:ext cx="4607960" cy="4607960"/>
        </a:xfrm>
        <a:custGeom>
          <a:avLst/>
          <a:gdLst/>
          <a:ahLst/>
          <a:cxnLst/>
          <a:rect l="0" t="0" r="0" b="0"/>
          <a:pathLst>
            <a:path>
              <a:moveTo>
                <a:pt x="917922" y="463554"/>
              </a:moveTo>
              <a:arcTo wR="2303980" hR="2303980" stAng="13980957" swAng="1010692"/>
            </a:path>
          </a:pathLst>
        </a:custGeom>
        <a:no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31" cy="4951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1"/>
            <a:ext cx="2918831" cy="495188"/>
          </a:xfrm>
          <a:prstGeom prst="rect">
            <a:avLst/>
          </a:prstGeom>
        </p:spPr>
        <p:txBody>
          <a:bodyPr vert="horz" lIns="91440" tIns="45720" rIns="91440" bIns="45720" rtlCol="0"/>
          <a:lstStyle>
            <a:lvl1pPr algn="r">
              <a:defRPr sz="1200"/>
            </a:lvl1pPr>
          </a:lstStyle>
          <a:p>
            <a:fld id="{D5E62F57-6642-4539-A14A-F8060C0239A6}" type="datetimeFigureOut">
              <a:rPr kumimoji="1" lang="ja-JP" altLang="en-US" smtClean="0"/>
              <a:t>2019/2/2</a:t>
            </a:fld>
            <a:endParaRPr kumimoji="1" lang="ja-JP" altLang="en-US"/>
          </a:p>
        </p:txBody>
      </p:sp>
      <p:sp>
        <p:nvSpPr>
          <p:cNvPr id="4" name="フッター プレースホルダー 3"/>
          <p:cNvSpPr>
            <a:spLocks noGrp="1"/>
          </p:cNvSpPr>
          <p:nvPr>
            <p:ph type="ftr" sz="quarter" idx="2"/>
          </p:nvPr>
        </p:nvSpPr>
        <p:spPr>
          <a:xfrm>
            <a:off x="0" y="9374301"/>
            <a:ext cx="2918831" cy="4951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4301"/>
            <a:ext cx="2918831" cy="495187"/>
          </a:xfrm>
          <a:prstGeom prst="rect">
            <a:avLst/>
          </a:prstGeom>
        </p:spPr>
        <p:txBody>
          <a:bodyPr vert="horz" lIns="91440" tIns="45720" rIns="91440" bIns="45720" rtlCol="0" anchor="b"/>
          <a:lstStyle>
            <a:lvl1pPr algn="r">
              <a:defRPr sz="1200"/>
            </a:lvl1pPr>
          </a:lstStyle>
          <a:p>
            <a:fld id="{118A5070-4EA8-4485-A01E-8FE2C71C02E3}" type="slidenum">
              <a:rPr kumimoji="1" lang="ja-JP" altLang="en-US" smtClean="0"/>
              <a:t>‹#›</a:t>
            </a:fld>
            <a:endParaRPr kumimoji="1" lang="ja-JP" altLang="en-US"/>
          </a:p>
        </p:txBody>
      </p:sp>
    </p:spTree>
    <p:extLst>
      <p:ext uri="{BB962C8B-B14F-4D97-AF65-F5344CB8AC3E}">
        <p14:creationId xmlns:p14="http://schemas.microsoft.com/office/powerpoint/2010/main" val="364483051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422954" cy="495188"/>
          </a:xfrm>
          <a:prstGeom prst="rect">
            <a:avLst/>
          </a:prstGeom>
        </p:spPr>
        <p:txBody>
          <a:bodyPr vert="horz" lIns="91440" tIns="45720" rIns="91440" bIns="45720" rtlCol="0"/>
          <a:lstStyle>
            <a:lvl1pPr algn="l">
              <a:defRPr sz="1200"/>
            </a:lvl1pPr>
          </a:lstStyle>
          <a:p>
            <a:r>
              <a:rPr kumimoji="1" lang="ja-JP" altLang="en-US" dirty="0" smtClean="0"/>
              <a:t>かごしまプログラミング教育校内研修パック</a:t>
            </a:r>
            <a:endParaRPr kumimoji="1" lang="ja-JP" altLang="en-US" dirty="0"/>
          </a:p>
        </p:txBody>
      </p:sp>
      <p:sp>
        <p:nvSpPr>
          <p:cNvPr id="3" name="日付プレースホルダー 2"/>
          <p:cNvSpPr>
            <a:spLocks noGrp="1"/>
          </p:cNvSpPr>
          <p:nvPr>
            <p:ph type="dt" idx="1"/>
          </p:nvPr>
        </p:nvSpPr>
        <p:spPr>
          <a:xfrm>
            <a:off x="3815373" y="1"/>
            <a:ext cx="2918831" cy="495188"/>
          </a:xfrm>
          <a:prstGeom prst="rect">
            <a:avLst/>
          </a:prstGeom>
        </p:spPr>
        <p:txBody>
          <a:bodyPr vert="horz" lIns="91440" tIns="45720" rIns="91440" bIns="45720" rtlCol="0"/>
          <a:lstStyle>
            <a:lvl1pPr algn="r">
              <a:defRPr sz="1200"/>
            </a:lvl1pPr>
          </a:lstStyle>
          <a:p>
            <a:fld id="{85572408-8BF1-4871-A5D5-3DD54B2ABE2A}" type="datetimeFigureOut">
              <a:rPr kumimoji="1" lang="ja-JP" altLang="en-US" smtClean="0"/>
              <a:t>2019/2/2</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9691"/>
            <a:ext cx="5388610" cy="388611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r>
              <a:rPr kumimoji="1" lang="en-US" altLang="ja-JP" dirty="0" smtClean="0"/>
              <a:t>Ⅰ</a:t>
            </a:r>
            <a:r>
              <a:rPr kumimoji="1" lang="ja-JP" altLang="en-US" dirty="0" smtClean="0"/>
              <a:t>理論編</a:t>
            </a:r>
            <a:endParaRPr kumimoji="1" lang="ja-JP" altLang="en-US" dirty="0"/>
          </a:p>
        </p:txBody>
      </p:sp>
      <p:sp>
        <p:nvSpPr>
          <p:cNvPr id="7" name="スライド番号プレースホルダー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C96F3062-F815-4FA1-A093-E5AB757817FD}" type="slidenum">
              <a:rPr kumimoji="1" lang="ja-JP" altLang="en-US" smtClean="0"/>
              <a:t>‹#›</a:t>
            </a:fld>
            <a:endParaRPr kumimoji="1" lang="ja-JP" altLang="en-US"/>
          </a:p>
        </p:txBody>
      </p:sp>
    </p:spTree>
    <p:extLst>
      <p:ext uri="{BB962C8B-B14F-4D97-AF65-F5344CB8AC3E}">
        <p14:creationId xmlns:p14="http://schemas.microsoft.com/office/powerpoint/2010/main" val="300997973"/>
      </p:ext>
    </p:extLst>
  </p:cSld>
  <p:clrMap bg1="lt1" tx1="dk1" bg2="lt2" tx2="dk2" accent1="accent1" accent2="accent2" accent3="accent3" accent4="accent4" accent5="accent5" accent6="accent6" hlink="hlink" folHlink="folHlink"/>
  <p:hf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平成３２（</a:t>
            </a:r>
            <a:r>
              <a:rPr kumimoji="1" lang="en-US" altLang="ja-JP" dirty="0" smtClean="0"/>
              <a:t>2020</a:t>
            </a:r>
            <a:r>
              <a:rPr kumimoji="1" lang="ja-JP" altLang="en-US" dirty="0" smtClean="0"/>
              <a:t>）年度から，小学校で新学習指導要領が全面実施されます。それに伴い，児童がプログラミングを体験しながら，コンピュータに意図した処理を行わせるために必要な論理的思考力を身に付けるための学習活動を計画的に実施することが私たちに求められています。それでは，いわゆる「小学校におけるプログラミング教育」について，今日は研修を始めてい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51883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さあ，ここで問題が生じます。せっかく手順を考えても，人間の言葉をコンピュータは，理解できません。そこで，言葉の命令を，記号に変換してコンピュータが理解できるようにします。ここでは，長さ１０㎝の線を引くという命令を，「１０歩動かす」と書かれたブロックに置き換え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13645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そして，置き換えたブロックを，最初に考えた動きの通りにコンピュータが動作するように，組み合わせて並べます。一番上の「旗がクリックされたとき」は，プログラムのスタートを意味します。その下の「ペンを下ろす」は，動きに沿って線を引き始める時の命令で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080494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組み合わせたブロックをもっと簡単にできないかとか，動きが滑らかにならないかとか等と考えながらよりよいものにしていきます。ここでは，１０歩動いて，１２０度回すという同じブロックをそれぞれ３度並べていますので，これを「３回繰り返す」というブロックの中に入れ込むことで，プログラムを簡単にしています。これは，いわば，２＋２＋２の式を２</a:t>
            </a:r>
            <a:r>
              <a:rPr kumimoji="1" lang="en-US" altLang="ja-JP" dirty="0" smtClean="0"/>
              <a:t>×</a:t>
            </a:r>
            <a:r>
              <a:rPr kumimoji="1" lang="ja-JP" altLang="en-US" dirty="0" smtClean="0"/>
              <a:t>３にまとめるようなものです。プログラムって，なるべく短くて分かりやすい方がいいんです。　このプロセスでは，子供たちは，試行錯誤を繰り返しながら，問題解決に近づくことになります。</a:t>
            </a:r>
          </a:p>
          <a:p>
            <a:endParaRPr kumimoji="1" lang="en-US" altLang="ja-JP" dirty="0" smtClean="0"/>
          </a:p>
          <a:p>
            <a:r>
              <a:rPr kumimoji="1" lang="ja-JP" altLang="en-US" dirty="0" smtClean="0"/>
              <a:t>　このような，問題解決に向けた一連の論理的な思考を，プログラミング的思考と呼びます。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27296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次に，学校教育の場でのプログラミング教育の目的は何かということについて考えてみましょう。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909956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小学校プログラミング教育の手引」には，そのねらいを，３点挙げています。一つは，「プログラミング的思考」を育むこと，次に，プログラムの働きやよさなどに気付き，コンピュータ等を活用して問題解決しようとする態度を育むこと。　そして，各教科等の内容を指導する中で実施する場合には，各教科等での学びをより確実なものとするということです。</a:t>
            </a:r>
            <a:endParaRPr kumimoji="1" lang="en-US" altLang="ja-JP" dirty="0" smtClean="0"/>
          </a:p>
          <a:p>
            <a:r>
              <a:rPr kumimoji="1" lang="ja-JP" altLang="en-US" dirty="0" smtClean="0"/>
              <a:t>　この３つのねらいは，小学校の６年間を通じて，いずれかのねらいが全く欠けていたということがないようにすることが大切です。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918544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さらに，プログラミング教育で育む資質・能力について，各教科等で育む資質・能力と同様に，「三つの柱」に沿って，</a:t>
            </a:r>
            <a:endParaRPr kumimoji="1" lang="en-US" altLang="ja-JP" dirty="0" smtClean="0"/>
          </a:p>
          <a:p>
            <a:r>
              <a:rPr kumimoji="1" lang="ja-JP" altLang="en-US" dirty="0" smtClean="0"/>
              <a:t>　「知識及び技能」については，（クリック）身近な生活でコンピュータが活用されていることや，問題の解決には必要な手順があることに気付くこと。</a:t>
            </a:r>
            <a:endParaRPr kumimoji="1" lang="en-US" altLang="ja-JP" dirty="0" smtClean="0"/>
          </a:p>
          <a:p>
            <a:r>
              <a:rPr kumimoji="1" lang="ja-JP" altLang="en-US" dirty="0" smtClean="0"/>
              <a:t>　「思考力，判断力，表現力等」については，（クリック）発達の段階に即して，「プログラミング的思考」を育成すること。</a:t>
            </a:r>
            <a:endParaRPr kumimoji="1" lang="en-US" altLang="ja-JP" dirty="0" smtClean="0"/>
          </a:p>
          <a:p>
            <a:r>
              <a:rPr kumimoji="1" lang="ja-JP" altLang="en-US" dirty="0" smtClean="0"/>
              <a:t>　「学びに向かう力，人間性等」については，（クリック）発達の段階に即して，コンピュータの働きを，よりよい人生や社会づくりに生かそうとする態度を涵養すること。</a:t>
            </a:r>
            <a:endParaRPr kumimoji="1" lang="en-US" altLang="ja-JP" dirty="0" smtClean="0"/>
          </a:p>
          <a:p>
            <a:r>
              <a:rPr kumimoji="1" lang="ja-JP" altLang="en-US" dirty="0" smtClean="0"/>
              <a:t>　これらを，発達の段階に即して育成するとされています。</a:t>
            </a:r>
          </a:p>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15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7702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では，どうして子供たちにプログラミング的思考を育む必要があるのでしょうか？それには，これから子供たちが生きていく社会の大きな変化が背景にあります。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37722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先生方は，</a:t>
            </a:r>
            <a:r>
              <a:rPr kumimoji="1" lang="en-US" altLang="ja-JP" dirty="0" smtClean="0"/>
              <a:t>Society5.0</a:t>
            </a:r>
            <a:r>
              <a:rPr kumimoji="1" lang="ja-JP" altLang="en-US" dirty="0" smtClean="0"/>
              <a:t>という言葉を，聞かれたことがあるでしょうか？縄文以前のような「狩猟社会」，弥生時代のような「農耕社会」，そして主に産業革命以後の「工業社会」，近年における「情報社会」に次ぐ，５番目の社会，それが「超スマート社会」と呼ばれるものです。そして，それは遠い未来の話ではなく，もう目の前に実現しつつあります。</a:t>
            </a:r>
            <a:br>
              <a:rPr kumimoji="1" lang="ja-JP" altLang="en-US" dirty="0" smtClean="0"/>
            </a:br>
            <a:r>
              <a:rPr kumimoji="1" lang="ja-JP" altLang="en-US" dirty="0" smtClean="0"/>
              <a:t>（再生ボタンを押して</a:t>
            </a:r>
            <a:r>
              <a:rPr kumimoji="1" lang="en-US" altLang="ja-JP" dirty="0" smtClean="0"/>
              <a:t>Web</a:t>
            </a:r>
            <a:r>
              <a:rPr kumimoji="1" lang="ja-JP" altLang="en-US" dirty="0" smtClean="0"/>
              <a:t>ページを開く。）</a:t>
            </a:r>
          </a:p>
          <a:p>
            <a:r>
              <a:rPr kumimoji="1" lang="ja-JP" altLang="en-US" dirty="0" smtClean="0"/>
              <a:t>➡　</a:t>
            </a:r>
            <a:r>
              <a:rPr kumimoji="1" lang="en-US" altLang="ja-JP" dirty="0" smtClean="0"/>
              <a:t>5</a:t>
            </a:r>
            <a:r>
              <a:rPr kumimoji="1" lang="ja-JP" altLang="en-US" dirty="0" smtClean="0"/>
              <a:t>分版　「</a:t>
            </a:r>
            <a:r>
              <a:rPr kumimoji="1" lang="en-US" altLang="ja-JP" dirty="0" smtClean="0"/>
              <a:t>WEB</a:t>
            </a:r>
            <a:r>
              <a:rPr kumimoji="1" lang="ja-JP" altLang="en-US" dirty="0" smtClean="0"/>
              <a:t>限定ムービー」を再生　</a:t>
            </a:r>
            <a:r>
              <a:rPr kumimoji="1" lang="en-US" altLang="ja-JP" dirty="0" smtClean="0"/>
              <a:t>※</a:t>
            </a:r>
            <a:r>
              <a:rPr kumimoji="1" lang="ja-JP" altLang="en-US" dirty="0" smtClean="0"/>
              <a:t>時間的余裕がある場合</a:t>
            </a:r>
          </a:p>
          <a:p>
            <a:r>
              <a:rPr kumimoji="1" lang="ja-JP" altLang="en-US" dirty="0" smtClean="0"/>
              <a:t>➡</a:t>
            </a:r>
            <a:r>
              <a:rPr kumimoji="1" lang="en-US" altLang="ja-JP" dirty="0" smtClean="0"/>
              <a:t>90</a:t>
            </a:r>
            <a:r>
              <a:rPr kumimoji="1" lang="ja-JP" altLang="en-US" dirty="0" smtClean="0"/>
              <a:t>秒版　「ソサエティ</a:t>
            </a:r>
            <a:r>
              <a:rPr kumimoji="1" lang="en-US" altLang="ja-JP" dirty="0" smtClean="0"/>
              <a:t>5.0</a:t>
            </a:r>
            <a:r>
              <a:rPr kumimoji="1" lang="ja-JP" altLang="en-US" dirty="0" smtClean="0"/>
              <a:t>「すぐそこの未来」篇」を再生　</a:t>
            </a:r>
            <a:r>
              <a:rPr kumimoji="1" lang="en-US" altLang="ja-JP" dirty="0" smtClean="0"/>
              <a:t>※</a:t>
            </a:r>
            <a:r>
              <a:rPr kumimoji="1" lang="ja-JP" altLang="en-US" dirty="0" smtClean="0"/>
              <a:t>時間的余裕がない場合</a:t>
            </a:r>
          </a:p>
          <a:p>
            <a:endParaRPr kumimoji="1" lang="ja-JP" altLang="en-US" dirty="0" smtClean="0"/>
          </a:p>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スライド番号プレースホルダー 5"/>
          <p:cNvSpPr>
            <a:spLocks noGrp="1"/>
          </p:cNvSpPr>
          <p:nvPr>
            <p:ph type="sldNum" sz="quarter" idx="12"/>
          </p:nvPr>
        </p:nvSpPr>
        <p:spPr/>
        <p:txBody>
          <a:bodyPr/>
          <a:lstStyle/>
          <a:p>
            <a:fld id="{C96F3062-F815-4FA1-A093-E5AB757817FD}" type="slidenum">
              <a:rPr kumimoji="1" lang="ja-JP" altLang="en-US" smtClean="0"/>
              <a:t>17</a:t>
            </a:fld>
            <a:endParaRPr kumimoji="1" lang="ja-JP" altLang="en-US"/>
          </a:p>
        </p:txBody>
      </p:sp>
    </p:spTree>
    <p:extLst>
      <p:ext uri="{BB962C8B-B14F-4D97-AF65-F5344CB8AC3E}">
        <p14:creationId xmlns:p14="http://schemas.microsoft.com/office/powerpoint/2010/main" val="2496538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今，動画にでてきたような超スマート社会が実現されていくとして，その仕組みが全く分からなければ，それは私たちにとって，魔法の箱であり，中身の見えないブラックボックスとなってしまうとしたらどうでしょうか？おそらく，得体のしれないものは活用に躊躇しますよね。</a:t>
            </a:r>
            <a:endParaRPr kumimoji="1" lang="en-US" altLang="ja-JP" dirty="0" smtClean="0"/>
          </a:p>
          <a:p>
            <a:r>
              <a:rPr kumimoji="1" lang="ja-JP" altLang="en-US" dirty="0" smtClean="0"/>
              <a:t>（クリック）しかし，その仕組みの一端でも理解していると，これらの機器の特性や，その限界についても，ある程度想定できるため，これらを主体的に活用していこうとする態度につながるものと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303659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加えて，今後，</a:t>
            </a:r>
            <a:r>
              <a:rPr kumimoji="1" lang="en-US" altLang="ja-JP" dirty="0" smtClean="0"/>
              <a:t>AI</a:t>
            </a:r>
            <a:r>
              <a:rPr kumimoji="1" lang="ja-JP" altLang="en-US" dirty="0" smtClean="0"/>
              <a:t>がこのように，職業に劇的変化をもたらすといわれています。具体的には，近い将来において今ある職業の約半分が</a:t>
            </a:r>
            <a:r>
              <a:rPr kumimoji="1" lang="en-US" altLang="ja-JP" dirty="0" smtClean="0"/>
              <a:t>AI</a:t>
            </a:r>
            <a:r>
              <a:rPr kumimoji="1" lang="ja-JP" altLang="en-US" dirty="0" smtClean="0"/>
              <a:t>にとって代わられると言われていますが，このように情報化の進展により社会や人々の生活が大きく変化し，将来の予測が難しい社会においては，情報や情報技術を主体的に活用していく力や，情報技術手段として活用していく力が重要であるとされているの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19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68653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まず，そもそも「プログラミング教育」とは何なのでしょうか？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877989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このようなことから，プログラミング教育が目指すのは，</a:t>
            </a:r>
            <a:r>
              <a:rPr kumimoji="1" lang="en-US" altLang="ja-JP" dirty="0" smtClean="0"/>
              <a:t>Society5.0</a:t>
            </a:r>
            <a:r>
              <a:rPr kumimoji="1" lang="ja-JP" altLang="en-US" dirty="0" smtClean="0"/>
              <a:t>の超スマート社会においても，仕事や生活の場で，</a:t>
            </a:r>
            <a:r>
              <a:rPr kumimoji="1" lang="en-US" altLang="ja-JP" dirty="0" smtClean="0"/>
              <a:t>AI</a:t>
            </a:r>
            <a:r>
              <a:rPr kumimoji="1" lang="ja-JP" altLang="en-US" dirty="0" smtClean="0"/>
              <a:t>や</a:t>
            </a:r>
            <a:r>
              <a:rPr kumimoji="1" lang="en-US" altLang="ja-JP" dirty="0" smtClean="0"/>
              <a:t>ICT</a:t>
            </a:r>
            <a:r>
              <a:rPr kumimoji="1" lang="ja-JP" altLang="en-US" dirty="0" smtClean="0"/>
              <a:t>を主体的に活用できる人材を育てるということになります。</a:t>
            </a:r>
            <a:r>
              <a:rPr kumimoji="1" lang="en-US" altLang="ja-JP" dirty="0" smtClean="0"/>
              <a:t>(</a:t>
            </a:r>
            <a:r>
              <a:rPr kumimoji="1" lang="ja-JP" altLang="en-US" dirty="0" smtClean="0"/>
              <a:t>クリック</a:t>
            </a:r>
            <a:r>
              <a:rPr kumimoji="1" lang="en-US" altLang="ja-JP" dirty="0" smtClean="0"/>
              <a:t>)</a:t>
            </a:r>
            <a:endParaRPr kumimoji="1" lang="ja-JP" altLang="en-US" dirty="0" smtClean="0"/>
          </a:p>
          <a:p>
            <a:r>
              <a:rPr kumimoji="1" lang="ja-JP" altLang="en-US" dirty="0" smtClean="0"/>
              <a:t>　決して，いわゆるプログラマーを育てるということではありません。</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20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10346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さて，プログラミング教育を行うにあたって，今回，小学校において「プログラム」とか「情報」といった教科が新しくできるわけではありません。ですので，各教科等の内容を指導する中で実施するほかにも，各教科等とは別に，各学校の裁量において教育課程内で実施する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21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510962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具体的には，学習指導要領に明記してある５年算数，６年理科，そして総合的な学習の時間のほかに，ここに示されている学習活動の分類のように，学校裁量の時間やクラブ活動を含めて，計画的に実践するように位置付けら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22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516446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では，新学習指導要領においてプログラミング教育はどのように位置付けられているのでしょうか？</a:t>
            </a:r>
            <a:endParaRPr kumimoji="1" lang="en-US" altLang="ja-JP" dirty="0" smtClean="0"/>
          </a:p>
          <a:p>
            <a:r>
              <a:rPr kumimoji="1" lang="ja-JP" altLang="en-US" dirty="0" smtClean="0"/>
              <a:t>　総則では，主体的・対話的で深い学びの実現に向けた授業改善の方途として，「児童がプログラミングを体験しながら，コンピュータに意図した処理を行わせるために必要な論理的思考力を身に付けるための学習活動」を，計画的に位置付けることと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88821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指導要領に提示されているもの，学習活動の分類で言えば，</a:t>
            </a:r>
            <a:r>
              <a:rPr kumimoji="1" lang="en-US" altLang="ja-JP" dirty="0" smtClean="0"/>
              <a:t>A</a:t>
            </a:r>
            <a:r>
              <a:rPr kumimoji="1" lang="ja-JP" altLang="en-US" dirty="0" smtClean="0"/>
              <a:t>分類と呼ばれるものには３つあります。その一つは，第５学年，算数の「図形」において，正多角形の作図を行う学習の場面です。ここでは，正三角形などの正多角形の作図を行う上で，同じ長さの直線を引いたり，角度を変えたりといった正確な繰り返し作業を行う必要があり，更に一部を変えることでいろいろな正多角形を同様に描くことができる場面などで取り扱うこととされています。　</a:t>
            </a:r>
            <a:endParaRPr kumimoji="1" lang="en-US" altLang="ja-JP" dirty="0" smtClean="0"/>
          </a:p>
          <a:p>
            <a:r>
              <a:rPr kumimoji="1" lang="ja-JP" altLang="en-US" dirty="0" smtClean="0"/>
              <a:t>　指導要領の解説の算数編には，「コンピュータを用いると，</a:t>
            </a:r>
            <a:r>
              <a:rPr kumimoji="1" lang="en-US" altLang="ja-JP" dirty="0" smtClean="0"/>
              <a:t>『</a:t>
            </a:r>
            <a:r>
              <a:rPr kumimoji="1" lang="ja-JP" altLang="en-US" dirty="0" smtClean="0"/>
              <a:t>正多角形は全ての辺の長さや角の大きさが等しいこと</a:t>
            </a:r>
            <a:r>
              <a:rPr kumimoji="1" lang="en-US" altLang="ja-JP" dirty="0" smtClean="0"/>
              <a:t>』</a:t>
            </a:r>
            <a:r>
              <a:rPr kumimoji="1" lang="ja-JP" altLang="en-US" dirty="0" smtClean="0"/>
              <a:t>を基に簡単にかつ正確にかくことができる。また，辺の長さや角の大きさを適切に変えれば，ほかの正多角形もすぐにかくことができる。辺の長さ分だけ線を引き，角の大きさ分向きを変え，これらのことを繰り返すことで正多角形がかける。正方形は</a:t>
            </a:r>
            <a:r>
              <a:rPr kumimoji="1" lang="en-US" altLang="ja-JP" dirty="0" smtClean="0"/>
              <a:t>90 </a:t>
            </a:r>
            <a:r>
              <a:rPr kumimoji="1" lang="ja-JP" altLang="en-US" dirty="0" smtClean="0"/>
              <a:t>度向きを変えればよいが，正六角形は何度にすればいいのかを考えていく。線の動きを示す指示として</a:t>
            </a:r>
            <a:r>
              <a:rPr kumimoji="1" lang="en-US" altLang="ja-JP" dirty="0" smtClean="0"/>
              <a:t>『</a:t>
            </a:r>
            <a:r>
              <a:rPr kumimoji="1" lang="ja-JP" altLang="en-US" dirty="0" smtClean="0"/>
              <a:t>線を引く</a:t>
            </a:r>
            <a:r>
              <a:rPr kumimoji="1" lang="en-US" altLang="ja-JP" dirty="0" smtClean="0"/>
              <a:t>』『</a:t>
            </a:r>
            <a:r>
              <a:rPr kumimoji="1" lang="ja-JP" altLang="en-US" dirty="0" smtClean="0"/>
              <a:t>○度向きを変える</a:t>
            </a:r>
            <a:r>
              <a:rPr kumimoji="1" lang="en-US" altLang="ja-JP" dirty="0" smtClean="0"/>
              <a:t>』『</a:t>
            </a:r>
            <a:r>
              <a:rPr kumimoji="1" lang="ja-JP" altLang="en-US" dirty="0" smtClean="0"/>
              <a:t>繰り返す</a:t>
            </a:r>
            <a:r>
              <a:rPr kumimoji="1" lang="en-US" altLang="ja-JP" dirty="0" smtClean="0"/>
              <a:t>』</a:t>
            </a:r>
            <a:r>
              <a:rPr kumimoji="1" lang="ja-JP" altLang="en-US" dirty="0" smtClean="0"/>
              <a:t>などの最小限の指示を指定することで，正多角形をかくことができる。算数科ではこのような活動を行うことで，問題の解決には必要な手順があることと，正確な繰り返しが必要な作業をする際にコンピュータを用いるとよいことに気付かせることができると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473782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場面での具体的な実践は，「小学校プログラミング教育の手引き」（第二版）にも参照先として示されている「小学校を中心としたプログラミング教育ポータル」に掲載されているので，見てみましょう。</a:t>
            </a:r>
            <a:endParaRPr kumimoji="1" lang="en-US" altLang="ja-JP" dirty="0" smtClean="0"/>
          </a:p>
          <a:p>
            <a:r>
              <a:rPr kumimoji="1" lang="ja-JP" altLang="en-US" dirty="0" smtClean="0"/>
              <a:t>（真ん中の▶ボタンをクリックして，</a:t>
            </a:r>
            <a:r>
              <a:rPr kumimoji="1" lang="en-US" altLang="ja-JP" dirty="0" smtClean="0"/>
              <a:t>Web</a:t>
            </a:r>
            <a:r>
              <a:rPr kumimoji="1" lang="ja-JP" altLang="en-US" dirty="0" smtClean="0"/>
              <a:t>ページを開く。）</a:t>
            </a:r>
            <a:endParaRPr kumimoji="1" lang="en-US" altLang="ja-JP" dirty="0" smtClean="0"/>
          </a:p>
          <a:p>
            <a:r>
              <a:rPr kumimoji="1" lang="ja-JP" altLang="en-US" dirty="0" smtClean="0"/>
              <a:t>　</a:t>
            </a:r>
            <a:r>
              <a:rPr kumimoji="1" lang="en-US" altLang="ja-JP" dirty="0" smtClean="0"/>
              <a:t>※</a:t>
            </a:r>
            <a:r>
              <a:rPr kumimoji="1" lang="ja-JP" altLang="en-US" dirty="0" smtClean="0"/>
              <a:t>なお，来年度，発表予定の「かごしまプログラミング教育校内研修パック」には，「実践編」として収録予定です。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014402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次に，第６学年　理科「物質・エネルギー」における「電気の性質や働きを利用した道具があることを捉える学習」の場面です。</a:t>
            </a:r>
            <a:endParaRPr kumimoji="1" lang="en-US" altLang="ja-JP" dirty="0" smtClean="0"/>
          </a:p>
          <a:p>
            <a:r>
              <a:rPr kumimoji="1" lang="ja-JP" altLang="en-US" dirty="0" smtClean="0"/>
              <a:t>　ここでの指導に当たっては，与えた条件に応じて動作していることを考察し，更に条件を変えることにより，動作が変化することについて考える場面で取り扱うものとするとされています。</a:t>
            </a:r>
            <a:endParaRPr kumimoji="1" lang="en-US" altLang="ja-JP" dirty="0" smtClean="0"/>
          </a:p>
          <a:p>
            <a:r>
              <a:rPr kumimoji="1" lang="ja-JP" altLang="en-US" dirty="0" smtClean="0"/>
              <a:t>　指導要領解説の理科編には，「日常生活との関連として，エネルギー資源の有効利用という観点から，電気の効率的な利用について捉えるようにする。このことについて，身の回りには，温度センサーなどを使って，エネルギーを効率よく利用している道具があることに気付き，実際に目的に合わせてセンサーを使い，モーターの動きや発光ダイオードの点灯を制御するなどといったプログラミングを体験することを通して，その仕組みを体験的に学習するといったことが考えられる。」と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830316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この場面での具体的な実践は，先程と同様に「小学校を中心としたプログラミング教育ポータル」に３つの事例が掲載されているので，見てみましょう。</a:t>
            </a:r>
          </a:p>
          <a:p>
            <a:r>
              <a:rPr kumimoji="1" lang="ja-JP" altLang="en-US" dirty="0" smtClean="0"/>
              <a:t>（真ん中の▶ボタンをクリックして，</a:t>
            </a:r>
            <a:r>
              <a:rPr kumimoji="1" lang="en-US" altLang="ja-JP" dirty="0" smtClean="0"/>
              <a:t>Web</a:t>
            </a:r>
            <a:r>
              <a:rPr kumimoji="1" lang="ja-JP" altLang="en-US" dirty="0" smtClean="0"/>
              <a:t>ページを開く。）</a:t>
            </a:r>
          </a:p>
          <a:p>
            <a:r>
              <a:rPr kumimoji="1" lang="ja-JP" altLang="en-US" dirty="0" smtClean="0"/>
              <a:t>　</a:t>
            </a:r>
            <a:r>
              <a:rPr kumimoji="1" lang="en-US" altLang="ja-JP" dirty="0" smtClean="0"/>
              <a:t>※</a:t>
            </a:r>
            <a:r>
              <a:rPr kumimoji="1" lang="ja-JP" altLang="en-US" dirty="0" smtClean="0"/>
              <a:t>なお，来年度，発表予定の「かごしまプログラミング教育校内研修パック」には，「実践編」として収録予定です。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153154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総合的な学習の時間において，プログラミングを体験しながら論理的思考力を身に付けるための学習活動を行う場合には，プログラミングを体験することが，探究的な学習の過程に適切に位置付くようにすることとされています。　指導要領解説には，特に総合的な学習の時間においては，プログラミングを体験しながら論理的思考力を身に付けるための学習活動を行う場合には，プログラミングを体験することだけにとどまらず，情報に関する課題について探究的に学習する過程において，自分たちの暮らしとプログラミングとの関係を考え，プログラミングを体験しながらそのよさや課題に気付き，現在や将来の自分の生活や生き方と繋げて考えることが必要である。例えば，プログラミングを体験しながら，生活を便利にしている様々なアプリケーションソフトはもとより，目に見えない部分で，様々な製品や社会のシステムなどがプログラムにより働いていることを体験的に理解するようにすることが考えられると，されています。</a:t>
            </a:r>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188161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この場面での具体的な実践も，同様に「小学校を中心としたプログラミング教育ポータル」に掲載されているので見てみましょう。</a:t>
            </a:r>
          </a:p>
          <a:p>
            <a:r>
              <a:rPr kumimoji="1" lang="ja-JP" altLang="en-US" dirty="0" smtClean="0"/>
              <a:t>（真ん中の▶ボタンをクリックして，</a:t>
            </a:r>
            <a:r>
              <a:rPr kumimoji="1" lang="en-US" altLang="ja-JP" dirty="0" smtClean="0"/>
              <a:t>Web</a:t>
            </a:r>
            <a:r>
              <a:rPr kumimoji="1" lang="ja-JP" altLang="en-US" dirty="0" smtClean="0"/>
              <a:t>ページを開く。）</a:t>
            </a:r>
            <a:endParaRPr kumimoji="1" lang="en-US" altLang="ja-JP" dirty="0" smtClean="0"/>
          </a:p>
          <a:p>
            <a:r>
              <a:rPr kumimoji="1" lang="ja-JP" altLang="en-US" dirty="0" smtClean="0"/>
              <a:t>なお，総合的な学習の時間の指導要領解説に例示されているカプセルトイの販売機とジュースの自動販売機の比較については，本パックに収録されているサンプルプログラム「カプセル・トイ」と「ジュースの自動販売機」も参照してください。</a:t>
            </a:r>
          </a:p>
          <a:p>
            <a:r>
              <a:rPr kumimoji="1" lang="ja-JP" altLang="en-US" dirty="0" smtClean="0"/>
              <a:t>　</a:t>
            </a:r>
            <a:r>
              <a:rPr kumimoji="1" lang="en-US" altLang="ja-JP" dirty="0" smtClean="0"/>
              <a:t>※</a:t>
            </a:r>
            <a:r>
              <a:rPr kumimoji="1" lang="ja-JP" altLang="en-US" dirty="0" smtClean="0"/>
              <a:t>また，来年度，発表予定の「かごしまプログラミング教育校内研修パック」には，「実践編」として収録予定です。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29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63940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先生方のプログラミングに対するイメージは，どんなものでしょうか。この図のように，英数字がずらっと並ぶようなイメージですよね。確かにこれらは，コーディングと呼ばれる実際のプログラミングに欠かせないものです。こんなものを見せられたら，これは大変なものを教えないとならないんじゃないかと思いますよね。しかし，安心してください。小学校プログラミング教育は，このようなコーディングを学ぶことを目的とするものではありません。文部科学省が示した「小学校プログラミング教育の手引」に示されたとらえは次のようなものです。</a:t>
            </a:r>
          </a:p>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スライド番号プレースホルダー 5"/>
          <p:cNvSpPr>
            <a:spLocks noGrp="1"/>
          </p:cNvSpPr>
          <p:nvPr>
            <p:ph type="sldNum" sz="quarter" idx="12"/>
          </p:nvPr>
        </p:nvSpPr>
        <p:spPr/>
        <p:txBody>
          <a:bodyPr/>
          <a:lstStyle/>
          <a:p>
            <a:fld id="{C96F3062-F815-4FA1-A093-E5AB757817FD}" type="slidenum">
              <a:rPr kumimoji="1" lang="ja-JP" altLang="en-US" smtClean="0"/>
              <a:t>3</a:t>
            </a:fld>
            <a:endParaRPr kumimoji="1" lang="ja-JP" altLang="en-US"/>
          </a:p>
        </p:txBody>
      </p:sp>
    </p:spTree>
    <p:extLst>
      <p:ext uri="{BB962C8B-B14F-4D97-AF65-F5344CB8AC3E}">
        <p14:creationId xmlns:p14="http://schemas.microsoft.com/office/powerpoint/2010/main" val="61626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a:t>
            </a:r>
            <a:r>
              <a:rPr kumimoji="1" lang="en-US" altLang="ja-JP" dirty="0" smtClean="0"/>
              <a:t>B</a:t>
            </a:r>
            <a:r>
              <a:rPr kumimoji="1" lang="ja-JP" altLang="en-US" dirty="0" smtClean="0"/>
              <a:t>分類とされている学習活動は，学習指導要領には，どの教科の，どの単元でといった例示はされていませんが，「プログラミング的思考」を育む，プログラムの働きやよさ等に気付く。主体的に活用して問題解決しようとする態度を育む。そして，各教科等での学びをより確実なものとするといった３つのねらいを達成するために，教育課程全体を見渡しながら適切に位置付けて実施するもの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84161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小学校におけるプログラミング教育は，</a:t>
            </a:r>
            <a:r>
              <a:rPr kumimoji="1" lang="en-US" altLang="ja-JP" dirty="0" smtClean="0"/>
              <a:t>A</a:t>
            </a:r>
            <a:r>
              <a:rPr kumimoji="1" lang="ja-JP" altLang="en-US" dirty="0" smtClean="0"/>
              <a:t>分類などの学習指導要領に示された教科・学年・単元等に限定することなく，適切なカリキュラム・マネジメントの下で，各学校の創意工夫を生かしていくことが望まれます。</a:t>
            </a:r>
            <a:endParaRPr kumimoji="1" lang="en-US" altLang="ja-JP" dirty="0" smtClean="0"/>
          </a:p>
          <a:p>
            <a:r>
              <a:rPr kumimoji="1" lang="ja-JP" altLang="en-US" dirty="0" smtClean="0"/>
              <a:t>　この</a:t>
            </a:r>
            <a:r>
              <a:rPr kumimoji="1" lang="en-US" altLang="ja-JP" dirty="0" smtClean="0"/>
              <a:t>B</a:t>
            </a:r>
            <a:r>
              <a:rPr kumimoji="1" lang="ja-JP" altLang="en-US" dirty="0" smtClean="0"/>
              <a:t>分類での具体的な実践も，「小学校を中心としたプログラミング教育ポータル」に掲載されていますので，見てみましょう。</a:t>
            </a:r>
          </a:p>
          <a:p>
            <a:r>
              <a:rPr kumimoji="1" lang="ja-JP" altLang="en-US" dirty="0" smtClean="0"/>
              <a:t>（真ん中の▶ボタンをクリックして，</a:t>
            </a:r>
            <a:r>
              <a:rPr kumimoji="1" lang="en-US" altLang="ja-JP" dirty="0" smtClean="0"/>
              <a:t>Web</a:t>
            </a:r>
            <a:r>
              <a:rPr kumimoji="1" lang="ja-JP" altLang="en-US" dirty="0" smtClean="0"/>
              <a:t>ページを開く。）</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055834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a:t>
            </a:r>
            <a:r>
              <a:rPr kumimoji="1" lang="en-US" altLang="ja-JP" dirty="0" smtClean="0"/>
              <a:t>C</a:t>
            </a:r>
            <a:r>
              <a:rPr kumimoji="1" lang="ja-JP" altLang="en-US" dirty="0" smtClean="0"/>
              <a:t>分類です。</a:t>
            </a:r>
            <a:r>
              <a:rPr kumimoji="1" lang="en-US" altLang="ja-JP" dirty="0" smtClean="0"/>
              <a:t>C</a:t>
            </a:r>
            <a:r>
              <a:rPr kumimoji="1" lang="ja-JP" altLang="en-US" dirty="0" smtClean="0"/>
              <a:t>分類とは，教育課程の中で，何らかの教科等に位置付けることなく実施するものです。したがって，この分類の学習活動では，「プログラミング的思考」の育成，プログラムのよさ等への「気付き」やコンピュータ等を上手に活用しようとする態度の育成を図ることを目的にして，学校裁量の時間において，創意工夫による学習活動を行うことができます。ただし，児童の負担過重にならないようにすることが大切です。</a:t>
            </a:r>
            <a:endParaRPr kumimoji="1" lang="en-US" altLang="ja-JP" dirty="0" smtClean="0"/>
          </a:p>
          <a:p>
            <a:r>
              <a:rPr kumimoji="1" lang="ja-JP" altLang="en-US" dirty="0" smtClean="0"/>
              <a:t>　</a:t>
            </a:r>
            <a:r>
              <a:rPr kumimoji="1" lang="en-US" altLang="ja-JP" dirty="0" smtClean="0"/>
              <a:t>C</a:t>
            </a:r>
            <a:r>
              <a:rPr kumimoji="1" lang="ja-JP" altLang="en-US" dirty="0" smtClean="0"/>
              <a:t>分類については，学校独自に時間を設定する，いわゆる「創意の時間」の他にも，朝の活動や業間の時間などに「プログラミング・タイム」等の時間を設ける方法なども考えられます。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4201333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具体的な例としては，プログラミングの楽しさや面白さ，達成感などを味わえる題材などでプログラミングを体験する，各教科等におけるプログラミングに関する学習活動の実施に先立って，プログラミング言語やプログラミングの技能の基礎についての学習を実施する，各教科等の学習と関連させた具体的な課題を設定する取組などが考えられます。</a:t>
            </a:r>
          </a:p>
          <a:p>
            <a:r>
              <a:rPr kumimoji="1" lang="ja-JP" altLang="en-US" dirty="0" smtClean="0"/>
              <a:t>　　この</a:t>
            </a:r>
            <a:r>
              <a:rPr kumimoji="1" lang="en-US" altLang="ja-JP" dirty="0" smtClean="0"/>
              <a:t>C</a:t>
            </a:r>
            <a:r>
              <a:rPr kumimoji="1" lang="ja-JP" altLang="en-US" dirty="0" smtClean="0"/>
              <a:t>分類での具体的な実践も，「小学校を中心としたプログラミング教育ポータル」に掲載されていますので，見てみましょう。</a:t>
            </a:r>
          </a:p>
          <a:p>
            <a:r>
              <a:rPr kumimoji="1" lang="ja-JP" altLang="en-US" dirty="0" smtClean="0"/>
              <a:t>（真ん中の▶ボタンをクリックして，</a:t>
            </a:r>
            <a:r>
              <a:rPr kumimoji="1" lang="en-US" altLang="ja-JP" dirty="0" smtClean="0"/>
              <a:t>Web</a:t>
            </a:r>
            <a:r>
              <a:rPr kumimoji="1" lang="ja-JP" altLang="en-US" dirty="0" smtClean="0"/>
              <a:t>ページを開く。）</a:t>
            </a:r>
            <a:endParaRPr kumimoji="1" lang="en-US" altLang="ja-JP" dirty="0" smtClean="0"/>
          </a:p>
          <a:p>
            <a:r>
              <a:rPr kumimoji="1" lang="ja-JP" altLang="en-US" dirty="0" smtClean="0"/>
              <a:t>　</a:t>
            </a:r>
            <a:r>
              <a:rPr kumimoji="1" lang="en-US" altLang="ja-JP" dirty="0" smtClean="0"/>
              <a:t>※</a:t>
            </a:r>
            <a:r>
              <a:rPr kumimoji="1" lang="ja-JP" altLang="en-US" dirty="0" smtClean="0"/>
              <a:t>また，来年度，発表予定の「かごしまプログラミング教育校内研修パック」には，「実践編」として収録予定です。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4236747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a:t>
            </a:r>
            <a:r>
              <a:rPr kumimoji="1" lang="en-US" altLang="ja-JP" dirty="0" smtClean="0"/>
              <a:t>D</a:t>
            </a:r>
            <a:r>
              <a:rPr kumimoji="1" lang="ja-JP" altLang="en-US" dirty="0" smtClean="0"/>
              <a:t>分類です。</a:t>
            </a:r>
            <a:r>
              <a:rPr kumimoji="1" lang="en-US" altLang="ja-JP" dirty="0" smtClean="0"/>
              <a:t>D</a:t>
            </a:r>
            <a:r>
              <a:rPr kumimoji="1" lang="ja-JP" altLang="en-US" dirty="0" smtClean="0"/>
              <a:t>分類とは，クラブ活動など，特定の児童を対象として，教育課程内で実施するものです。この活動では，ここに示したように，スモールステップで徐々に少し難易度の高いプログラムにも取り組ませることができます。また，発表の場を設けたり，企業や団体等が実施している小学生が参加できるプログラミング・コンテストなどに挑戦させたりするとよいと思います。</a:t>
            </a:r>
            <a:endParaRPr kumimoji="1" lang="en-US" altLang="ja-JP" dirty="0" smtClean="0"/>
          </a:p>
          <a:p>
            <a:r>
              <a:rPr kumimoji="1" lang="ja-JP" altLang="en-US" dirty="0" smtClean="0"/>
              <a:t>（</a:t>
            </a:r>
            <a:r>
              <a:rPr kumimoji="1" lang="en-US" altLang="ja-JP" dirty="0" smtClean="0"/>
              <a:t>※</a:t>
            </a:r>
            <a:r>
              <a:rPr kumimoji="1" lang="ja-JP" altLang="en-US" dirty="0" smtClean="0"/>
              <a:t>例えば「</a:t>
            </a:r>
            <a:r>
              <a:rPr lang="en-US" altLang="ja-JP" dirty="0" smtClean="0"/>
              <a:t>U-22</a:t>
            </a:r>
            <a:r>
              <a:rPr lang="ja-JP" altLang="en-US" dirty="0" smtClean="0"/>
              <a:t>プログラミング・コンテスト」 </a:t>
            </a:r>
            <a:r>
              <a:rPr kumimoji="1" lang="en-US" altLang="ja-JP" dirty="0" smtClean="0"/>
              <a:t>https://u22procon.com/</a:t>
            </a:r>
            <a:r>
              <a:rPr kumimoji="1" lang="ja-JP" altLang="en-US" dirty="0" smtClean="0"/>
              <a:t>　などがある。）</a:t>
            </a:r>
            <a:endParaRPr kumimoji="1" lang="en-US" altLang="ja-JP" dirty="0" smtClean="0"/>
          </a:p>
          <a:p>
            <a:r>
              <a:rPr kumimoji="1" lang="ja-JP" altLang="en-US" dirty="0" smtClean="0"/>
              <a:t>　また，クラブ活動等でプログラミングに関する知識や技能を習得した児童に，</a:t>
            </a:r>
            <a:r>
              <a:rPr kumimoji="1" lang="en-US" altLang="ja-JP" dirty="0" smtClean="0"/>
              <a:t>A</a:t>
            </a:r>
            <a:r>
              <a:rPr kumimoji="1" lang="ja-JP" altLang="en-US" dirty="0" err="1" smtClean="0"/>
              <a:t>，</a:t>
            </a:r>
            <a:r>
              <a:rPr kumimoji="1" lang="en-US" altLang="ja-JP" dirty="0" smtClean="0"/>
              <a:t>B</a:t>
            </a:r>
            <a:r>
              <a:rPr kumimoji="1" lang="ja-JP" altLang="en-US" dirty="0" err="1" smtClean="0"/>
              <a:t>，</a:t>
            </a:r>
            <a:r>
              <a:rPr kumimoji="1" lang="en-US" altLang="ja-JP" dirty="0" smtClean="0"/>
              <a:t>C</a:t>
            </a:r>
            <a:r>
              <a:rPr kumimoji="1" lang="ja-JP" altLang="en-US" dirty="0" smtClean="0"/>
              <a:t>分類の学習活動において，コンピュータの操作やプログラミングを苦手とする児童のサポートの役割をもたせることも有効です。</a:t>
            </a:r>
          </a:p>
          <a:p>
            <a:r>
              <a:rPr kumimoji="1" lang="ja-JP" altLang="en-US" dirty="0" smtClean="0"/>
              <a:t>　本パックに収録されている「</a:t>
            </a:r>
            <a:r>
              <a:rPr kumimoji="1" lang="en-US" altLang="ja-JP" dirty="0" smtClean="0"/>
              <a:t>Ⅱ</a:t>
            </a:r>
            <a:r>
              <a:rPr kumimoji="1" lang="ja-JP" altLang="en-US" dirty="0" smtClean="0"/>
              <a:t>体験編」は，先生方が研修用として使うだけでなく，</a:t>
            </a:r>
            <a:r>
              <a:rPr kumimoji="1" lang="en-US" altLang="ja-JP" dirty="0" smtClean="0"/>
              <a:t>C</a:t>
            </a:r>
            <a:r>
              <a:rPr kumimoji="1" lang="ja-JP" altLang="en-US" dirty="0" smtClean="0"/>
              <a:t>分類や</a:t>
            </a:r>
            <a:r>
              <a:rPr kumimoji="1" lang="en-US" altLang="ja-JP" dirty="0" smtClean="0"/>
              <a:t>D</a:t>
            </a:r>
            <a:r>
              <a:rPr kumimoji="1" lang="ja-JP" altLang="en-US" dirty="0" smtClean="0"/>
              <a:t>分類の学習活動において，児童用の教材としても活用できるので，ぜひ，積極的に活用してください。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798056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プログラミングを取り入れた活動といっても，コンピュータを使用しないものから，コンピュータだけでなくロボットの動きを制御するものまで，さまざまな形態や種類があります。ここでは，大きく３つの種類に分けて見てみ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35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187083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まず，コンピュータを使わずに，主にプログラミング的思考を育むことを目的にしたものを，プラグ，つまり電源を必要としないという意味でアンプラグド・プログラミングと呼びます。</a:t>
            </a:r>
          </a:p>
          <a:p>
            <a:r>
              <a:rPr kumimoji="1" lang="ja-JP" altLang="en-US" dirty="0" smtClean="0"/>
              <a:t>また，プログラミングしたキャラクターを，コンピュータの画面上で動かしたり，簡単なゲームを作ったりすることなどをビジュアル・プログラミングと呼びます。そして，コンピュータでプログラミングして実際のロボット等を動かすものを，フィジカル・プログラミングと呼び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36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89517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それでは，具体的に見ていきたいと思います。まず，アンプラグド・プログラミングです。</a:t>
            </a:r>
            <a:endParaRPr kumimoji="1" lang="en-US" altLang="ja-JP" dirty="0" smtClean="0"/>
          </a:p>
          <a:p>
            <a:r>
              <a:rPr kumimoji="1" lang="ja-JP" altLang="en-US" dirty="0" smtClean="0"/>
              <a:t>　一口に，アンプラグドと言っても，様々な形態・方法がありますが，一例として，人間をロボットに見立てて，その命令を考えるというものがあります。例えば，目の前の赤ペンを反対側の机にもっていくという動きを考えます。ここでは，動きを，言葉のカードにして，実際にその通り動くかどうかやってみるというものです。この場合，ホワイトボードに貼られているブロックカードの命令に沿って別の人に動いてもらい，うまくいかなかったところを修正するという活動です。ここでは，活動に順序や分岐を表した「流れ図」や「フローチャート」等が使われます。</a:t>
            </a:r>
            <a:endParaRPr kumimoji="1" lang="en-US" altLang="ja-JP" dirty="0" smtClean="0"/>
          </a:p>
          <a:p>
            <a:r>
              <a:rPr kumimoji="1" lang="ja-JP" altLang="en-US" dirty="0" smtClean="0"/>
              <a:t>　ここで，大切なのは</a:t>
            </a:r>
            <a:r>
              <a:rPr kumimoji="1" lang="en-US" altLang="ja-JP" dirty="0" smtClean="0"/>
              <a:t>6</a:t>
            </a:r>
            <a:r>
              <a:rPr kumimoji="1" lang="ja-JP" altLang="en-US" dirty="0" smtClean="0"/>
              <a:t>年間に渡って，すべてアンプラグドで行うというのは望ましくありません。必ず，コンピュータを使ったプログラミング活動と組み合わせて行ってください。</a:t>
            </a:r>
            <a:endParaRPr kumimoji="1" lang="en-US" altLang="ja-JP" dirty="0" smtClean="0"/>
          </a:p>
          <a:p>
            <a:r>
              <a:rPr kumimoji="1" lang="ja-JP" altLang="en-US" dirty="0" smtClean="0"/>
              <a:t>　（具体的な活動としては，本パックの</a:t>
            </a:r>
            <a:r>
              <a:rPr kumimoji="1" lang="en-US" altLang="ja-JP" dirty="0" smtClean="0"/>
              <a:t>Ⅱ</a:t>
            </a:r>
            <a:r>
              <a:rPr kumimoji="1" lang="ja-JP" altLang="en-US" dirty="0" smtClean="0"/>
              <a:t>体験編１の①②を参考に体験してください。）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563866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ビジュアル・プログラミングです。一般にプログラミングは，英数字の組み合わせによるコードで行われますが，これを図のようなコード・ブロック等の視覚的な部品を組み合わせてプログラミングするものをビジュアル・プログラミングといいます。ビジュアル・プログラミングには専用のソフトウェアが必要ですが，インターネット上で，無償で使えるものが多く，コンピュータにインストールする必要もないものもあるため，多くの学校で手軽に取り組むことができます。「</a:t>
            </a:r>
            <a:r>
              <a:rPr kumimoji="1" lang="en-US" altLang="ja-JP" dirty="0" smtClean="0"/>
              <a:t>Scratch</a:t>
            </a:r>
            <a:r>
              <a:rPr kumimoji="1" lang="ja-JP" altLang="en-US" dirty="0" smtClean="0"/>
              <a:t>」と呼ばれるものがよく知られており，全国でも活用が進んでいます。</a:t>
            </a:r>
            <a:endParaRPr kumimoji="1" lang="en-US" altLang="ja-JP" dirty="0" smtClean="0"/>
          </a:p>
          <a:p>
            <a:r>
              <a:rPr kumimoji="1" lang="ja-JP" altLang="en-US" dirty="0" smtClean="0"/>
              <a:t>　（具体的には，本パックの</a:t>
            </a:r>
            <a:r>
              <a:rPr kumimoji="1" lang="en-US" altLang="ja-JP" dirty="0" smtClean="0"/>
              <a:t>Ⅱ</a:t>
            </a:r>
            <a:r>
              <a:rPr kumimoji="1" lang="ja-JP" altLang="en-US" dirty="0" smtClean="0"/>
              <a:t>体験編２の①～⑤を参照に体験してみてください。①から⑤まで段階的に進めるような構成になっています。）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368328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最後に，フィジカル・プログラミングです。フィジカルとは，物理的なという意味で，コンピュータの画面だけでなく，各種センサーの付いた機器（マイコンボードやロボット等）を，プログラミングによって，実際に動かしたり，制御したりするものを指します。フィジカル・プログラミングには，別途，機器が必要となりますが，１つが，</a:t>
            </a:r>
            <a:r>
              <a:rPr kumimoji="1" lang="en-US" altLang="ja-JP" dirty="0" smtClean="0"/>
              <a:t>2,000</a:t>
            </a:r>
            <a:r>
              <a:rPr kumimoji="1" lang="ja-JP" altLang="en-US" dirty="0" smtClean="0"/>
              <a:t>円程度のものから数万円程度のものまで，機能も含めて様々ですが，児童一人一人が何度も試行錯誤しながらプログラミングを修正できるような環境に，可能な限り近付けていくことが大切です。</a:t>
            </a:r>
            <a:endParaRPr kumimoji="1" lang="en-US" altLang="ja-JP" dirty="0" smtClean="0"/>
          </a:p>
          <a:p>
            <a:r>
              <a:rPr kumimoji="1" lang="ja-JP" altLang="en-US" dirty="0" smtClean="0"/>
              <a:t>　ここでは，いくつかのフィジカル・プログラミングの事例を本パックの</a:t>
            </a:r>
            <a:r>
              <a:rPr kumimoji="1" lang="en-US" altLang="ja-JP" dirty="0" smtClean="0"/>
              <a:t>Ⅱ</a:t>
            </a:r>
            <a:r>
              <a:rPr kumimoji="1" lang="ja-JP" altLang="en-US" dirty="0" smtClean="0"/>
              <a:t>体験編３で紹介していますので，参考にしてください。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39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353554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プログラミング教育とは，子供たちに，コンピュータに意図した処理を行うよう指示することができる　ということを体験させながら，将来どのような職業に就くとしても，時代を超えて普遍的に求められる力としての「プログラミング的思考」などを育むこととされています。といっても，分かるようで分からないですよね。そこでもう少し具体的に見ていきた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578434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まで，小学校のプログラミング教育を中心に説明してきましたが，プログラミングについては，中学校や高等学校において，現行の指導要領においても位置付けられています。ただ，小学校でのプログラミング教育の導入によって，その内容がそれぞれ充実されることに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40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769383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中学校では，技術・家庭科の技術分野にこれまでもプログラムによる計測・制御に関する内容が位置付けられていましたが，これに加えて計測・制御のシステムの構想やネットワークを利用した双方向性のあるコンテンツのプログラミングなどが加えられるなど，内容の拡充が図られています。</a:t>
            </a:r>
          </a:p>
          <a:p>
            <a:r>
              <a:rPr kumimoji="1" lang="ja-JP" altLang="en-US" dirty="0" smtClean="0"/>
              <a:t>　高校においては，現在でも「情報科」は必履修ですが，その中で選択となっているプログラミングを学ぶ「情報の科学」の選択率は約２割ということで，ほとんどの高校生が学んでいないのが現状です。指導要領改訂後は，すべての高校生がもれなくプログラミングを学ぶ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727EE0-A9BF-4541-A2F2-0124187400EE}"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40860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中学校の内容を，より詳しくみると「生活や社会における問題を，ネットワークを利用した双方向性のあるコンテンツのプログラミングによって解決する活動」を通して，安全・適切なプログラムの制作，動作の確認及びデバッグ等ができることとしています。つまり，小学校での活動が「文字・音・画像などの入力情報に対して，一方方向の定められた動きを想定しているのに対して，中学校では「使用者の働きかけ（入力）によって，異なる応答（出力）を返す」ことを想定したものになっ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483433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また，計測・制御のプログラミングに関しては，現行の計測・制御の基本的な仕組みを知る，簡単なプログラムが作成できるとした内容から，安全・適切なプログラムの制作，動作の確認及びプログラムの修正を表すデバッグや，計測・制御システムを構想する内容が追加される等，より内容が高度なものと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556410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中学校のプログラミングの内容がこのように改訂されるにあたって，その前提として「技術・家庭」の指導要領解説に示されているように，小学校において育成された資質・能力を土台にすることが前提となっています。</a:t>
            </a:r>
            <a:endParaRPr kumimoji="1" lang="en-US" altLang="ja-JP" dirty="0" smtClean="0"/>
          </a:p>
          <a:p>
            <a:r>
              <a:rPr kumimoji="1" lang="ja-JP" altLang="en-US" dirty="0" smtClean="0"/>
              <a:t>　つまり，小学校でのプログラミングが，この前提となるように児童が一定程度の経験を積んでおく必要があるということです。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783697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高等学校におけるプログラミング教育です。現在，必履修教科である「情報」は，「社会と情報」と「情報の科学」のどちらかを学校が選択することになっています。しかしプログラミングの内容を含む「情報の科学」の選択率は</a:t>
            </a:r>
            <a:r>
              <a:rPr kumimoji="1" lang="en-US" altLang="ja-JP" dirty="0" smtClean="0"/>
              <a:t>2</a:t>
            </a:r>
            <a:r>
              <a:rPr kumimoji="1" lang="ja-JP" altLang="en-US" dirty="0" smtClean="0"/>
              <a:t>割程度であり，一部の高校生しか学んでいないことになります。（クリック）</a:t>
            </a:r>
            <a:endParaRPr kumimoji="1" lang="en-US" altLang="ja-JP" dirty="0" smtClean="0"/>
          </a:p>
          <a:p>
            <a:r>
              <a:rPr kumimoji="1" lang="ja-JP" altLang="en-US" dirty="0" smtClean="0"/>
              <a:t>　しかし，平成</a:t>
            </a:r>
            <a:r>
              <a:rPr kumimoji="1" lang="en-US" altLang="ja-JP" dirty="0" smtClean="0"/>
              <a:t>34</a:t>
            </a:r>
            <a:r>
              <a:rPr kumimoji="1" lang="ja-JP" altLang="en-US" dirty="0" smtClean="0"/>
              <a:t>年度（</a:t>
            </a:r>
            <a:r>
              <a:rPr kumimoji="1" lang="en-US" altLang="ja-JP" dirty="0" smtClean="0"/>
              <a:t>2022</a:t>
            </a:r>
            <a:r>
              <a:rPr kumimoji="1" lang="ja-JP" altLang="en-US" dirty="0" smtClean="0"/>
              <a:t>年度）からは，教科「情報」は，全員必修の「情報</a:t>
            </a:r>
            <a:r>
              <a:rPr kumimoji="1" lang="en-US" altLang="ja-JP" dirty="0" smtClean="0"/>
              <a:t>Ⅰ</a:t>
            </a:r>
            <a:r>
              <a:rPr kumimoji="1" lang="ja-JP" altLang="en-US" dirty="0" smtClean="0"/>
              <a:t>」と選択科目の「情報</a:t>
            </a:r>
            <a:r>
              <a:rPr kumimoji="1" lang="en-US" altLang="ja-JP" dirty="0" smtClean="0"/>
              <a:t>Ⅱ</a:t>
            </a:r>
            <a:r>
              <a:rPr kumimoji="1" lang="ja-JP" altLang="en-US" dirty="0" smtClean="0"/>
              <a:t>」に再編され，どちらにもプログラミングが含まれるようになり，高校生全員がプログラミングを学ぶことになります。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095820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また，この改訂を受けて，「大学入試センター試験」に代わる「大学入学共通テスト」において，この教科「情報」を試験科目として追加することが，検討されています。このようにプログラミング教育は，小学校だけではなく，各校種間で連携しており，その重要性はますます高まっていくこととなります。このことからも，小学校においてプログラミング教育を教育課程に位置付けて，計画的に実施することが求めら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017886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それでは，プログラミング教育を実施しようとした時にどのような環境が整っていないといけないのでしょうか？もしかしたら，うちの学校は，うちの市町村は，機器やソフトがそろってないからできないと思われているかもしれません。</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47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723007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プログラミングの種類ごとに見てみましょう。アンプラグド・プログラミングは，もともとコンピュータを使わないので，特に機器は必要ありません。すぐにでも教室で実践することができます。</a:t>
            </a:r>
            <a:endParaRPr kumimoji="1" lang="en-US" altLang="ja-JP" dirty="0" smtClean="0"/>
          </a:p>
          <a:p>
            <a:r>
              <a:rPr kumimoji="1" lang="ja-JP" altLang="en-US" dirty="0" smtClean="0"/>
              <a:t>　次に，ビジュアル・プログラミングですが，基本的にインターネットに接続しているコンピュータがあれば，インターネットのブラウザ（閲覧ソフト）で利用できるソフトウェアが多く</a:t>
            </a:r>
            <a:r>
              <a:rPr kumimoji="1" lang="en-US" altLang="ja-JP" dirty="0" smtClean="0"/>
              <a:t>Web</a:t>
            </a:r>
            <a:r>
              <a:rPr kumimoji="1" lang="ja-JP" altLang="en-US" dirty="0" smtClean="0"/>
              <a:t>上で提供されています。「</a:t>
            </a:r>
            <a:r>
              <a:rPr kumimoji="1" lang="en-US" altLang="ja-JP" dirty="0" smtClean="0"/>
              <a:t>Scratch</a:t>
            </a:r>
            <a:r>
              <a:rPr kumimoji="1" lang="ja-JP" altLang="en-US" dirty="0" smtClean="0"/>
              <a:t>」などは，その代表的なものです。ですから，ほとんどの学校でパソコン室等で，今すぐ始めることができるはずです。「</a:t>
            </a:r>
            <a:r>
              <a:rPr kumimoji="1" lang="en-US" altLang="ja-JP" dirty="0" smtClean="0"/>
              <a:t>Scratch</a:t>
            </a:r>
            <a:r>
              <a:rPr kumimoji="1" lang="ja-JP" altLang="en-US" dirty="0" smtClean="0"/>
              <a:t>」に関しては，本パックの体験編をご覧ください。</a:t>
            </a:r>
            <a:endParaRPr kumimoji="1" lang="en-US" altLang="ja-JP" dirty="0" smtClean="0"/>
          </a:p>
          <a:p>
            <a:r>
              <a:rPr kumimoji="1" lang="ja-JP" altLang="en-US" dirty="0" smtClean="0"/>
              <a:t>　最後に，フィジカル・プログラミングですが，これはコンピュータ以外に，制御するロボットやマイコンボード等の機器が必要です。ここで大切なのは，各学校で育みたい資質・能力に照らして有効だと考える教材であること，なるべく多くの児童が体験することができるようなものを選択することです。本パックで参考として収録した体験編の教材も参考にしてくださ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48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487988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先程も説明しましたが，小学校ではコードを書くような高度なプログラミング体験を想定してはいません。本パックの体験編を使って体験していただくと分かりますが，どんな先生方でも楽しみながら取り組める内容です。</a:t>
            </a:r>
            <a:endParaRPr kumimoji="1" lang="en-US" altLang="ja-JP" dirty="0" smtClean="0"/>
          </a:p>
          <a:p>
            <a:r>
              <a:rPr kumimoji="1" lang="ja-JP" altLang="en-US" dirty="0" smtClean="0"/>
              <a:t>　とはいえ，先生方にとって初めてのプログラミングですから，不安もあるかと思います。ですから，手引にも，書かれていますが，地元の企業や地域との連携を図っていくことを検討してください。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49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36975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まず，この前半のコンピュータに意図した処理を行うように指示するという部分です。これは「スクラッチ」という児童生徒向けのプログラミングソフトです。この猫のキャラクタを見てください。この猫に太鼓を，叩かせて，音を鳴らすといった動きをさせたいとします。そうすると，この左下の言葉の書かれているカラフルなブロックを，この図のように組み合わせると，こんな風に動きます。（猫の画像を，クリック）あくまでもこれは一例ですが，子供たちが，自分の考えた動きをさせるという体験をするというのは，このような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926749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は，総務省が平成２８年度から行っている「若年層に対するプログラミング教育の普及推進」事業の様子です。公募により委託された企業が，対象地域においてメンターと呼ぶ指導者となる教員，大学生，一般の方などに研修を行います。そして，その地域の小学生や中・高校生に，そのメンターがプログラミングについて教えていくというものです。平成３０年度は霧島市と徳之島町で行われています。</a:t>
            </a:r>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smtClean="0"/>
              <a:t>かごしまプログラミング教育校内研修パック</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スライド番号プレースホルダー 5"/>
          <p:cNvSpPr>
            <a:spLocks noGrp="1"/>
          </p:cNvSpPr>
          <p:nvPr>
            <p:ph type="sldNum" sz="quarter" idx="12"/>
          </p:nvPr>
        </p:nvSpPr>
        <p:spPr/>
        <p:txBody>
          <a:bodyPr/>
          <a:lstStyle/>
          <a:p>
            <a:fld id="{C96F3062-F815-4FA1-A093-E5AB757817FD}" type="slidenum">
              <a:rPr kumimoji="1" lang="ja-JP" altLang="en-US" smtClean="0"/>
              <a:t>50</a:t>
            </a:fld>
            <a:endParaRPr kumimoji="1" lang="ja-JP" altLang="en-US"/>
          </a:p>
        </p:txBody>
      </p:sp>
    </p:spTree>
    <p:extLst>
      <p:ext uri="{BB962C8B-B14F-4D97-AF65-F5344CB8AC3E}">
        <p14:creationId xmlns:p14="http://schemas.microsoft.com/office/powerpoint/2010/main" val="15581216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の他にも，鹿児島市では，鹿児島大学工学部と連携して出前授業を行っています。また，教育学部の教職大学院の支援を受けながら，離島等の遠隔地をテレビ会議システムでつないで授業を行っている学校もあります。この他にも，地元の</a:t>
            </a:r>
            <a:r>
              <a:rPr kumimoji="1" lang="en-US" altLang="ja-JP" dirty="0" smtClean="0"/>
              <a:t>NPO</a:t>
            </a:r>
            <a:r>
              <a:rPr kumimoji="1" lang="ja-JP" altLang="en-US" dirty="0" smtClean="0"/>
              <a:t>団体が主となって，企業やそれらに勤められていたシニアの方々等の力を借りて小学校でのプログラミング教育を行っている市町村も県内にあります。このように，様々な力を借りることもプログラミング教育を推進していく上では，必要だと思います。</a:t>
            </a:r>
            <a:endParaRPr kumimoji="1" lang="en-US" altLang="ja-JP" dirty="0" smtClean="0"/>
          </a:p>
          <a:p>
            <a:r>
              <a:rPr kumimoji="1" lang="ja-JP" altLang="en-US" dirty="0" smtClean="0"/>
              <a:t>　</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51</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285833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latin typeface="ＭＳ Ｐゴシック" panose="020B0600070205080204" pitchFamily="50" charset="-128"/>
                <a:ea typeface="ＭＳ Ｐゴシック" panose="020B0600070205080204" pitchFamily="50" charset="-128"/>
              </a:rPr>
              <a:t>　</a:t>
            </a:r>
            <a:r>
              <a:rPr kumimoji="1" lang="ja-JP" altLang="en-US" dirty="0" smtClean="0">
                <a:latin typeface="+mn-lt"/>
                <a:ea typeface="ＭＳ Ｐゴシック" panose="020B0600070205080204" pitchFamily="50" charset="-128"/>
              </a:rPr>
              <a:t>ここで，ぜひ考えていただきたいのは，近くの高等学校の生徒たちを指導者や助言者として活用するということです。特に，鹿児島県は専門高校の割合が高く，このように専門高校が各地域に</a:t>
            </a:r>
            <a:r>
              <a:rPr kumimoji="1" lang="ja-JP" altLang="en-US" smtClean="0">
                <a:latin typeface="+mn-lt"/>
                <a:ea typeface="ＭＳ Ｐゴシック" panose="020B0600070205080204" pitchFamily="50" charset="-128"/>
              </a:rPr>
              <a:t>あります。これら</a:t>
            </a:r>
            <a:r>
              <a:rPr kumimoji="1" lang="ja-JP" altLang="en-US" dirty="0" smtClean="0">
                <a:latin typeface="+mn-lt"/>
                <a:ea typeface="ＭＳ Ｐゴシック" panose="020B0600070205080204" pitchFamily="50" charset="-128"/>
              </a:rPr>
              <a:t>専門高校生の専門的な力を活用することは大いに有効です。高等学校側からしても学習内容のアピールになりますので，大いに活用を図りたいところです。</a:t>
            </a:r>
            <a:endParaRPr kumimoji="1" lang="en-US" altLang="ja-JP" dirty="0" smtClean="0">
              <a:latin typeface="+mn-lt"/>
              <a:ea typeface="ＭＳ Ｐゴシック" panose="020B0600070205080204" pitchFamily="50" charset="-128"/>
            </a:endParaRPr>
          </a:p>
          <a:p>
            <a:pPr marL="0" indent="0">
              <a:buNone/>
            </a:pPr>
            <a:r>
              <a:rPr kumimoji="1" lang="ja-JP" altLang="en-US" dirty="0" smtClean="0">
                <a:latin typeface="+mn-lt"/>
                <a:ea typeface="ＭＳ Ｐゴシック" panose="020B0600070205080204" pitchFamily="50" charset="-128"/>
              </a:rPr>
              <a:t>　積極的に，近隣の専門高校に働きかけながら，連携していくことが双方にとってよい効果を生むことになるはずです。</a:t>
            </a:r>
            <a:endParaRPr kumimoji="1" lang="en-US" altLang="ja-JP" dirty="0" smtClean="0">
              <a:latin typeface="+mn-lt"/>
              <a:ea typeface="ＭＳ Ｐゴシック" panose="020B0600070205080204" pitchFamily="50" charset="-128"/>
            </a:endParaRPr>
          </a:p>
        </p:txBody>
      </p:sp>
      <p:sp>
        <p:nvSpPr>
          <p:cNvPr id="4" name="スライド番号プレースホルダー 3"/>
          <p:cNvSpPr>
            <a:spLocks noGrp="1"/>
          </p:cNvSpPr>
          <p:nvPr>
            <p:ph type="sldNum" sz="quarter" idx="10"/>
          </p:nvPr>
        </p:nvSpPr>
        <p:spPr/>
        <p:txBody>
          <a:bodyPr/>
          <a:lstStyle/>
          <a:p>
            <a:fld id="{C719A2AB-9796-488E-89A7-999BB5E8DF20}" type="slidenum">
              <a:rPr kumimoji="1" lang="ja-JP" altLang="en-US" smtClean="0"/>
              <a:t>52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4291494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最後に，では，これから各学校で，何をしたらいいのか，どんな準備が必要なのかについてです。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53</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8405516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何しろ，小学校では，子供たちはもちろん，先生方にとっても初めてですから，まず，先生方自身が，プログラミング体験をやってみることです。</a:t>
            </a:r>
            <a:endParaRPr kumimoji="1" lang="en-US" altLang="ja-JP" dirty="0" smtClean="0"/>
          </a:p>
          <a:p>
            <a:r>
              <a:rPr kumimoji="1" lang="ja-JP" altLang="en-US" dirty="0" smtClean="0"/>
              <a:t>　本パックの体験編には，アンプラグドやビジュアル・プログラミングの演習パックが収録されています。理論編の研修の後は，まず，体験してみてください。そして，思っていたよりも難しくないことを感じていただきながら，様々な教科や単元での授業イメージをもってもらうことが大切です。それから，校内で情報交換や研修を行いながら，どのように取り入れていくかを検討していただき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54</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875409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その後は，積極的に教育課程に位置付けるようにしてください。県総合教育センターにおいても，プログラミング教育に関するカリキュラム作成に役立つ情報提供を様々な形で行っていきます。</a:t>
            </a:r>
            <a:endParaRPr kumimoji="1" lang="en-US" altLang="ja-JP" dirty="0" smtClean="0"/>
          </a:p>
          <a:p>
            <a:r>
              <a:rPr kumimoji="1" lang="ja-JP" altLang="en-US" dirty="0" smtClean="0"/>
              <a:t>　ここで先生方にお願いがあります。当然，プログラミングを位置付けることについては，教育課全体を見渡しながら計画的に行っていくことが必要ですが，だからと言って，先生方自身がプログラミングのスキルを十分に身に付けるのを待って行う必要はありません。当然，教師がねらいを明確にして，最低限の基本的な操作方法を確認しておくことは必要ですが，それができたら，もう後は子供たちに任せてください。生まれながらにデジタル機器に接しているデジタル・ネイティブ世代の子供たちにはかないません。ですから，先生方は，子供たちが，子供たち自身で問題解決をしていくための支援，つまりファシリテータというスタンスで進めてほし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55</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727186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これで，「理論編」は終わりです。さあ，次は「体験編」に進んで，意外に簡単でおもしろいプログラミングを体験してください。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C96F3062-F815-4FA1-A093-E5AB757817FD}" type="slidenum">
              <a:rPr kumimoji="1" lang="ja-JP" altLang="en-US" smtClean="0"/>
              <a:t>56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3312986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次に，将来どのような職業に就くとしても，時代を超えて普遍的に求められる力としての「プログラミング的思考」とありますが，これは一体どんな思考なのでしょうか。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01396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部科学省では，プログラミング的思考を「自分が意図する一連の活動を実現するために，どのような動きの組合せが必要であり，一つ一つの動きに対応した記号を，どのように組み合わせたらいいのか，記号の組合せをどのように改善していけば，より意図した活動に近づくのか，といったことを論理的に考えていく力」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7</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256575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また，すこし分かりにくくなったので，具体的にどんな思考なのかを，指導要領の５年生の算数に例示されている「正多角形の作図」を例に考えてみたいと思います。</a:t>
            </a:r>
          </a:p>
          <a:p>
            <a:r>
              <a:rPr kumimoji="1" lang="ja-JP" altLang="en-US" dirty="0" smtClean="0"/>
              <a:t>　まず，ここではコンピュータを使って，正三角形を書くプログラムを作成するということを明確にします。言わば，目標というかプログラムのゴールを設定します。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8</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52878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aseline="0" dirty="0" smtClean="0"/>
              <a:t>　</a:t>
            </a:r>
            <a:r>
              <a:rPr kumimoji="1" lang="ja-JP" altLang="en-US" dirty="0" smtClean="0"/>
              <a:t>次に，正三角形を書く動きを，実際の作図をイメージしながら，どのような順序で，どのような動きをさせるかを，なるべく細かく，具体的に考えます。ここでは，１０㎝の直線を引き，１２０度向きを回転させるということを３回繰り返して，正三角形を書くものと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今，ここでは細かい説明や考え方は，省略しますが，通常，正三角形を描くには，</a:t>
            </a:r>
            <a:r>
              <a:rPr kumimoji="1" lang="en-US" altLang="ja-JP" dirty="0" smtClean="0"/>
              <a:t>1</a:t>
            </a:r>
            <a:r>
              <a:rPr kumimoji="1" lang="ja-JP" altLang="en-US" dirty="0" err="1" smtClean="0"/>
              <a:t>つの</a:t>
            </a:r>
            <a:r>
              <a:rPr kumimoji="1" lang="ja-JP" altLang="en-US" dirty="0" smtClean="0"/>
              <a:t>角を</a:t>
            </a:r>
            <a:r>
              <a:rPr kumimoji="1" lang="en-US" altLang="ja-JP" dirty="0" smtClean="0"/>
              <a:t>60</a:t>
            </a:r>
            <a:r>
              <a:rPr kumimoji="1" lang="ja-JP" altLang="en-US" dirty="0" smtClean="0"/>
              <a:t>度として描いていきますが，プログラミングする際には，進む向きや回転の方向も関係するので，ここでは「</a:t>
            </a:r>
            <a:r>
              <a:rPr kumimoji="1" lang="en-US" altLang="ja-JP" dirty="0" smtClean="0"/>
              <a:t>120</a:t>
            </a:r>
            <a:r>
              <a:rPr kumimoji="1" lang="ja-JP" altLang="en-US" dirty="0" smtClean="0"/>
              <a:t>度曲がる」として，考えます。</a:t>
            </a:r>
            <a:endParaRPr kumimoji="1" lang="ja-JP" altLang="en-US" dirty="0"/>
          </a:p>
        </p:txBody>
      </p:sp>
      <p:sp>
        <p:nvSpPr>
          <p:cNvPr id="4" name="スライド番号プレースホルダー 3"/>
          <p:cNvSpPr>
            <a:spLocks noGrp="1"/>
          </p:cNvSpPr>
          <p:nvPr>
            <p:ph type="sldNum" sz="quarter" idx="10"/>
          </p:nvPr>
        </p:nvSpPr>
        <p:spPr/>
        <p:txBody>
          <a:bodyPr/>
          <a:lstStyle/>
          <a:p>
            <a:fld id="{EE7797A6-9684-4082-8E2C-C6DA0964406A}" type="slidenum">
              <a:rPr kumimoji="1" lang="ja-JP" altLang="en-US" smtClean="0"/>
              <a:t>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Ⅰ</a:t>
            </a:r>
            <a:r>
              <a:rPr kumimoji="1" lang="ja-JP" altLang="en-US" smtClean="0"/>
              <a:t>理論編</a:t>
            </a:r>
            <a:endParaRPr kumimoji="1" lang="ja-JP" altLang="en-US" dirty="0"/>
          </a:p>
        </p:txBody>
      </p:sp>
      <p:sp>
        <p:nvSpPr>
          <p:cNvPr id="6" name="ヘッダー プレースホルダー 5"/>
          <p:cNvSpPr>
            <a:spLocks noGrp="1"/>
          </p:cNvSpPr>
          <p:nvPr>
            <p:ph type="hdr" sz="quarter" idx="12"/>
          </p:nvPr>
        </p:nvSpPr>
        <p:spPr/>
        <p:txBody>
          <a:bodyPr/>
          <a:lstStyle/>
          <a:p>
            <a:r>
              <a:rPr kumimoji="1" lang="ja-JP" altLang="en-US" smtClean="0"/>
              <a:t>かごしまプログラミング教育校内研修パック</a:t>
            </a:r>
            <a:endParaRPr kumimoji="1" lang="ja-JP" altLang="en-US" dirty="0"/>
          </a:p>
        </p:txBody>
      </p:sp>
    </p:spTree>
    <p:extLst>
      <p:ext uri="{BB962C8B-B14F-4D97-AF65-F5344CB8AC3E}">
        <p14:creationId xmlns:p14="http://schemas.microsoft.com/office/powerpoint/2010/main" val="1500307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E9528973-BDE9-4294-8DAC-620DDAF8C062}"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5602101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9F84CA93-910C-4AA2-B881-FF95CDD76DAB}"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56830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976DE81D-A8F9-4E4F-BFB0-34448F700E1F}"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52963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6B3F711A-EB5D-4EFA-B835-5AE058AA0F3C}"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9726069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342900" y="6219491"/>
            <a:ext cx="2057400" cy="365125"/>
          </a:xfrm>
          <a:prstGeom prst="rect">
            <a:avLst/>
          </a:prstGeom>
        </p:spPr>
        <p:txBody>
          <a:bodyPr/>
          <a:lstStyle/>
          <a:p>
            <a:fld id="{0A3FCDC0-7703-4E3E-8D70-3CEC698E1899}" type="datetime1">
              <a:rPr kumimoji="1" lang="ja-JP" altLang="en-US" smtClean="0"/>
              <a:t>2019/2/2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10849820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8B24FCD2-FCB6-4FDB-91BC-1878AFD0A51B}" type="datetime1">
              <a:rPr kumimoji="1" lang="ja-JP" altLang="en-US" smtClean="0"/>
              <a:t>2019/2/2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770720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a:xfrm>
            <a:off x="342900" y="6219491"/>
            <a:ext cx="2057400" cy="365125"/>
          </a:xfrm>
          <a:prstGeom prst="rect">
            <a:avLst/>
          </a:prstGeom>
        </p:spPr>
        <p:txBody>
          <a:bodyPr/>
          <a:lstStyle/>
          <a:p>
            <a:fld id="{8E43FAB0-F3E6-46C8-A452-8AE2AB16C7A6}" type="datetime1">
              <a:rPr kumimoji="1" lang="ja-JP" altLang="en-US" smtClean="0"/>
              <a:t>2019/2/2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42411950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a:xfrm>
            <a:off x="342900" y="6219491"/>
            <a:ext cx="2057400" cy="365125"/>
          </a:xfrm>
          <a:prstGeom prst="rect">
            <a:avLst/>
          </a:prstGeom>
        </p:spPr>
        <p:txBody>
          <a:bodyPr/>
          <a:lstStyle/>
          <a:p>
            <a:fld id="{E10D8966-B99B-47F7-B106-DB4672553DD8}" type="datetime1">
              <a:rPr kumimoji="1" lang="ja-JP" altLang="en-US" smtClean="0"/>
              <a:t>2019/2/2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509853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2900" y="6219491"/>
            <a:ext cx="2057400" cy="365125"/>
          </a:xfrm>
          <a:prstGeom prst="rect">
            <a:avLst/>
          </a:prstGeom>
        </p:spPr>
        <p:txBody>
          <a:bodyPr/>
          <a:lstStyle/>
          <a:p>
            <a:fld id="{45A31053-657E-42B2-ADAD-2B0A26251405}" type="datetime1">
              <a:rPr kumimoji="1" lang="ja-JP" altLang="en-US" smtClean="0"/>
              <a:t>2019/2/2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346764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39727C9C-53F6-4F52-B1B1-4F9873B834B9}" type="datetime1">
              <a:rPr kumimoji="1" lang="ja-JP" altLang="en-US" smtClean="0"/>
              <a:t>2019/2/2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777805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2900" y="6219491"/>
            <a:ext cx="2057400" cy="365125"/>
          </a:xfrm>
          <a:prstGeom prst="rect">
            <a:avLst/>
          </a:prstGeom>
        </p:spPr>
        <p:txBody>
          <a:bodyPr/>
          <a:lstStyle/>
          <a:p>
            <a:fld id="{98E1DF5C-F8E6-4F28-8612-C2A5ACF38942}" type="datetime1">
              <a:rPr kumimoji="1" lang="ja-JP" altLang="en-US" smtClean="0"/>
              <a:t>2019/2/2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638FA8-802B-4CC3-821C-FEAAB671A0D4}" type="slidenum">
              <a:rPr kumimoji="1" lang="ja-JP" altLang="en-US" smtClean="0"/>
              <a:t>‹#›</a:t>
            </a:fld>
            <a:endParaRPr kumimoji="1" lang="ja-JP" altLang="en-US"/>
          </a:p>
        </p:txBody>
      </p:sp>
    </p:spTree>
    <p:extLst>
      <p:ext uri="{BB962C8B-B14F-4D97-AF65-F5344CB8AC3E}">
        <p14:creationId xmlns:p14="http://schemas.microsoft.com/office/powerpoint/2010/main" val="294466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7" name="正方形/長方形 6"/>
          <p:cNvSpPr/>
          <p:nvPr userDrawn="1"/>
        </p:nvSpPr>
        <p:spPr>
          <a:xfrm>
            <a:off x="0" y="0"/>
            <a:ext cx="9144000" cy="237881"/>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0" y="245361"/>
            <a:ext cx="9144000" cy="714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0" y="329575"/>
            <a:ext cx="9144000" cy="475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4832403" y="-38418"/>
            <a:ext cx="4334841" cy="338554"/>
          </a:xfrm>
          <a:prstGeom prst="rect">
            <a:avLst/>
          </a:prstGeom>
          <a:noFill/>
        </p:spPr>
        <p:txBody>
          <a:bodyPr wrap="none" lIns="91440" tIns="45720" rIns="91440" bIns="45720">
            <a:spAutoFit/>
          </a:bodyPr>
          <a:lstStyle/>
          <a:p>
            <a:pPr algn="ctr"/>
            <a:r>
              <a:rPr lang="ja-JP" altLang="en-US" sz="1600" b="0" cap="none" spc="0" dirty="0" smtClean="0">
                <a:ln w="10160">
                  <a:solidFill>
                    <a:schemeClr val="bg1"/>
                  </a:solidFill>
                  <a:prstDash val="solid"/>
                </a:ln>
                <a:solidFill>
                  <a:srgbClr val="FFFFFF"/>
                </a:solidFill>
                <a:effectLst>
                  <a:outerShdw blurRad="38100" dist="22860" dir="5400000" algn="tl" rotWithShape="0">
                    <a:srgbClr val="000000">
                      <a:alpha val="30000"/>
                    </a:srgbClr>
                  </a:outerShdw>
                </a:effectLst>
              </a:rPr>
              <a:t>かごしま</a:t>
            </a:r>
            <a:r>
              <a:rPr lang="ja-JP" altLang="en-US" sz="1600" b="0" cap="none" spc="0" dirty="0" smtClean="0">
                <a:ln w="10160">
                  <a:solidFill>
                    <a:srgbClr val="FFFF00"/>
                  </a:solidFill>
                  <a:prstDash val="solid"/>
                </a:ln>
                <a:solidFill>
                  <a:srgbClr val="FFFF00"/>
                </a:solidFill>
                <a:effectLst>
                  <a:outerShdw blurRad="38100" dist="22860" dir="5400000" algn="tl" rotWithShape="0">
                    <a:srgbClr val="000000">
                      <a:alpha val="30000"/>
                    </a:srgbClr>
                  </a:outerShdw>
                </a:effectLst>
              </a:rPr>
              <a:t>プログラミング教育</a:t>
            </a:r>
            <a:r>
              <a:rPr lang="ja-JP" altLang="en-US" sz="1600" b="0" cap="none" spc="0" dirty="0" smtClean="0">
                <a:ln w="10160">
                  <a:solidFill>
                    <a:schemeClr val="bg1"/>
                  </a:solidFill>
                  <a:prstDash val="solid"/>
                </a:ln>
                <a:solidFill>
                  <a:srgbClr val="FFFF00"/>
                </a:solidFill>
                <a:effectLst>
                  <a:outerShdw blurRad="38100" dist="22860" dir="5400000" algn="tl" rotWithShape="0">
                    <a:srgbClr val="000000">
                      <a:alpha val="30000"/>
                    </a:srgbClr>
                  </a:outerShdw>
                </a:effectLst>
              </a:rPr>
              <a:t> </a:t>
            </a:r>
            <a:r>
              <a:rPr lang="ja-JP" altLang="en-US" sz="1600" b="0" cap="none" spc="0" dirty="0" smtClean="0">
                <a:ln w="10160">
                  <a:solidFill>
                    <a:schemeClr val="bg1"/>
                  </a:solidFill>
                  <a:prstDash val="solid"/>
                </a:ln>
                <a:solidFill>
                  <a:srgbClr val="FFFFFF"/>
                </a:solidFill>
                <a:effectLst>
                  <a:outerShdw blurRad="38100" dist="22860" dir="5400000" algn="tl" rotWithShape="0">
                    <a:srgbClr val="000000">
                      <a:alpha val="30000"/>
                    </a:srgbClr>
                  </a:outerShdw>
                </a:effectLst>
              </a:rPr>
              <a:t>校内研修パック</a:t>
            </a:r>
            <a:endParaRPr lang="ja-JP" altLang="en-US" sz="1600" b="0" cap="none" spc="0" dirty="0">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sp>
        <p:nvSpPr>
          <p:cNvPr id="14" name="正方形/長方形 13"/>
          <p:cNvSpPr/>
          <p:nvPr userDrawn="1"/>
        </p:nvSpPr>
        <p:spPr>
          <a:xfrm>
            <a:off x="0" y="6504544"/>
            <a:ext cx="9144000" cy="369332"/>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p:spPr>
        <p:txBody>
          <a:bodyPr wrap="square">
            <a:spAutoFit/>
          </a:bodyPr>
          <a:lstStyle/>
          <a:p>
            <a:pPr algn="r"/>
            <a:r>
              <a:rPr lang="en-US" altLang="ja-JP" dirty="0" smtClean="0">
                <a:solidFill>
                  <a:srgbClr val="FFFFFF"/>
                </a:solidFill>
                <a:effectLst/>
              </a:rPr>
              <a:t> Kagoshima Prefectural Institute For</a:t>
            </a:r>
            <a:r>
              <a:rPr lang="ja-JP" altLang="en-US" baseline="0" dirty="0" smtClean="0">
                <a:solidFill>
                  <a:srgbClr val="FFFFFF"/>
                </a:solidFill>
                <a:effectLst/>
              </a:rPr>
              <a:t> </a:t>
            </a:r>
            <a:r>
              <a:rPr lang="en-US" altLang="ja-JP" dirty="0" smtClean="0">
                <a:solidFill>
                  <a:srgbClr val="FFFFFF"/>
                </a:solidFill>
                <a:effectLst/>
              </a:rPr>
              <a:t>Education Research </a:t>
            </a:r>
            <a:endParaRPr lang="en-US" altLang="ja-JP" dirty="0">
              <a:solidFill>
                <a:srgbClr val="FFFFFF"/>
              </a:solidFill>
              <a:effectLst/>
            </a:endParaRPr>
          </a:p>
        </p:txBody>
      </p:sp>
      <p:sp>
        <p:nvSpPr>
          <p:cNvPr id="6" name="Slide Number Placeholder 5"/>
          <p:cNvSpPr>
            <a:spLocks noGrp="1"/>
          </p:cNvSpPr>
          <p:nvPr>
            <p:ph type="sldNum" sz="quarter" idx="4"/>
          </p:nvPr>
        </p:nvSpPr>
        <p:spPr>
          <a:xfrm>
            <a:off x="0" y="6492875"/>
            <a:ext cx="792856" cy="365125"/>
          </a:xfrm>
          <a:prstGeom prst="rect">
            <a:avLst/>
          </a:prstGeom>
        </p:spPr>
        <p:txBody>
          <a:bodyPr vert="horz" lIns="91440" tIns="45720" rIns="91440" bIns="45720" rtlCol="0" anchor="ctr"/>
          <a:lstStyle>
            <a:lvl1pPr algn="ctr">
              <a:defRPr sz="2800">
                <a:solidFill>
                  <a:schemeClr val="bg1"/>
                </a:solidFill>
              </a:defRPr>
            </a:lvl1pPr>
          </a:lstStyle>
          <a:p>
            <a:fld id="{DD638FA8-802B-4CC3-821C-FEAAB671A0D4}" type="slidenum">
              <a:rPr kumimoji="1" lang="ja-JP" altLang="en-US" smtClean="0"/>
              <a:pPr/>
              <a:t>‹#›</a:t>
            </a:fld>
            <a:endParaRPr kumimoji="1" lang="ja-JP" altLang="en-US" dirty="0"/>
          </a:p>
        </p:txBody>
      </p:sp>
    </p:spTree>
    <p:extLst>
      <p:ext uri="{BB962C8B-B14F-4D97-AF65-F5344CB8AC3E}">
        <p14:creationId xmlns:p14="http://schemas.microsoft.com/office/powerpoint/2010/main" val="2381648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gov-online.go.jp/cam/s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miraino-manabi.jp/content/111" TargetMode="External"/><Relationship Id="rId5" Type="http://schemas.openxmlformats.org/officeDocument/2006/relationships/audio" Target="../media/audio1.wav"/><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miraino-manabi.jp/content/135" TargetMode="External"/><Relationship Id="rId3" Type="http://schemas.openxmlformats.org/officeDocument/2006/relationships/image" Target="../media/image40.png"/><Relationship Id="rId7" Type="http://schemas.openxmlformats.org/officeDocument/2006/relationships/hyperlink" Target="https://miraino-manabi.jp/content/13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miraino-manabi.jp/content/137" TargetMode="Externa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iraino-manabi.jp/content/359"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miraino-manabi.jp/content/360" TargetMode="Externa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miraino-manabi.jp/example/b" TargetMode="External"/><Relationship Id="rId5" Type="http://schemas.openxmlformats.org/officeDocument/2006/relationships/audio" Target="../media/audio1.wav"/><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miraino-manabi.jp/example/c" TargetMode="Externa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ctrTitle"/>
          </p:nvPr>
        </p:nvSpPr>
        <p:spPr>
          <a:xfrm>
            <a:off x="371365" y="2072508"/>
            <a:ext cx="8627806" cy="1604441"/>
          </a:xfrm>
          <a:solidFill>
            <a:schemeClr val="accent6">
              <a:lumMod val="40000"/>
              <a:lumOff val="60000"/>
            </a:schemeClr>
          </a:solidFill>
          <a:scene3d>
            <a:camera prst="orthographicFront"/>
            <a:lightRig rig="threePt" dir="t"/>
          </a:scene3d>
          <a:sp3d>
            <a:bevelT w="114300" prst="hardEdge"/>
          </a:sp3d>
        </p:spPr>
        <p:txBody>
          <a:bodyPr anchor="ctr">
            <a:noAutofit/>
          </a:bodyPr>
          <a:lstStyle/>
          <a:p>
            <a:r>
              <a:rPr kumimoji="1" lang="ja-JP" altLang="en-US"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小学校プログラミング教育について</a:t>
            </a:r>
            <a:r>
              <a:rPr kumimoji="1" lang="en-US" altLang="ja-JP"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4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「理論編」</a:t>
            </a:r>
            <a:endParaRPr kumimoji="1" lang="ja-JP" altLang="en-US" sz="4000"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rot="20659346">
            <a:off x="288292" y="854745"/>
            <a:ext cx="2666736" cy="101566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altLang="ja-JP" sz="60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rPr>
              <a:t>Step1</a:t>
            </a:r>
            <a:endParaRPr lang="ja-JP" altLang="en-US" sz="6000" b="1" cap="none" spc="0"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636" y="2874728"/>
            <a:ext cx="2418303" cy="3171546"/>
          </a:xfrm>
          <a:prstGeom prst="rect">
            <a:avLst/>
          </a:prstGeom>
          <a:effectLst>
            <a:outerShdw blurRad="76200" dir="18900000" sy="23000" kx="-1200000" algn="bl" rotWithShape="0">
              <a:prstClr val="black">
                <a:alpha val="20000"/>
              </a:prstClr>
            </a:outerShdw>
          </a:effectLst>
        </p:spPr>
      </p:pic>
      <p:sp>
        <p:nvSpPr>
          <p:cNvPr id="2" name="テキスト ボックス 1"/>
          <p:cNvSpPr txBox="1"/>
          <p:nvPr/>
        </p:nvSpPr>
        <p:spPr>
          <a:xfrm>
            <a:off x="3937819" y="6108227"/>
            <a:ext cx="5386112" cy="338554"/>
          </a:xfrm>
          <a:prstGeom prst="rect">
            <a:avLst/>
          </a:prstGeom>
          <a:noFill/>
        </p:spPr>
        <p:txBody>
          <a:bodyPr wrap="square" rtlCol="0">
            <a:spAutoFit/>
          </a:bodyPr>
          <a:lstStyle/>
          <a:p>
            <a:r>
              <a:rPr kumimoji="1" lang="ja-JP" altLang="en-US" sz="1600" dirty="0" smtClean="0"/>
              <a:t>Ⓒ県総合教育センター公認キャラクター「てぃー</a:t>
            </a:r>
            <a:r>
              <a:rPr kumimoji="1" lang="ja-JP" altLang="en-US" sz="1600" dirty="0" err="1" smtClean="0"/>
              <a:t>らん</a:t>
            </a:r>
            <a:r>
              <a:rPr kumimoji="1" lang="ja-JP" altLang="en-US" sz="1600" dirty="0" smtClean="0"/>
              <a:t>」</a:t>
            </a:r>
            <a:endParaRPr kumimoji="1" lang="ja-JP" altLang="en-US" sz="1600" dirty="0"/>
          </a:p>
        </p:txBody>
      </p:sp>
      <p:sp>
        <p:nvSpPr>
          <p:cNvPr id="3" name="フローチャート: 処理 2"/>
          <p:cNvSpPr/>
          <p:nvPr/>
        </p:nvSpPr>
        <p:spPr>
          <a:xfrm>
            <a:off x="1180200" y="4026035"/>
            <a:ext cx="4820067" cy="1671152"/>
          </a:xfrm>
          <a:prstGeom prst="flowChartProcess">
            <a:avLst/>
          </a:prstGeom>
        </p:spPr>
        <p:style>
          <a:lnRef idx="0">
            <a:schemeClr val="accent6"/>
          </a:lnRef>
          <a:fillRef idx="3">
            <a:schemeClr val="accent6"/>
          </a:fillRef>
          <a:effectRef idx="3">
            <a:schemeClr val="accent6"/>
          </a:effectRef>
          <a:fontRef idx="minor">
            <a:schemeClr val="lt1"/>
          </a:fontRef>
        </p:style>
        <p:txBody>
          <a:bodyPr rtlCol="0" anchor="ctr"/>
          <a:lstStyle/>
          <a:p>
            <a:r>
              <a:rPr kumimoji="1" lang="ja-JP" altLang="en-US" sz="4400" b="1" dirty="0" smtClean="0"/>
              <a:t>　</a:t>
            </a:r>
            <a:r>
              <a:rPr kumimoji="1" lang="ja-JP" altLang="en-US"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クイック</a:t>
            </a:r>
            <a:r>
              <a:rPr kumimoji="1" lang="ja-JP" altLang="en-US"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版</a:t>
            </a:r>
            <a:endParaRPr kumimoji="1" lang="en-US" altLang="ja-JP"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1" lang="ja-JP" altLang="en-US"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4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4400" b="1"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en-US" altLang="ja-JP" sz="4400" b="1"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30</a:t>
            </a:r>
            <a:r>
              <a:rPr kumimoji="1" lang="ja-JP" altLang="en-US" sz="4400" b="1"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a:t>
            </a:r>
            <a:endParaRPr kumimoji="1" lang="ja-JP" altLang="en-US" sz="4400" b="1"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a:t>
            </a:fld>
            <a:endParaRPr kumimoji="1" lang="ja-JP" altLang="en-US"/>
          </a:p>
        </p:txBody>
      </p:sp>
      <p:pic>
        <p:nvPicPr>
          <p:cNvPr id="6" name="図 5"/>
          <p:cNvPicPr>
            <a:picLocks noChangeAspect="1"/>
          </p:cNvPicPr>
          <p:nvPr/>
        </p:nvPicPr>
        <p:blipFill>
          <a:blip r:embed="rId4">
            <a:clrChange>
              <a:clrFrom>
                <a:srgbClr val="FFFFFF"/>
              </a:clrFrom>
              <a:clrTo>
                <a:srgbClr val="FFFFFF">
                  <a:alpha val="0"/>
                </a:srgbClr>
              </a:clrTo>
            </a:clrChange>
          </a:blip>
          <a:stretch>
            <a:fillRect/>
          </a:stretch>
        </p:blipFill>
        <p:spPr>
          <a:xfrm rot="19988414">
            <a:off x="3042652" y="620332"/>
            <a:ext cx="3048533" cy="1324484"/>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p:nvPicPr>
        <p:blipFill>
          <a:blip r:embed="rId5">
            <a:clrChange>
              <a:clrFrom>
                <a:srgbClr val="FFFFFF"/>
              </a:clrFrom>
              <a:clrTo>
                <a:srgbClr val="FFFFFF">
                  <a:alpha val="0"/>
                </a:srgbClr>
              </a:clrTo>
            </a:clrChange>
          </a:blip>
          <a:stretch>
            <a:fillRect/>
          </a:stretch>
        </p:blipFill>
        <p:spPr>
          <a:xfrm rot="1501935">
            <a:off x="5738253" y="331408"/>
            <a:ext cx="2963796" cy="2062335"/>
          </a:xfrm>
          <a:prstGeom prst="rect">
            <a:avLst/>
          </a:prstGeom>
          <a:effectLst>
            <a:outerShdw blurRad="50800" dist="38100" dir="2700000" algn="tl" rotWithShape="0">
              <a:prstClr val="black">
                <a:alpha val="40000"/>
              </a:prstClr>
            </a:outerShdw>
          </a:effectLst>
        </p:spPr>
      </p:pic>
      <p:pic>
        <p:nvPicPr>
          <p:cNvPr id="11" name="Picture 4" descr="https://1.bp.blogspot.com/-UZtkSEX0wh4/U5l5_dNcEsI/AAAAAAAAhWs/UzJGVzyiX8Y/s800/kaichu_doke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3981" y="4052373"/>
            <a:ext cx="1721310" cy="168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2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正方形/長方形 4"/>
          <p:cNvSpPr/>
          <p:nvPr/>
        </p:nvSpPr>
        <p:spPr>
          <a:xfrm>
            <a:off x="444137" y="446973"/>
            <a:ext cx="8072846" cy="954107"/>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③ 一つ一つの動きを対応する命令（記号）に置き換える</a:t>
            </a:r>
          </a:p>
        </p:txBody>
      </p:sp>
      <p:sp>
        <p:nvSpPr>
          <p:cNvPr id="7" name="角丸四角形吹き出し 6"/>
          <p:cNvSpPr/>
          <p:nvPr/>
        </p:nvSpPr>
        <p:spPr>
          <a:xfrm>
            <a:off x="2351313" y="1802675"/>
            <a:ext cx="6322423" cy="3448594"/>
          </a:xfrm>
          <a:prstGeom prst="wedgeRoundRectCallout">
            <a:avLst>
              <a:gd name="adj1" fmla="val -58751"/>
              <a:gd name="adj2" fmla="val -3527"/>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長さ</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１０㎝の線</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を引く。</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endParaRPr lang="en-US" altLang="ja-JP"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左</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a:t>
            </a:r>
            <a:r>
              <a:rPr lang="en-US" altLang="ja-JP"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120</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度</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曲がる。</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a:stretch>
            <a:fillRect/>
          </a:stretch>
        </p:blipFill>
        <p:spPr>
          <a:xfrm>
            <a:off x="5778676" y="2646020"/>
            <a:ext cx="2234312" cy="783969"/>
          </a:xfrm>
          <a:prstGeom prst="rect">
            <a:avLst/>
          </a:prstGeom>
        </p:spPr>
      </p:pic>
      <p:sp>
        <p:nvSpPr>
          <p:cNvPr id="8" name="右矢印 7"/>
          <p:cNvSpPr/>
          <p:nvPr/>
        </p:nvSpPr>
        <p:spPr>
          <a:xfrm>
            <a:off x="4741815" y="2753392"/>
            <a:ext cx="770709" cy="569223"/>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4741814" y="4157928"/>
            <a:ext cx="770709" cy="569223"/>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007" y="3526972"/>
            <a:ext cx="2035306" cy="2669254"/>
          </a:xfrm>
          <a:prstGeom prst="rect">
            <a:avLst/>
          </a:prstGeom>
          <a:effectLst>
            <a:outerShdw blurRad="76200" dir="18900000" sy="23000" kx="-1200000" algn="bl" rotWithShape="0">
              <a:prstClr val="black">
                <a:alpha val="20000"/>
              </a:prstClr>
            </a:outerShdw>
          </a:effectLst>
        </p:spPr>
      </p:pic>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10</a:t>
            </a:fld>
            <a:endParaRPr kumimoji="1" lang="ja-JP" altLang="en-US"/>
          </a:p>
        </p:txBody>
      </p:sp>
      <p:pic>
        <p:nvPicPr>
          <p:cNvPr id="4" name="図 3"/>
          <p:cNvPicPr>
            <a:picLocks noChangeAspect="1"/>
          </p:cNvPicPr>
          <p:nvPr/>
        </p:nvPicPr>
        <p:blipFill>
          <a:blip r:embed="rId5"/>
          <a:stretch>
            <a:fillRect/>
          </a:stretch>
        </p:blipFill>
        <p:spPr>
          <a:xfrm>
            <a:off x="5739045" y="4106602"/>
            <a:ext cx="2697556" cy="774081"/>
          </a:xfrm>
          <a:prstGeom prst="rect">
            <a:avLst/>
          </a:prstGeom>
        </p:spPr>
      </p:pic>
    </p:spTree>
    <p:extLst>
      <p:ext uri="{BB962C8B-B14F-4D97-AF65-F5344CB8AC3E}">
        <p14:creationId xmlns:p14="http://schemas.microsoft.com/office/powerpoint/2010/main" val="382255722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正方形/長方形 4"/>
          <p:cNvSpPr/>
          <p:nvPr/>
        </p:nvSpPr>
        <p:spPr>
          <a:xfrm>
            <a:off x="457199" y="380735"/>
            <a:ext cx="8072846" cy="954107"/>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④ これらの命令（記号）をどのように組み合わせれば自分が考える動作</a:t>
            </a:r>
            <a:r>
              <a:rPr lang="ja-JP" altLang="en-US" sz="2800" dirty="0" smtClean="0">
                <a:latin typeface="ＭＳ Ｐゴシック" panose="020B0600070205080204" pitchFamily="50" charset="-128"/>
                <a:ea typeface="ＭＳ Ｐゴシック" panose="020B0600070205080204" pitchFamily="50" charset="-128"/>
              </a:rPr>
              <a:t>を実現</a:t>
            </a:r>
            <a:r>
              <a:rPr lang="ja-JP" altLang="en-US" sz="2800" dirty="0">
                <a:latin typeface="ＭＳ Ｐゴシック" panose="020B0600070205080204" pitchFamily="50" charset="-128"/>
                <a:ea typeface="ＭＳ Ｐゴシック" panose="020B0600070205080204" pitchFamily="50" charset="-128"/>
              </a:rPr>
              <a:t>できるかを考える</a:t>
            </a:r>
          </a:p>
        </p:txBody>
      </p:sp>
      <p:sp>
        <p:nvSpPr>
          <p:cNvPr id="2" name="角丸四角形吹き出し 1"/>
          <p:cNvSpPr/>
          <p:nvPr/>
        </p:nvSpPr>
        <p:spPr>
          <a:xfrm>
            <a:off x="2554941" y="1436915"/>
            <a:ext cx="4224682" cy="5033996"/>
          </a:xfrm>
          <a:prstGeom prst="wedgeRoundRectCallout">
            <a:avLst>
              <a:gd name="adj1" fmla="val -70417"/>
              <a:gd name="adj2" fmla="val -6135"/>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11</a:t>
            </a:fld>
            <a:endParaRPr kumimoji="1" lang="ja-JP" altLang="en-US"/>
          </a:p>
        </p:txBody>
      </p:sp>
      <p:pic>
        <p:nvPicPr>
          <p:cNvPr id="4" name="図 3"/>
          <p:cNvPicPr>
            <a:picLocks noChangeAspect="1"/>
          </p:cNvPicPr>
          <p:nvPr/>
        </p:nvPicPr>
        <p:blipFill>
          <a:blip r:embed="rId3">
            <a:clrChange>
              <a:clrFrom>
                <a:srgbClr val="DDDEDE"/>
              </a:clrFrom>
              <a:clrTo>
                <a:srgbClr val="DDDEDE">
                  <a:alpha val="0"/>
                </a:srgbClr>
              </a:clrTo>
            </a:clrChange>
          </a:blip>
          <a:stretch>
            <a:fillRect/>
          </a:stretch>
        </p:blipFill>
        <p:spPr>
          <a:xfrm>
            <a:off x="2823078" y="1444049"/>
            <a:ext cx="3688408" cy="501972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3073595"/>
            <a:ext cx="1828801" cy="328275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69157795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046" y="2834339"/>
            <a:ext cx="1863138" cy="3344392"/>
          </a:xfrm>
          <a:prstGeom prst="rect">
            <a:avLst/>
          </a:prstGeom>
          <a:effectLst>
            <a:outerShdw blurRad="76200" dir="18900000" sy="23000" kx="-1200000" algn="bl" rotWithShape="0">
              <a:prstClr val="black">
                <a:alpha val="20000"/>
              </a:prstClr>
            </a:outerShdw>
          </a:effectLst>
        </p:spPr>
      </p:pic>
      <p:sp>
        <p:nvSpPr>
          <p:cNvPr id="8" name="角丸四角形吹き出し 7"/>
          <p:cNvSpPr/>
          <p:nvPr/>
        </p:nvSpPr>
        <p:spPr>
          <a:xfrm>
            <a:off x="2403566" y="1802040"/>
            <a:ext cx="6426925" cy="4376691"/>
          </a:xfrm>
          <a:prstGeom prst="wedgeRoundRectCallout">
            <a:avLst>
              <a:gd name="adj1" fmla="val -58426"/>
              <a:gd name="adj2" fmla="val -11209"/>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70263" y="290080"/>
            <a:ext cx="8072846" cy="1384995"/>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⑤ その命令（記号）の組合せをどのように改善すれば自分が考える</a:t>
            </a:r>
            <a:r>
              <a:rPr lang="ja-JP" altLang="en-US" sz="2800" dirty="0" smtClean="0">
                <a:latin typeface="ＭＳ Ｐゴシック" panose="020B0600070205080204" pitchFamily="50" charset="-128"/>
                <a:ea typeface="ＭＳ Ｐゴシック" panose="020B0600070205080204" pitchFamily="50" charset="-128"/>
              </a:rPr>
              <a:t>動作に</a:t>
            </a:r>
            <a:r>
              <a:rPr lang="ja-JP" altLang="en-US" sz="2800" dirty="0">
                <a:latin typeface="ＭＳ Ｐゴシック" panose="020B0600070205080204" pitchFamily="50" charset="-128"/>
                <a:ea typeface="ＭＳ Ｐゴシック" panose="020B0600070205080204" pitchFamily="50" charset="-128"/>
              </a:rPr>
              <a:t>より近づいていくのかを試行錯誤しながら考える</a:t>
            </a:r>
          </a:p>
        </p:txBody>
      </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12</a:t>
            </a:fld>
            <a:endParaRPr kumimoji="1" lang="ja-JP" altLang="en-US"/>
          </a:p>
        </p:txBody>
      </p:sp>
      <p:pic>
        <p:nvPicPr>
          <p:cNvPr id="10" name="図 9"/>
          <p:cNvPicPr>
            <a:picLocks noChangeAspect="1"/>
          </p:cNvPicPr>
          <p:nvPr/>
        </p:nvPicPr>
        <p:blipFill>
          <a:blip r:embed="rId4">
            <a:clrChange>
              <a:clrFrom>
                <a:srgbClr val="DDDEDE"/>
              </a:clrFrom>
              <a:clrTo>
                <a:srgbClr val="DDDEDE">
                  <a:alpha val="0"/>
                </a:srgbClr>
              </a:clrTo>
            </a:clrChange>
          </a:blip>
          <a:stretch>
            <a:fillRect/>
          </a:stretch>
        </p:blipFill>
        <p:spPr>
          <a:xfrm>
            <a:off x="2693265" y="2087294"/>
            <a:ext cx="2796715" cy="3806181"/>
          </a:xfrm>
          <a:prstGeom prst="rect">
            <a:avLst/>
          </a:prstGeom>
        </p:spPr>
      </p:pic>
      <p:pic>
        <p:nvPicPr>
          <p:cNvPr id="4" name="図 3"/>
          <p:cNvPicPr>
            <a:picLocks noChangeAspect="1"/>
          </p:cNvPicPr>
          <p:nvPr/>
        </p:nvPicPr>
        <p:blipFill>
          <a:blip r:embed="rId5">
            <a:clrChange>
              <a:clrFrom>
                <a:srgbClr val="DDDEDE"/>
              </a:clrFrom>
              <a:clrTo>
                <a:srgbClr val="DDDEDE">
                  <a:alpha val="0"/>
                </a:srgbClr>
              </a:clrTo>
            </a:clrChange>
          </a:blip>
          <a:stretch>
            <a:fillRect/>
          </a:stretch>
        </p:blipFill>
        <p:spPr>
          <a:xfrm>
            <a:off x="5668870" y="2569638"/>
            <a:ext cx="2964401" cy="2964401"/>
          </a:xfrm>
          <a:prstGeom prst="rect">
            <a:avLst/>
          </a:prstGeom>
        </p:spPr>
      </p:pic>
      <p:sp>
        <p:nvSpPr>
          <p:cNvPr id="2" name="右矢印 1"/>
          <p:cNvSpPr/>
          <p:nvPr/>
        </p:nvSpPr>
        <p:spPr>
          <a:xfrm>
            <a:off x="4794069" y="3614218"/>
            <a:ext cx="849086" cy="77070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133437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02450"/>
            <a:ext cx="9034886" cy="3607903"/>
          </a:xfrm>
        </p:spPr>
        <p:txBody>
          <a:bodyPr>
            <a:noAutofit/>
          </a:bodyPr>
          <a:lstStyle/>
          <a:p>
            <a:r>
              <a:rPr lang="ja-JP" altLang="en-US"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r>
              <a:rPr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教育</a:t>
            </a:r>
            <a: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7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の目的は何？</a:t>
            </a:r>
            <a:endParaRPr kumimoji="1"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5193" y="3170904"/>
            <a:ext cx="1781979" cy="3198708"/>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13</a:t>
            </a:fld>
            <a:endParaRPr kumimoji="1" lang="ja-JP" altLang="en-US"/>
          </a:p>
        </p:txBody>
      </p:sp>
    </p:spTree>
    <p:extLst>
      <p:ext uri="{BB962C8B-B14F-4D97-AF65-F5344CB8AC3E}">
        <p14:creationId xmlns:p14="http://schemas.microsoft.com/office/powerpoint/2010/main" val="818587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5303" y="1278451"/>
            <a:ext cx="9009705" cy="4664839"/>
          </a:xfrm>
          <a:solidFill>
            <a:schemeClr val="accent6">
              <a:lumMod val="20000"/>
              <a:lumOff val="80000"/>
            </a:schemeClr>
          </a:solidFill>
        </p:spPr>
        <p:txBody>
          <a:bodyPr>
            <a:normAutofit fontScale="70000" lnSpcReduction="20000"/>
          </a:bodyPr>
          <a:lstStyle/>
          <a:p>
            <a:pPr marL="0" indent="0">
              <a:buNone/>
            </a:pPr>
            <a:r>
              <a:rPr lang="en-US" altLang="ja-JP" sz="4400" dirty="0" smtClean="0">
                <a:latin typeface="ＭＳ Ｐゴシック" panose="020B0600070205080204" pitchFamily="50" charset="-128"/>
                <a:ea typeface="ＭＳ Ｐゴシック" panose="020B0600070205080204" pitchFamily="50" charset="-128"/>
              </a:rPr>
              <a:t/>
            </a:r>
            <a:br>
              <a:rPr lang="en-US" altLang="ja-JP" sz="4400" dirty="0" smtClean="0">
                <a:latin typeface="ＭＳ Ｐゴシック" panose="020B0600070205080204" pitchFamily="50" charset="-128"/>
                <a:ea typeface="ＭＳ Ｐゴシック" panose="020B0600070205080204" pitchFamily="50" charset="-128"/>
              </a:rPr>
            </a:br>
            <a:r>
              <a:rPr lang="ja-JP" altLang="en-US" sz="5100" dirty="0" smtClean="0">
                <a:latin typeface="ＭＳ Ｐゴシック" panose="020B0600070205080204" pitchFamily="50" charset="-128"/>
                <a:ea typeface="ＭＳ Ｐゴシック" panose="020B0600070205080204" pitchFamily="50" charset="-128"/>
              </a:rPr>
              <a:t>①　</a:t>
            </a:r>
            <a:r>
              <a:rPr lang="ja-JP" altLang="en-US" sz="51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5100" dirty="0">
                <a:solidFill>
                  <a:srgbClr val="FF0000"/>
                </a:solidFill>
                <a:latin typeface="ＭＳ Ｐゴシック" panose="020B0600070205080204" pitchFamily="50" charset="-128"/>
                <a:ea typeface="ＭＳ Ｐゴシック" panose="020B0600070205080204" pitchFamily="50" charset="-128"/>
              </a:rPr>
              <a:t>プログラミング的思考」</a:t>
            </a:r>
            <a:r>
              <a:rPr lang="ja-JP" altLang="en-US" sz="5100" dirty="0">
                <a:latin typeface="ＭＳ Ｐゴシック" panose="020B0600070205080204" pitchFamily="50" charset="-128"/>
                <a:ea typeface="ＭＳ Ｐゴシック" panose="020B0600070205080204" pitchFamily="50" charset="-128"/>
              </a:rPr>
              <a:t>を</a:t>
            </a:r>
            <a:r>
              <a:rPr lang="ja-JP" altLang="en-US" sz="5100" dirty="0" smtClean="0">
                <a:latin typeface="ＭＳ Ｐゴシック" panose="020B0600070205080204" pitchFamily="50" charset="-128"/>
                <a:ea typeface="ＭＳ Ｐゴシック" panose="020B0600070205080204" pitchFamily="50" charset="-128"/>
              </a:rPr>
              <a:t>育む</a:t>
            </a:r>
            <a:endParaRPr lang="ja-JP" altLang="en-US" sz="5100" dirty="0">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5100" dirty="0" smtClean="0">
                <a:latin typeface="ＭＳ Ｐゴシック" panose="020B0600070205080204" pitchFamily="50" charset="-128"/>
                <a:ea typeface="ＭＳ Ｐゴシック" panose="020B0600070205080204" pitchFamily="50" charset="-128"/>
              </a:rPr>
              <a:t>②　</a:t>
            </a:r>
            <a:r>
              <a:rPr lang="ja-JP" altLang="en-US" sz="4900" dirty="0" smtClean="0">
                <a:latin typeface="ＭＳ Ｐゴシック" panose="020B0600070205080204" pitchFamily="50" charset="-128"/>
                <a:ea typeface="ＭＳ Ｐゴシック" panose="020B0600070205080204" pitchFamily="50" charset="-128"/>
              </a:rPr>
              <a:t>プログラム</a:t>
            </a:r>
            <a:r>
              <a:rPr lang="ja-JP" altLang="en-US" sz="4900" dirty="0">
                <a:latin typeface="ＭＳ Ｐゴシック" panose="020B0600070205080204" pitchFamily="50" charset="-128"/>
                <a:ea typeface="ＭＳ Ｐゴシック" panose="020B0600070205080204" pitchFamily="50" charset="-128"/>
              </a:rPr>
              <a:t>の働きやよさ，情報社会</a:t>
            </a:r>
            <a:r>
              <a:rPr lang="ja-JP" altLang="en-US" sz="4900" dirty="0" smtClean="0">
                <a:latin typeface="ＭＳ Ｐゴシック" panose="020B0600070205080204" pitchFamily="50" charset="-128"/>
                <a:ea typeface="ＭＳ Ｐゴシック" panose="020B0600070205080204" pitchFamily="50" charset="-128"/>
              </a:rPr>
              <a:t>が情報　</a:t>
            </a:r>
            <a:r>
              <a:rPr lang="en-US" altLang="ja-JP" sz="4900" dirty="0">
                <a:latin typeface="ＭＳ Ｐゴシック" panose="020B0600070205080204" pitchFamily="50" charset="-128"/>
                <a:ea typeface="ＭＳ Ｐゴシック" panose="020B0600070205080204" pitchFamily="50" charset="-128"/>
              </a:rPr>
              <a:t/>
            </a:r>
            <a:br>
              <a:rPr lang="en-US" altLang="ja-JP" sz="4900" dirty="0">
                <a:latin typeface="ＭＳ Ｐゴシック" panose="020B0600070205080204" pitchFamily="50" charset="-128"/>
                <a:ea typeface="ＭＳ Ｐゴシック" panose="020B0600070205080204" pitchFamily="50" charset="-128"/>
              </a:rPr>
            </a:br>
            <a:r>
              <a:rPr lang="ja-JP" altLang="en-US" sz="4900" dirty="0" smtClean="0">
                <a:latin typeface="ＭＳ Ｐゴシック" panose="020B0600070205080204" pitchFamily="50" charset="-128"/>
                <a:ea typeface="ＭＳ Ｐゴシック" panose="020B0600070205080204" pitchFamily="50" charset="-128"/>
              </a:rPr>
              <a:t>　技術</a:t>
            </a:r>
            <a:r>
              <a:rPr lang="ja-JP" altLang="en-US" sz="4900" dirty="0">
                <a:latin typeface="ＭＳ Ｐゴシック" panose="020B0600070205080204" pitchFamily="50" charset="-128"/>
                <a:ea typeface="ＭＳ Ｐゴシック" panose="020B0600070205080204" pitchFamily="50" charset="-128"/>
              </a:rPr>
              <a:t>によって支えられていることなどに</a:t>
            </a:r>
            <a:r>
              <a:rPr lang="ja-JP" altLang="en-US" sz="4900" dirty="0" smtClean="0">
                <a:solidFill>
                  <a:srgbClr val="FF0000"/>
                </a:solidFill>
                <a:latin typeface="ＭＳ Ｐゴシック" panose="020B0600070205080204" pitchFamily="50" charset="-128"/>
                <a:ea typeface="ＭＳ Ｐゴシック" panose="020B0600070205080204" pitchFamily="50" charset="-128"/>
              </a:rPr>
              <a:t>気付く。</a:t>
            </a:r>
            <a:r>
              <a:rPr lang="en-US" altLang="ja-JP" sz="4900" dirty="0" smtClean="0">
                <a:latin typeface="ＭＳ Ｐゴシック" panose="020B0600070205080204" pitchFamily="50" charset="-128"/>
                <a:ea typeface="ＭＳ Ｐゴシック" panose="020B0600070205080204" pitchFamily="50" charset="-128"/>
              </a:rPr>
              <a:t/>
            </a:r>
            <a:br>
              <a:rPr lang="en-US" altLang="ja-JP" sz="4900" dirty="0" smtClean="0">
                <a:latin typeface="ＭＳ Ｐゴシック" panose="020B0600070205080204" pitchFamily="50" charset="-128"/>
                <a:ea typeface="ＭＳ Ｐゴシック" panose="020B0600070205080204" pitchFamily="50" charset="-128"/>
              </a:rPr>
            </a:br>
            <a:r>
              <a:rPr lang="ja-JP" altLang="en-US" sz="4900" dirty="0" smtClean="0">
                <a:latin typeface="ＭＳ Ｐゴシック" panose="020B0600070205080204" pitchFamily="50" charset="-128"/>
                <a:ea typeface="ＭＳ Ｐゴシック" panose="020B0600070205080204" pitchFamily="50" charset="-128"/>
              </a:rPr>
              <a:t>　コンピュータ</a:t>
            </a:r>
            <a:r>
              <a:rPr lang="ja-JP" altLang="en-US" sz="4900" dirty="0">
                <a:latin typeface="ＭＳ Ｐゴシック" panose="020B0600070205080204" pitchFamily="50" charset="-128"/>
                <a:ea typeface="ＭＳ Ｐゴシック" panose="020B0600070205080204" pitchFamily="50" charset="-128"/>
              </a:rPr>
              <a:t>等</a:t>
            </a:r>
            <a:r>
              <a:rPr lang="ja-JP" altLang="en-US" sz="4900" dirty="0" smtClean="0">
                <a:latin typeface="ＭＳ Ｐゴシック" panose="020B0600070205080204" pitchFamily="50" charset="-128"/>
                <a:ea typeface="ＭＳ Ｐゴシック" panose="020B0600070205080204" pitchFamily="50" charset="-128"/>
              </a:rPr>
              <a:t>を主体的に活用して問題解決</a:t>
            </a:r>
            <a:r>
              <a:rPr lang="en-US" altLang="ja-JP" sz="4900" dirty="0" smtClean="0">
                <a:latin typeface="ＭＳ Ｐゴシック" panose="020B0600070205080204" pitchFamily="50" charset="-128"/>
                <a:ea typeface="ＭＳ Ｐゴシック" panose="020B0600070205080204" pitchFamily="50" charset="-128"/>
              </a:rPr>
              <a:t/>
            </a:r>
            <a:br>
              <a:rPr lang="en-US" altLang="ja-JP" sz="4900" dirty="0" smtClean="0">
                <a:latin typeface="ＭＳ Ｐゴシック" panose="020B0600070205080204" pitchFamily="50" charset="-128"/>
                <a:ea typeface="ＭＳ Ｐゴシック" panose="020B0600070205080204" pitchFamily="50" charset="-128"/>
              </a:rPr>
            </a:br>
            <a:r>
              <a:rPr lang="ja-JP" altLang="en-US" sz="4900" dirty="0" smtClean="0">
                <a:latin typeface="ＭＳ Ｐゴシック" panose="020B0600070205080204" pitchFamily="50" charset="-128"/>
                <a:ea typeface="ＭＳ Ｐゴシック" panose="020B0600070205080204" pitchFamily="50" charset="-128"/>
              </a:rPr>
              <a:t>　しよう</a:t>
            </a:r>
            <a:r>
              <a:rPr lang="ja-JP" altLang="en-US" sz="4900" dirty="0">
                <a:latin typeface="ＭＳ Ｐゴシック" panose="020B0600070205080204" pitchFamily="50" charset="-128"/>
                <a:ea typeface="ＭＳ Ｐゴシック" panose="020B0600070205080204" pitchFamily="50" charset="-128"/>
              </a:rPr>
              <a:t>とする</a:t>
            </a:r>
            <a:r>
              <a:rPr lang="ja-JP" altLang="en-US" sz="4900" dirty="0">
                <a:solidFill>
                  <a:srgbClr val="FF0000"/>
                </a:solidFill>
                <a:latin typeface="ＭＳ Ｐゴシック" panose="020B0600070205080204" pitchFamily="50" charset="-128"/>
                <a:ea typeface="ＭＳ Ｐゴシック" panose="020B0600070205080204" pitchFamily="50" charset="-128"/>
              </a:rPr>
              <a:t>態度を</a:t>
            </a:r>
            <a:r>
              <a:rPr lang="ja-JP" altLang="en-US" sz="4900" dirty="0" smtClean="0">
                <a:solidFill>
                  <a:srgbClr val="FF0000"/>
                </a:solidFill>
                <a:latin typeface="ＭＳ Ｐゴシック" panose="020B0600070205080204" pitchFamily="50" charset="-128"/>
                <a:ea typeface="ＭＳ Ｐゴシック" panose="020B0600070205080204" pitchFamily="50" charset="-128"/>
              </a:rPr>
              <a:t>育む</a:t>
            </a:r>
            <a:r>
              <a:rPr lang="ja-JP" altLang="en-US" sz="4900" dirty="0" smtClean="0">
                <a:latin typeface="ＭＳ Ｐゴシック" panose="020B0600070205080204" pitchFamily="50" charset="-128"/>
                <a:ea typeface="ＭＳ Ｐゴシック" panose="020B0600070205080204" pitchFamily="50" charset="-128"/>
              </a:rPr>
              <a:t>。</a:t>
            </a:r>
            <a:endParaRPr lang="ja-JP" altLang="en-US" sz="4900" dirty="0">
              <a:latin typeface="ＭＳ Ｐゴシック" panose="020B0600070205080204" pitchFamily="50" charset="-128"/>
              <a:ea typeface="ＭＳ Ｐゴシック" panose="020B0600070205080204" pitchFamily="50" charset="-128"/>
            </a:endParaRPr>
          </a:p>
          <a:p>
            <a:pPr marL="0" indent="0">
              <a:lnSpc>
                <a:spcPct val="120000"/>
              </a:lnSpc>
              <a:buNone/>
            </a:pPr>
            <a:r>
              <a:rPr lang="ja-JP" altLang="en-US" sz="5100" dirty="0" smtClean="0">
                <a:latin typeface="ＭＳ Ｐゴシック" panose="020B0600070205080204" pitchFamily="50" charset="-128"/>
                <a:ea typeface="ＭＳ Ｐゴシック" panose="020B0600070205080204" pitchFamily="50" charset="-128"/>
              </a:rPr>
              <a:t>③　各教科</a:t>
            </a:r>
            <a:r>
              <a:rPr lang="ja-JP" altLang="en-US" sz="5100" dirty="0">
                <a:latin typeface="ＭＳ Ｐゴシック" panose="020B0600070205080204" pitchFamily="50" charset="-128"/>
                <a:ea typeface="ＭＳ Ｐゴシック" panose="020B0600070205080204" pitchFamily="50" charset="-128"/>
              </a:rPr>
              <a:t>等での</a:t>
            </a:r>
            <a:r>
              <a:rPr lang="ja-JP" altLang="en-US" sz="5100" dirty="0">
                <a:solidFill>
                  <a:srgbClr val="FF0000"/>
                </a:solidFill>
                <a:latin typeface="ＭＳ Ｐゴシック" panose="020B0600070205080204" pitchFamily="50" charset="-128"/>
                <a:ea typeface="ＭＳ Ｐゴシック" panose="020B0600070205080204" pitchFamily="50" charset="-128"/>
              </a:rPr>
              <a:t>学びをより確実な</a:t>
            </a:r>
            <a:r>
              <a:rPr lang="ja-JP" altLang="en-US" sz="5100" dirty="0" smtClean="0">
                <a:solidFill>
                  <a:srgbClr val="FF0000"/>
                </a:solidFill>
                <a:latin typeface="ＭＳ Ｐゴシック" panose="020B0600070205080204" pitchFamily="50" charset="-128"/>
                <a:ea typeface="ＭＳ Ｐゴシック" panose="020B0600070205080204" pitchFamily="50" charset="-128"/>
              </a:rPr>
              <a:t>ものとする</a:t>
            </a:r>
            <a:endParaRPr lang="en-US" altLang="ja-JP" sz="5100" dirty="0" smtClean="0">
              <a:solidFill>
                <a:srgbClr val="FF0000"/>
              </a:solidFill>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en-US" altLang="ja-JP" sz="4000" dirty="0">
                <a:latin typeface="ＭＳ Ｐゴシック" panose="020B0600070205080204" pitchFamily="50" charset="-128"/>
                <a:ea typeface="ＭＳ Ｐゴシック" panose="020B0600070205080204" pitchFamily="50" charset="-128"/>
              </a:rPr>
              <a:t> </a:t>
            </a:r>
            <a:r>
              <a:rPr kumimoji="1" lang="en-US" altLang="ja-JP" sz="4000" dirty="0" smtClean="0">
                <a:latin typeface="ＭＳ Ｐゴシック" panose="020B0600070205080204" pitchFamily="50" charset="-128"/>
                <a:ea typeface="ＭＳ Ｐゴシック" panose="020B0600070205080204" pitchFamily="50" charset="-128"/>
              </a:rPr>
              <a:t>  </a:t>
            </a:r>
            <a:r>
              <a:rPr kumimoji="1" lang="ja-JP" altLang="en-US" sz="4000" dirty="0" smtClean="0">
                <a:latin typeface="ＭＳ Ｐゴシック" panose="020B0600070205080204" pitchFamily="50" charset="-128"/>
                <a:ea typeface="ＭＳ Ｐゴシック" panose="020B0600070205080204" pitchFamily="50" charset="-128"/>
              </a:rPr>
              <a:t>　</a:t>
            </a:r>
            <a:r>
              <a:rPr kumimoji="1" lang="en-US" altLang="ja-JP" sz="4000" dirty="0" smtClean="0">
                <a:latin typeface="ＭＳ Ｐゴシック" panose="020B0600070205080204" pitchFamily="50" charset="-128"/>
                <a:ea typeface="ＭＳ Ｐゴシック" panose="020B0600070205080204" pitchFamily="50" charset="-128"/>
              </a:rPr>
              <a:t> (</a:t>
            </a:r>
            <a:r>
              <a:rPr kumimoji="1" lang="ja-JP" altLang="en-US" sz="4000" dirty="0" smtClean="0">
                <a:latin typeface="ＭＳ Ｐゴシック" panose="020B0600070205080204" pitchFamily="50" charset="-128"/>
                <a:ea typeface="ＭＳ Ｐゴシック" panose="020B0600070205080204" pitchFamily="50" charset="-128"/>
              </a:rPr>
              <a:t>各教科等の内容を指導する中で実施する</a:t>
            </a:r>
            <a:r>
              <a:rPr lang="ja-JP" altLang="en-US" sz="4000" dirty="0">
                <a:latin typeface="ＭＳ Ｐゴシック" panose="020B0600070205080204" pitchFamily="50" charset="-128"/>
                <a:ea typeface="ＭＳ Ｐゴシック" panose="020B0600070205080204" pitchFamily="50" charset="-128"/>
              </a:rPr>
              <a:t>場合</a:t>
            </a:r>
            <a:r>
              <a:rPr kumimoji="1" lang="en-US" altLang="ja-JP" sz="4000" dirty="0" smtClean="0">
                <a:latin typeface="ＭＳ Ｐゴシック" panose="020B0600070205080204" pitchFamily="50" charset="-128"/>
                <a:ea typeface="ＭＳ Ｐゴシック" panose="020B0600070205080204" pitchFamily="50" charset="-128"/>
              </a:rPr>
              <a:t>)</a:t>
            </a:r>
            <a:endParaRPr kumimoji="1" lang="ja-JP" altLang="en-US" sz="3400" dirty="0">
              <a:latin typeface="ＭＳ Ｐゴシック" panose="020B0600070205080204" pitchFamily="50" charset="-128"/>
              <a:ea typeface="ＭＳ Ｐゴシック" panose="020B0600070205080204" pitchFamily="50" charset="-128"/>
            </a:endParaRPr>
          </a:p>
        </p:txBody>
      </p:sp>
      <p:sp>
        <p:nvSpPr>
          <p:cNvPr id="5" name="タイトル 1"/>
          <p:cNvSpPr txBox="1">
            <a:spLocks/>
          </p:cNvSpPr>
          <p:nvPr/>
        </p:nvSpPr>
        <p:spPr bwMode="auto">
          <a:xfrm>
            <a:off x="264924" y="439563"/>
            <a:ext cx="4777841" cy="64967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lstStyle>
            <a:defPPr>
              <a:defRPr lang="ja-JP"/>
            </a:defPPr>
            <a:lvl1pPr fontAlgn="base">
              <a:lnSpc>
                <a:spcPct val="90000"/>
              </a:lnSpc>
              <a:spcBef>
                <a:spcPct val="0"/>
              </a:spcBef>
              <a:spcAft>
                <a:spcPct val="0"/>
              </a:spcAft>
              <a:defRPr sz="2800">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cs typeface="+mj-cs"/>
              </a:defRPr>
            </a:lvl1pPr>
            <a:lvl2pPr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2pPr>
            <a:lvl3pPr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3pPr>
            <a:lvl4pPr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4pPr>
            <a:lvl5pPr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5pPr>
            <a:lvl6pPr marL="457200"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6pPr>
            <a:lvl7pPr marL="914400"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7pPr>
            <a:lvl8pPr marL="1371600"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8pPr>
            <a:lvl9pPr marL="1828800" fontAlgn="base">
              <a:lnSpc>
                <a:spcPct val="90000"/>
              </a:lnSpc>
              <a:spcBef>
                <a:spcPct val="0"/>
              </a:spcBef>
              <a:spcAft>
                <a:spcPct val="0"/>
              </a:spcAft>
              <a:defRPr sz="4400">
                <a:solidFill>
                  <a:schemeClr val="tx1"/>
                </a:solidFill>
                <a:latin typeface="Calibri Light" pitchFamily="34" charset="0"/>
                <a:ea typeface="ＭＳ Ｐゴシック" pitchFamily="50" charset="-128"/>
              </a:defRPr>
            </a:lvl9pPr>
          </a:lstStyle>
          <a:p>
            <a:r>
              <a:rPr lang="ja-JP" altLang="en-US" dirty="0">
                <a:ln>
                  <a:solidFill>
                    <a:schemeClr val="tx1"/>
                  </a:solidFill>
                </a:ln>
              </a:rPr>
              <a:t>プログラミング教育の</a:t>
            </a:r>
            <a:r>
              <a:rPr lang="ja-JP" altLang="en-US" dirty="0" smtClean="0">
                <a:ln>
                  <a:solidFill>
                    <a:schemeClr val="tx1"/>
                  </a:solidFill>
                </a:ln>
              </a:rPr>
              <a:t>ねらい</a:t>
            </a:r>
            <a:endParaRPr lang="ja-JP" altLang="en-US" dirty="0">
              <a:ln>
                <a:solidFill>
                  <a:schemeClr val="tx1"/>
                </a:solidFill>
              </a:ln>
            </a:endParaRPr>
          </a:p>
        </p:txBody>
      </p:sp>
      <p:sp>
        <p:nvSpPr>
          <p:cNvPr id="6" name="正方形/長方形 5"/>
          <p:cNvSpPr/>
          <p:nvPr/>
        </p:nvSpPr>
        <p:spPr>
          <a:xfrm>
            <a:off x="1268362" y="6132499"/>
            <a:ext cx="7383270" cy="369332"/>
          </a:xfrm>
          <a:prstGeom prst="rect">
            <a:avLst/>
          </a:prstGeom>
        </p:spPr>
        <p:txBody>
          <a:bodyPr wrap="square">
            <a:spAutoFit/>
          </a:bodyPr>
          <a:lstStyle/>
          <a:p>
            <a:pPr algn="ctr"/>
            <a:r>
              <a:rPr lang="en-US" altLang="ja-JP" dirty="0" smtClean="0">
                <a:solidFill>
                  <a:prstClr val="black"/>
                </a:solidFill>
                <a:latin typeface="ＭＳ Ｐゴシック" panose="020B0600070205080204" pitchFamily="50" charset="-128"/>
                <a:ea typeface="ＭＳ Ｐゴシック" panose="020B0600070205080204" pitchFamily="50" charset="-128"/>
              </a:rPr>
              <a:t>※</a:t>
            </a:r>
            <a:r>
              <a:rPr lang="ja-JP" altLang="en-US" dirty="0" smtClean="0">
                <a:solidFill>
                  <a:prstClr val="black"/>
                </a:solidFill>
                <a:latin typeface="ＭＳ Ｐゴシック" panose="020B0600070205080204" pitchFamily="50" charset="-128"/>
                <a:ea typeface="ＭＳ Ｐゴシック" panose="020B0600070205080204" pitchFamily="50" charset="-128"/>
              </a:rPr>
              <a:t>参照：「</a:t>
            </a:r>
            <a:r>
              <a:rPr lang="ja-JP" altLang="en-US" sz="1600" dirty="0">
                <a:solidFill>
                  <a:prstClr val="black"/>
                </a:solidFill>
                <a:latin typeface="ＭＳ Ｐゴシック" panose="020B0600070205080204" pitchFamily="50" charset="-128"/>
                <a:ea typeface="ＭＳ Ｐゴシック" panose="020B0600070205080204" pitchFamily="50" charset="-128"/>
              </a:rPr>
              <a:t>小学校プログラミング教育の</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手引」</a:t>
            </a:r>
            <a:r>
              <a:rPr lang="ja-JP" altLang="en-US" sz="1600" dirty="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第二版） 文部科学省 平成</a:t>
            </a:r>
            <a:r>
              <a:rPr lang="en-US" altLang="ja-JP" sz="1600" dirty="0">
                <a:solidFill>
                  <a:prstClr val="black"/>
                </a:solidFill>
                <a:latin typeface="ＭＳ Ｐゴシック" panose="020B0600070205080204" pitchFamily="50" charset="-128"/>
                <a:ea typeface="ＭＳ Ｐゴシック" panose="020B0600070205080204" pitchFamily="50" charset="-128"/>
              </a:rPr>
              <a:t>30</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11</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月</a:t>
            </a:r>
            <a:endParaRPr lang="ja-JP" altLang="en-US" sz="1600" dirty="0">
              <a:solidFill>
                <a:prstClr val="black"/>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05409" y="740836"/>
            <a:ext cx="1643308" cy="1253022"/>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14</a:t>
            </a:fld>
            <a:endParaRPr kumimoji="1" lang="ja-JP" altLang="en-US"/>
          </a:p>
        </p:txBody>
      </p:sp>
    </p:spTree>
    <p:extLst>
      <p:ext uri="{BB962C8B-B14F-4D97-AF65-F5344CB8AC3E}">
        <p14:creationId xmlns:p14="http://schemas.microsoft.com/office/powerpoint/2010/main" val="4101222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p:cNvSpPr txBox="1">
            <a:spLocks noChangeArrowheads="1"/>
          </p:cNvSpPr>
          <p:nvPr/>
        </p:nvSpPr>
        <p:spPr bwMode="auto">
          <a:xfrm>
            <a:off x="306774" y="395563"/>
            <a:ext cx="88431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400" b="1" dirty="0" smtClean="0">
                <a:solidFill>
                  <a:prstClr val="black"/>
                </a:solidFill>
                <a:latin typeface="ＭＳ Ｐゴシック" panose="020B0600070205080204" pitchFamily="50" charset="-128"/>
                <a:ea typeface="ＭＳ Ｐゴシック" panose="020B0600070205080204" pitchFamily="50" charset="-128"/>
              </a:rPr>
              <a:t>プログラミング教育を通じて目指す育成すべき資質・能力</a:t>
            </a:r>
            <a:endParaRPr lang="en-US" altLang="ja-JP" sz="2400" b="1"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「小学校段階における論理的思考力や創造性，問題解決能力等の</a:t>
            </a:r>
            <a:r>
              <a:rPr lang="ja-JP" altLang="en-US" sz="1600" dirty="0">
                <a:solidFill>
                  <a:prstClr val="black"/>
                </a:solidFill>
                <a:latin typeface="ＭＳ Ｐゴシック" panose="020B0600070205080204" pitchFamily="50" charset="-128"/>
                <a:ea typeface="ＭＳ Ｐゴシック" panose="020B0600070205080204" pitchFamily="50" charset="-128"/>
              </a:rPr>
              <a:t>育成</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と</a:t>
            </a:r>
            <a:endParaRPr lang="en-US" altLang="ja-JP" sz="1600"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prstClr val="black"/>
                </a:solidFill>
                <a:latin typeface="ＭＳ Ｐゴシック" panose="020B0600070205080204" pitchFamily="50" charset="-128"/>
                <a:ea typeface="ＭＳ Ｐゴシック" panose="020B0600070205080204" pitchFamily="50" charset="-128"/>
              </a:rPr>
              <a:t>プログラミング教育に関する有識者会議</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議論の取りまとめ</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」平成</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28</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年６月</a:t>
            </a:r>
            <a:endParaRPr lang="ja-JP" alt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rot="5400000">
            <a:off x="3907059" y="2468669"/>
            <a:ext cx="533131" cy="36679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rot="2613583">
            <a:off x="3221479" y="2052187"/>
            <a:ext cx="533131" cy="27723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rot="18986417" flipV="1">
            <a:off x="5610186" y="2004387"/>
            <a:ext cx="533131" cy="27723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2515132" y="2239869"/>
            <a:ext cx="4360984" cy="1214845"/>
          </a:xfrm>
          <a:prstGeom prst="roundRect">
            <a:avLst/>
          </a:prstGeom>
          <a:ln w="57150">
            <a:solidFill>
              <a:schemeClr val="accent2">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学びに向かう力，人間性等</a:t>
            </a:r>
            <a:endParaRPr kumimoji="1" lang="ja-JP" altLang="en-US" sz="28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8" name="角丸四角形 7"/>
          <p:cNvSpPr/>
          <p:nvPr/>
        </p:nvSpPr>
        <p:spPr>
          <a:xfrm>
            <a:off x="547963" y="3705280"/>
            <a:ext cx="3860800" cy="1214845"/>
          </a:xfrm>
          <a:prstGeom prst="roundRect">
            <a:avLst/>
          </a:prstGeom>
          <a:solidFill>
            <a:schemeClr val="bg2">
              <a:lumMod val="50000"/>
            </a:schemeClr>
          </a:solidFill>
          <a:ln w="76200">
            <a:solidFill>
              <a:schemeClr val="bg1">
                <a:lumMod val="8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8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知識及び技能</a:t>
            </a:r>
            <a:endParaRPr kumimoji="1" lang="ja-JP" altLang="en-US" sz="28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9" name="角丸四角形 8"/>
          <p:cNvSpPr/>
          <p:nvPr/>
        </p:nvSpPr>
        <p:spPr>
          <a:xfrm>
            <a:off x="4728339" y="3705280"/>
            <a:ext cx="4168565" cy="1214845"/>
          </a:xfrm>
          <a:prstGeom prst="roundRect">
            <a:avLst/>
          </a:prstGeom>
          <a:solidFill>
            <a:schemeClr val="accent1">
              <a:lumMod val="75000"/>
            </a:schemeClr>
          </a:solidFill>
          <a:ln w="76200">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800" spc="-15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思考力，判断力</a:t>
            </a:r>
            <a:r>
              <a:rPr lang="ja-JP" altLang="en-US" sz="2800" spc="-15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2800" spc="-15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表現力等</a:t>
            </a:r>
            <a:endParaRPr kumimoji="1" lang="ja-JP" altLang="en-US" sz="2800" spc="-15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5" name="角丸四角形吹き出し 14"/>
          <p:cNvSpPr/>
          <p:nvPr/>
        </p:nvSpPr>
        <p:spPr>
          <a:xfrm>
            <a:off x="846471" y="1393757"/>
            <a:ext cx="8084104" cy="823447"/>
          </a:xfrm>
          <a:prstGeom prst="wedgeRoundRectCallout">
            <a:avLst>
              <a:gd name="adj1" fmla="val 5551"/>
              <a:gd name="adj2" fmla="val 75823"/>
              <a:gd name="adj3" fmla="val 16667"/>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latin typeface="ＭＳ Ｐゴシック" panose="020B0600070205080204" pitchFamily="50" charset="-128"/>
                <a:ea typeface="ＭＳ Ｐゴシック" panose="020B0600070205080204" pitchFamily="50" charset="-128"/>
              </a:rPr>
              <a:t>　発達の段階に即して，コンピュータの働きを，よりよい人生や社会づくりに生かそうとする態度を涵養すること。</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角丸四角形吹き出し 15"/>
          <p:cNvSpPr/>
          <p:nvPr/>
        </p:nvSpPr>
        <p:spPr>
          <a:xfrm>
            <a:off x="696685" y="5135278"/>
            <a:ext cx="3570515" cy="1221073"/>
          </a:xfrm>
          <a:prstGeom prst="wedgeRoundRectCallout">
            <a:avLst>
              <a:gd name="adj1" fmla="val 14849"/>
              <a:gd name="adj2" fmla="val -83338"/>
              <a:gd name="adj3" fmla="val 16667"/>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kumimoji="1" lang="ja-JP" altLang="en-US" sz="2000" b="1" dirty="0" smtClean="0">
                <a:solidFill>
                  <a:schemeClr val="tx1"/>
                </a:solidFill>
                <a:latin typeface="ＭＳ Ｐゴシック" panose="020B0600070205080204" pitchFamily="50" charset="-128"/>
                <a:ea typeface="ＭＳ Ｐゴシック" panose="020B0600070205080204" pitchFamily="50" charset="-128"/>
              </a:rPr>
              <a:t>　身近な生活でコンピュータが活用されていることや，問題の解決には必要な手順があることに気付くこと。</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17" name="角丸四角形吹き出し 16"/>
          <p:cNvSpPr/>
          <p:nvPr/>
        </p:nvSpPr>
        <p:spPr>
          <a:xfrm>
            <a:off x="5110574" y="5135278"/>
            <a:ext cx="3570515" cy="1221074"/>
          </a:xfrm>
          <a:prstGeom prst="wedgeRoundRectCallout">
            <a:avLst>
              <a:gd name="adj1" fmla="val 14849"/>
              <a:gd name="adj2" fmla="val -83338"/>
              <a:gd name="adj3" fmla="val 16667"/>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latin typeface="ＭＳ Ｐゴシック" panose="020B0600070205080204" pitchFamily="50" charset="-128"/>
                <a:ea typeface="ＭＳ Ｐゴシック" panose="020B0600070205080204" pitchFamily="50" charset="-128"/>
              </a:rPr>
              <a:t>　発達の段階に即して，「プログラミング的思考」を育成すること。</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15</a:t>
            </a:fld>
            <a:endParaRPr kumimoji="1" lang="ja-JP" altLang="en-US"/>
          </a:p>
        </p:txBody>
      </p:sp>
    </p:spTree>
    <p:extLst>
      <p:ext uri="{BB962C8B-B14F-4D97-AF65-F5344CB8AC3E}">
        <p14:creationId xmlns:p14="http://schemas.microsoft.com/office/powerpoint/2010/main" val="29383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114" y="336979"/>
            <a:ext cx="9034886" cy="3607903"/>
          </a:xfrm>
        </p:spPr>
        <p:txBody>
          <a:bodyPr>
            <a:noAutofit/>
          </a:bodyPr>
          <a:lstStyle/>
          <a:p>
            <a:r>
              <a:rPr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どうし</a:t>
            </a:r>
            <a:r>
              <a:rPr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て</a:t>
            </a:r>
            <a:r>
              <a:rPr kumimoji="1"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7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プログラミング的思考</a:t>
            </a:r>
            <a: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7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を育む必要があるの？</a:t>
            </a:r>
            <a:endParaRPr kumimoji="1"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614" y="3436374"/>
            <a:ext cx="1679326" cy="3014442"/>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16</a:t>
            </a:fld>
            <a:endParaRPr kumimoji="1" lang="ja-JP" altLang="en-US"/>
          </a:p>
        </p:txBody>
      </p:sp>
    </p:spTree>
    <p:extLst>
      <p:ext uri="{BB962C8B-B14F-4D97-AF65-F5344CB8AC3E}">
        <p14:creationId xmlns:p14="http://schemas.microsoft.com/office/powerpoint/2010/main" val="2860094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17</a:t>
            </a:fld>
            <a:endParaRPr kumimoji="1" lang="ja-JP" altLang="en-US"/>
          </a:p>
        </p:txBody>
      </p:sp>
      <p:pic>
        <p:nvPicPr>
          <p:cNvPr id="5" name="Picture 2" descr="Society 5.0 説明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462" y="770188"/>
            <a:ext cx="6565422" cy="4544503"/>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854078" y="5687233"/>
            <a:ext cx="7882078" cy="369332"/>
          </a:xfrm>
          <a:prstGeom prst="rect">
            <a:avLst/>
          </a:prstGeom>
        </p:spPr>
        <p:txBody>
          <a:bodyPr wrap="square">
            <a:spAutoFit/>
          </a:bodyPr>
          <a:lstStyle/>
          <a:p>
            <a:r>
              <a:rPr lang="ja-JP" altLang="en-US" b="1" dirty="0">
                <a:solidFill>
                  <a:srgbClr val="660099"/>
                </a:solidFill>
                <a:latin typeface="ＭＳ Ｐゴシック" panose="020B0600070205080204" pitchFamily="50" charset="-128"/>
                <a:ea typeface="ＭＳ Ｐゴシック" panose="020B0600070205080204" pitchFamily="50" charset="-128"/>
                <a:hlinkClick r:id="rId4"/>
              </a:rPr>
              <a:t>ソサエティ</a:t>
            </a:r>
            <a:r>
              <a:rPr lang="en-US" altLang="ja-JP" b="1" dirty="0">
                <a:solidFill>
                  <a:srgbClr val="660099"/>
                </a:solidFill>
                <a:latin typeface="ＭＳ Ｐゴシック" panose="020B0600070205080204" pitchFamily="50" charset="-128"/>
                <a:ea typeface="ＭＳ Ｐゴシック" panose="020B0600070205080204" pitchFamily="50" charset="-128"/>
                <a:hlinkClick r:id="rId4"/>
              </a:rPr>
              <a:t>5.0 - </a:t>
            </a:r>
            <a:r>
              <a:rPr lang="ja-JP" altLang="en-US" b="1" dirty="0">
                <a:solidFill>
                  <a:srgbClr val="660099"/>
                </a:solidFill>
                <a:latin typeface="ＭＳ Ｐゴシック" panose="020B0600070205080204" pitchFamily="50" charset="-128"/>
                <a:ea typeface="ＭＳ Ｐゴシック" panose="020B0600070205080204" pitchFamily="50" charset="-128"/>
                <a:hlinkClick r:id="rId4"/>
              </a:rPr>
              <a:t>政府広報</a:t>
            </a:r>
            <a:r>
              <a:rPr lang="ja-JP" altLang="en-US" b="1" dirty="0" smtClean="0">
                <a:solidFill>
                  <a:srgbClr val="660099"/>
                </a:solidFill>
                <a:latin typeface="ＭＳ Ｐゴシック" panose="020B0600070205080204" pitchFamily="50" charset="-128"/>
                <a:ea typeface="ＭＳ Ｐゴシック" panose="020B0600070205080204" pitchFamily="50" charset="-128"/>
                <a:hlinkClick r:id="rId4"/>
              </a:rPr>
              <a:t>オンライン</a:t>
            </a:r>
            <a:r>
              <a:rPr lang="ja-JP" altLang="en-US" u="sng" dirty="0" smtClean="0">
                <a:solidFill>
                  <a:srgbClr val="660099"/>
                </a:solidFill>
                <a:latin typeface="arial" panose="020B0604020202020204" pitchFamily="34" charset="0"/>
              </a:rPr>
              <a:t>　</a:t>
            </a:r>
            <a:r>
              <a:rPr lang="en-US" altLang="ja-JP" dirty="0" smtClean="0">
                <a:solidFill>
                  <a:srgbClr val="006621"/>
                </a:solidFill>
                <a:latin typeface="arial" panose="020B0604020202020204" pitchFamily="34" charset="0"/>
              </a:rPr>
              <a:t>https</a:t>
            </a:r>
            <a:r>
              <a:rPr lang="en-US" altLang="ja-JP" dirty="0">
                <a:solidFill>
                  <a:srgbClr val="006621"/>
                </a:solidFill>
                <a:latin typeface="arial" panose="020B0604020202020204" pitchFamily="34" charset="0"/>
              </a:rPr>
              <a:t>://www.gov-online.go.jp/cam/s5/</a:t>
            </a:r>
            <a:endParaRPr lang="ja-JP" altLang="en-US" b="0" i="0" dirty="0">
              <a:solidFill>
                <a:srgbClr val="808080"/>
              </a:solidFill>
              <a:effectLst/>
              <a:latin typeface="arial" panose="020B0604020202020204" pitchFamily="34" charset="0"/>
            </a:endParaRPr>
          </a:p>
        </p:txBody>
      </p:sp>
      <p:sp>
        <p:nvSpPr>
          <p:cNvPr id="7" name="正方形/長方形 6"/>
          <p:cNvSpPr/>
          <p:nvPr/>
        </p:nvSpPr>
        <p:spPr>
          <a:xfrm>
            <a:off x="3348253" y="431634"/>
            <a:ext cx="5570756" cy="523220"/>
          </a:xfrm>
          <a:prstGeom prst="rect">
            <a:avLst/>
          </a:prstGeom>
          <a:noFill/>
        </p:spPr>
        <p:txBody>
          <a:bodyPr wrap="none" lIns="91440" tIns="45720" rIns="91440" bIns="45720">
            <a:spAutoFit/>
          </a:bodyPr>
          <a:lstStyle/>
          <a:p>
            <a:pPr algn="ctr"/>
            <a:r>
              <a:rPr lang="ja-JP" altLang="en-US" sz="2800" b="0" cap="none" spc="0" dirty="0" smtClean="0">
                <a:ln w="0"/>
                <a:solidFill>
                  <a:schemeClr val="tx1"/>
                </a:solidFill>
                <a:effectLst>
                  <a:outerShdw blurRad="38100" dist="19050" dir="2700000" algn="tl" rotWithShape="0">
                    <a:schemeClr val="dk1">
                      <a:alpha val="40000"/>
                    </a:schemeClr>
                  </a:outerShdw>
                </a:effectLst>
              </a:rPr>
              <a:t>もう実現しつつある半歩先の未来</a:t>
            </a:r>
            <a:endParaRPr lang="ja-JP" altLang="en-US" sz="2800" b="0" cap="none" spc="0" dirty="0">
              <a:ln w="0"/>
              <a:solidFill>
                <a:schemeClr val="tx1"/>
              </a:solidFill>
              <a:effectLst>
                <a:outerShdw blurRad="38100" dist="19050" dir="2700000" algn="tl" rotWithShape="0">
                  <a:schemeClr val="dk1">
                    <a:alpha val="40000"/>
                  </a:schemeClr>
                </a:outerShdw>
              </a:effectLst>
            </a:endParaRPr>
          </a:p>
        </p:txBody>
      </p:sp>
      <p:sp>
        <p:nvSpPr>
          <p:cNvPr id="8" name="正方形/長方形 7"/>
          <p:cNvSpPr/>
          <p:nvPr/>
        </p:nvSpPr>
        <p:spPr>
          <a:xfrm>
            <a:off x="270672" y="431634"/>
            <a:ext cx="2167581" cy="461665"/>
          </a:xfrm>
          <a:prstGeom prst="rect">
            <a:avLst/>
          </a:prstGeom>
          <a:noFill/>
        </p:spPr>
        <p:txBody>
          <a:bodyPr wrap="none" lIns="91440" tIns="45720" rIns="91440" bIns="45720">
            <a:spAutoFit/>
          </a:bodyPr>
          <a:lstStyle/>
          <a:p>
            <a:pPr algn="ctr"/>
            <a:r>
              <a:rPr lang="ja-JP" altLang="en-US" sz="2400" b="1" cap="none" spc="0" dirty="0" smtClean="0">
                <a:ln w="10160">
                  <a:solidFill>
                    <a:schemeClr val="accent5"/>
                  </a:solidFill>
                  <a:prstDash val="solid"/>
                </a:ln>
                <a:solidFill>
                  <a:srgbClr val="FFFFFF"/>
                </a:solidFill>
                <a:effectLst>
                  <a:glow rad="139700">
                    <a:schemeClr val="accent3">
                      <a:satMod val="175000"/>
                      <a:alpha val="4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超スマート社会</a:t>
            </a:r>
            <a:endParaRPr lang="ja-JP" altLang="en-US" sz="2400" b="1" cap="none" spc="0" dirty="0">
              <a:ln w="10160">
                <a:solidFill>
                  <a:schemeClr val="accent5"/>
                </a:solidFill>
                <a:prstDash val="solid"/>
              </a:ln>
              <a:solidFill>
                <a:srgbClr val="FFFFFF"/>
              </a:solidFill>
              <a:effectLst>
                <a:glow rad="139700">
                  <a:schemeClr val="accent3">
                    <a:satMod val="175000"/>
                    <a:alpha val="4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endParaRPr>
          </a:p>
        </p:txBody>
      </p:sp>
      <p:sp>
        <p:nvSpPr>
          <p:cNvPr id="9" name="動作設定ボタン: 進む/次へ 8">
            <a:hlinkClick r:id="rId4" highlightClick="1"/>
          </p:cNvPr>
          <p:cNvSpPr/>
          <p:nvPr/>
        </p:nvSpPr>
        <p:spPr>
          <a:xfrm>
            <a:off x="638724" y="4698649"/>
            <a:ext cx="796413" cy="695874"/>
          </a:xfrm>
          <a:prstGeom prst="actionButtonForwardNex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4203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無料イラスト] ロボット - パブリックドメインQ：著作権フリー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7239" y="1727395"/>
            <a:ext cx="2435461" cy="2521927"/>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29" y="3039754"/>
            <a:ext cx="1847654" cy="3316597"/>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2102" y="2894699"/>
            <a:ext cx="1841561" cy="3305660"/>
          </a:xfrm>
          <a:prstGeom prst="rect">
            <a:avLst/>
          </a:prstGeom>
        </p:spPr>
      </p:pic>
      <p:sp>
        <p:nvSpPr>
          <p:cNvPr id="6" name="正方形/長方形 5"/>
          <p:cNvSpPr/>
          <p:nvPr/>
        </p:nvSpPr>
        <p:spPr>
          <a:xfrm>
            <a:off x="2034240" y="563300"/>
            <a:ext cx="2345514" cy="646331"/>
          </a:xfrm>
          <a:prstGeom prst="rect">
            <a:avLst/>
          </a:prstGeom>
          <a:solidFill>
            <a:schemeClr val="accent1">
              <a:lumMod val="20000"/>
              <a:lumOff val="80000"/>
            </a:schemeClr>
          </a:solidFill>
          <a:scene3d>
            <a:camera prst="orthographicFront"/>
            <a:lightRig rig="threePt" dir="t"/>
          </a:scene3d>
          <a:sp3d>
            <a:bevelT w="165100" prst="coolSlant"/>
          </a:sp3d>
        </p:spPr>
        <p:txBody>
          <a:bodyPr wrap="none" lIns="91440" tIns="45720" rIns="91440" bIns="45720">
            <a:spAutoFit/>
          </a:bodyPr>
          <a:lstStyle/>
          <a:p>
            <a:pPr algn="ctr"/>
            <a:r>
              <a:rPr lang="en-US" altLang="ja-JP" sz="3600" b="0" cap="none" spc="0" dirty="0" smtClean="0">
                <a:ln w="0"/>
                <a:solidFill>
                  <a:schemeClr val="tx1"/>
                </a:solidFill>
                <a:effectLst>
                  <a:outerShdw blurRad="38100" dist="19050" dir="2700000" algn="tl" rotWithShape="0">
                    <a:schemeClr val="dk1">
                      <a:alpha val="40000"/>
                    </a:schemeClr>
                  </a:outerShdw>
                </a:effectLst>
              </a:rPr>
              <a:t>AI</a:t>
            </a:r>
            <a:r>
              <a:rPr lang="ja-JP" altLang="en-US" sz="3600" b="0" cap="none" spc="0" dirty="0" smtClean="0">
                <a:ln w="0"/>
                <a:solidFill>
                  <a:schemeClr val="tx1"/>
                </a:solidFill>
                <a:effectLst>
                  <a:outerShdw blurRad="38100" dist="19050" dir="2700000" algn="tl" rotWithShape="0">
                    <a:schemeClr val="dk1">
                      <a:alpha val="40000"/>
                    </a:schemeClr>
                  </a:outerShdw>
                </a:effectLst>
              </a:rPr>
              <a:t>家電</a:t>
            </a:r>
            <a:r>
              <a:rPr lang="en-US" altLang="ja-JP" sz="3600" b="0" cap="none" spc="0" dirty="0" smtClean="0">
                <a:ln w="0"/>
                <a:solidFill>
                  <a:schemeClr val="tx1"/>
                </a:solidFill>
                <a:effectLst>
                  <a:outerShdw blurRad="38100" dist="19050" dir="2700000" algn="tl" rotWithShape="0">
                    <a:schemeClr val="dk1">
                      <a:alpha val="40000"/>
                    </a:schemeClr>
                  </a:outerShdw>
                </a:effectLst>
              </a:rPr>
              <a:t>,</a:t>
            </a:r>
            <a:r>
              <a:rPr lang="en-US" altLang="ja-JP" sz="3600" b="0" cap="none" spc="0" dirty="0" err="1" smtClean="0">
                <a:ln w="0"/>
                <a:solidFill>
                  <a:schemeClr val="tx1"/>
                </a:solidFill>
                <a:effectLst>
                  <a:outerShdw blurRad="38100" dist="19050" dir="2700000" algn="tl" rotWithShape="0">
                    <a:schemeClr val="dk1">
                      <a:alpha val="40000"/>
                    </a:schemeClr>
                  </a:outerShdw>
                </a:effectLst>
              </a:rPr>
              <a:t>IoT</a:t>
            </a:r>
            <a:endParaRPr lang="ja-JP" altLang="en-US" sz="3600" b="0" cap="none" spc="0" dirty="0">
              <a:ln w="0"/>
              <a:solidFill>
                <a:schemeClr val="tx1"/>
              </a:solidFill>
              <a:effectLst>
                <a:outerShdw blurRad="38100" dist="19050" dir="2700000" algn="tl" rotWithShape="0">
                  <a:schemeClr val="dk1">
                    <a:alpha val="40000"/>
                  </a:schemeClr>
                </a:outerShdw>
              </a:effectLst>
            </a:endParaRPr>
          </a:p>
        </p:txBody>
      </p:sp>
      <p:sp>
        <p:nvSpPr>
          <p:cNvPr id="7" name="正方形/長方形 6"/>
          <p:cNvSpPr/>
          <p:nvPr/>
        </p:nvSpPr>
        <p:spPr>
          <a:xfrm>
            <a:off x="5292459" y="5080239"/>
            <a:ext cx="3797836" cy="954107"/>
          </a:xfrm>
          <a:prstGeom prst="rect">
            <a:avLst/>
          </a:prstGeom>
          <a:solidFill>
            <a:srgbClr val="FFFFFF">
              <a:alpha val="61176"/>
            </a:srgbClr>
          </a:solidFill>
          <a:effectLst>
            <a:softEdge rad="31750"/>
          </a:effectLst>
        </p:spPr>
        <p:txBody>
          <a:bodyPr wrap="none" lIns="91440" tIns="45720" rIns="91440" bIns="45720">
            <a:spAutoFit/>
          </a:bodyPr>
          <a:lstStyle/>
          <a:p>
            <a:pPr algn="ctr"/>
            <a:r>
              <a:rPr lang="ja-JP" altLang="en-US"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コンピュータの仕組みが</a:t>
            </a:r>
            <a:endParaRPr lang="en-US" altLang="ja-JP"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分からないと</a:t>
            </a:r>
            <a:r>
              <a:rPr lang="en-US" altLang="ja-JP"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endParaRPr lang="ja-JP" altLang="en-US" sz="28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8" name="角丸四角形吹き出し 7"/>
          <p:cNvSpPr/>
          <p:nvPr/>
        </p:nvSpPr>
        <p:spPr>
          <a:xfrm>
            <a:off x="5941073" y="1525007"/>
            <a:ext cx="3040379" cy="1178333"/>
          </a:xfrm>
          <a:prstGeom prst="wedgeRoundRectCallout">
            <a:avLst>
              <a:gd name="adj1" fmla="val 5375"/>
              <a:gd name="adj2" fmla="val 682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effectLst>
                  <a:outerShdw blurRad="38100" dist="38100" dir="2700000" algn="tl">
                    <a:srgbClr val="000000">
                      <a:alpha val="43137"/>
                    </a:srgbClr>
                  </a:outerShdw>
                </a:effectLst>
              </a:rPr>
              <a:t>すごいな！</a:t>
            </a:r>
            <a:endParaRPr kumimoji="1" lang="en-US" altLang="ja-JP" sz="2800" b="1" dirty="0" smtClean="0">
              <a:effectLst>
                <a:outerShdw blurRad="38100" dist="38100" dir="2700000" algn="tl">
                  <a:srgbClr val="000000">
                    <a:alpha val="43137"/>
                  </a:srgbClr>
                </a:outerShdw>
              </a:effectLst>
            </a:endParaRPr>
          </a:p>
          <a:p>
            <a:pPr algn="ctr"/>
            <a:r>
              <a:rPr lang="ja-JP" altLang="en-US" sz="2800" b="1" dirty="0">
                <a:effectLst>
                  <a:outerShdw blurRad="38100" dist="38100" dir="2700000" algn="tl">
                    <a:srgbClr val="000000">
                      <a:alpha val="43137"/>
                    </a:srgbClr>
                  </a:outerShdw>
                </a:effectLst>
              </a:rPr>
              <a:t>魔法</a:t>
            </a:r>
            <a:r>
              <a:rPr lang="ja-JP" altLang="en-US" sz="2800" b="1" dirty="0" smtClean="0">
                <a:effectLst>
                  <a:outerShdw blurRad="38100" dist="38100" dir="2700000" algn="tl">
                    <a:srgbClr val="000000">
                      <a:alpha val="43137"/>
                    </a:srgbClr>
                  </a:outerShdw>
                </a:effectLst>
              </a:rPr>
              <a:t>の</a:t>
            </a:r>
            <a:r>
              <a:rPr lang="ja-JP" altLang="en-US" sz="2800" b="1" dirty="0">
                <a:effectLst>
                  <a:outerShdw blurRad="38100" dist="38100" dir="2700000" algn="tl">
                    <a:srgbClr val="000000">
                      <a:alpha val="43137"/>
                    </a:srgbClr>
                  </a:outerShdw>
                </a:effectLst>
              </a:rPr>
              <a:t>箱</a:t>
            </a:r>
            <a:r>
              <a:rPr lang="ja-JP" altLang="en-US" sz="2800" b="1" dirty="0" smtClean="0">
                <a:effectLst>
                  <a:outerShdw blurRad="38100" dist="38100" dir="2700000" algn="tl">
                    <a:srgbClr val="000000">
                      <a:alpha val="43137"/>
                    </a:srgbClr>
                  </a:outerShdw>
                </a:effectLst>
              </a:rPr>
              <a:t>だ！</a:t>
            </a:r>
            <a:endParaRPr kumimoji="1" lang="ja-JP" altLang="en-US" sz="2800" b="1" dirty="0">
              <a:effectLst>
                <a:outerShdw blurRad="38100" dist="38100" dir="2700000" algn="tl">
                  <a:srgbClr val="000000">
                    <a:alpha val="43137"/>
                  </a:srgbClr>
                </a:outerShdw>
              </a:effectLst>
            </a:endParaRPr>
          </a:p>
        </p:txBody>
      </p:sp>
      <p:sp>
        <p:nvSpPr>
          <p:cNvPr id="12" name="角丸四角形吹き出し 11"/>
          <p:cNvSpPr/>
          <p:nvPr/>
        </p:nvSpPr>
        <p:spPr>
          <a:xfrm>
            <a:off x="177226" y="1438879"/>
            <a:ext cx="2598630" cy="1625393"/>
          </a:xfrm>
          <a:prstGeom prst="wedgeRoundRectCallout">
            <a:avLst>
              <a:gd name="adj1" fmla="val -2359"/>
              <a:gd name="adj2" fmla="val 8152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effectLst>
                  <a:outerShdw blurRad="38100" dist="38100" dir="2700000" algn="tl">
                    <a:srgbClr val="000000">
                      <a:alpha val="43137"/>
                    </a:srgbClr>
                  </a:outerShdw>
                </a:effectLst>
              </a:rPr>
              <a:t>もしかすると，こんな仕組みになっているんじゃないかな？</a:t>
            </a:r>
            <a:endParaRPr kumimoji="1" lang="en-US" altLang="ja-JP" sz="2400" b="1" dirty="0" smtClean="0">
              <a:effectLst>
                <a:outerShdw blurRad="38100" dist="38100" dir="2700000" algn="tl">
                  <a:srgbClr val="000000">
                    <a:alpha val="43137"/>
                  </a:srgbClr>
                </a:outerShdw>
              </a:effectLst>
            </a:endParaRPr>
          </a:p>
        </p:txBody>
      </p:sp>
      <p:sp>
        <p:nvSpPr>
          <p:cNvPr id="13" name="正方形/長方形 12"/>
          <p:cNvSpPr/>
          <p:nvPr/>
        </p:nvSpPr>
        <p:spPr>
          <a:xfrm>
            <a:off x="160971" y="5080239"/>
            <a:ext cx="3746538" cy="954107"/>
          </a:xfrm>
          <a:prstGeom prst="rect">
            <a:avLst/>
          </a:prstGeom>
          <a:solidFill>
            <a:srgbClr val="FFFFFF">
              <a:alpha val="61176"/>
            </a:srgbClr>
          </a:solidFill>
          <a:effectLst>
            <a:softEdge rad="31750"/>
          </a:effectLst>
        </p:spPr>
        <p:txBody>
          <a:bodyPr wrap="none" lIns="91440" tIns="45720" rIns="91440" bIns="45720">
            <a:spAutoFit/>
          </a:bodyPr>
          <a:lstStyle/>
          <a:p>
            <a:pPr algn="ctr"/>
            <a:r>
              <a:rPr lang="ja-JP" altLang="en-US"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コンピュータの仕組みを</a:t>
            </a:r>
            <a:endParaRPr lang="en-US" altLang="ja-JP"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a:p>
            <a:pPr algn="ctr"/>
            <a:r>
              <a:rPr lang="ja-JP" altLang="en-US"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知っていると</a:t>
            </a:r>
            <a:r>
              <a:rPr lang="en-US" altLang="ja-JP" sz="2800" dirty="0" smtClean="0">
                <a:ln w="0"/>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endParaRPr lang="ja-JP" altLang="en-US" sz="2800" b="0"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9" name="角丸四角形吹き出し 8"/>
          <p:cNvSpPr/>
          <p:nvPr/>
        </p:nvSpPr>
        <p:spPr>
          <a:xfrm>
            <a:off x="4931965" y="506116"/>
            <a:ext cx="4049487" cy="771073"/>
          </a:xfrm>
          <a:prstGeom prst="wedgeRoundRectCallout">
            <a:avLst>
              <a:gd name="adj1" fmla="val -49780"/>
              <a:gd name="adj2" fmla="val 96858"/>
              <a:gd name="adj3" fmla="val 1666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latin typeface="ＭＳ Ｐゴシック" panose="020B0600070205080204" pitchFamily="50" charset="-128"/>
                <a:ea typeface="ＭＳ Ｐゴシック" panose="020B0600070205080204" pitchFamily="50" charset="-128"/>
              </a:rPr>
              <a:t>オハヨウゴザイマス！</a:t>
            </a:r>
            <a:r>
              <a:rPr lang="ja-JP" altLang="en-US" b="1" dirty="0" smtClean="0">
                <a:solidFill>
                  <a:srgbClr val="FFFF00"/>
                </a:solidFill>
                <a:latin typeface="ＭＳ Ｐゴシック" panose="020B0600070205080204" pitchFamily="50" charset="-128"/>
                <a:ea typeface="ＭＳ Ｐゴシック" panose="020B0600070205080204" pitchFamily="50" charset="-128"/>
              </a:rPr>
              <a:t>時間</a:t>
            </a:r>
            <a:r>
              <a:rPr lang="ja-JP" altLang="en-US" b="1" dirty="0" smtClean="0">
                <a:solidFill>
                  <a:schemeClr val="bg1"/>
                </a:solidFill>
                <a:latin typeface="ＭＳ Ｐゴシック" panose="020B0600070205080204" pitchFamily="50" charset="-128"/>
                <a:ea typeface="ＭＳ Ｐゴシック" panose="020B0600070205080204" pitchFamily="50" charset="-128"/>
              </a:rPr>
              <a:t>デスノデ，</a:t>
            </a:r>
            <a:endParaRPr lang="en-US" altLang="ja-JP" b="1" dirty="0" smtClean="0">
              <a:solidFill>
                <a:schemeClr val="bg1"/>
              </a:solidFill>
              <a:latin typeface="ＭＳ Ｐゴシック" panose="020B0600070205080204" pitchFamily="50" charset="-128"/>
              <a:ea typeface="ＭＳ Ｐゴシック" panose="020B0600070205080204" pitchFamily="50" charset="-128"/>
            </a:endParaRPr>
          </a:p>
          <a:p>
            <a:pPr algn="ctr"/>
            <a:r>
              <a:rPr lang="ja-JP" altLang="en-US" b="1" dirty="0" smtClean="0">
                <a:solidFill>
                  <a:srgbClr val="FFFF00"/>
                </a:solidFill>
                <a:latin typeface="ＭＳ Ｐゴシック" panose="020B0600070205080204" pitchFamily="50" charset="-128"/>
                <a:ea typeface="ＭＳ Ｐゴシック" panose="020B0600070205080204" pitchFamily="50" charset="-128"/>
              </a:rPr>
              <a:t>照明</a:t>
            </a:r>
            <a:r>
              <a:rPr lang="ja-JP" altLang="en-US" b="1" dirty="0" smtClean="0">
                <a:solidFill>
                  <a:schemeClr val="bg1"/>
                </a:solidFill>
                <a:latin typeface="ＭＳ Ｐゴシック" panose="020B0600070205080204" pitchFamily="50" charset="-128"/>
                <a:ea typeface="ＭＳ Ｐゴシック" panose="020B0600070205080204" pitchFamily="50" charset="-128"/>
              </a:rPr>
              <a:t>ヲ点ケテ，</a:t>
            </a:r>
            <a:r>
              <a:rPr lang="ja-JP" altLang="en-US" b="1" dirty="0" smtClean="0">
                <a:solidFill>
                  <a:srgbClr val="FFFF00"/>
                </a:solidFill>
                <a:latin typeface="ＭＳ Ｐゴシック" panose="020B0600070205080204" pitchFamily="50" charset="-128"/>
                <a:ea typeface="ＭＳ Ｐゴシック" panose="020B0600070205080204" pitchFamily="50" charset="-128"/>
              </a:rPr>
              <a:t>朝食ノ準備</a:t>
            </a:r>
            <a:r>
              <a:rPr lang="ja-JP" altLang="en-US" b="1" dirty="0" smtClean="0">
                <a:solidFill>
                  <a:schemeClr val="bg1"/>
                </a:solidFill>
                <a:latin typeface="ＭＳ Ｐゴシック" panose="020B0600070205080204" pitchFamily="50" charset="-128"/>
                <a:ea typeface="ＭＳ Ｐゴシック" panose="020B0600070205080204" pitchFamily="50" charset="-128"/>
              </a:rPr>
              <a:t>ヲ，シマス。</a:t>
            </a:r>
            <a:endParaRPr kumimoji="1" lang="ja-JP" altLang="en-US" b="1" dirty="0">
              <a:solidFill>
                <a:schemeClr val="bg1"/>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244333" y="6092007"/>
            <a:ext cx="3801291" cy="461665"/>
          </a:xfrm>
          <a:prstGeom prst="rect">
            <a:avLst/>
          </a:prstGeom>
          <a:noFill/>
        </p:spPr>
        <p:txBody>
          <a:bodyPr wrap="square" rtlCol="0">
            <a:spAutoFit/>
          </a:bodyPr>
          <a:lstStyle/>
          <a:p>
            <a:r>
              <a:rPr kumimoji="1" lang="ja-JP" altLang="en-US" sz="2400" b="1" dirty="0" smtClean="0">
                <a:solidFill>
                  <a:srgbClr val="FF0000"/>
                </a:solidFill>
              </a:rPr>
              <a:t>主体的な活用につながる。</a:t>
            </a:r>
            <a:endParaRPr kumimoji="1" lang="ja-JP" altLang="en-US" sz="2400" b="1" dirty="0">
              <a:solidFill>
                <a:srgbClr val="FF0000"/>
              </a:solidFill>
            </a:endParaRPr>
          </a:p>
        </p:txBody>
      </p:sp>
      <p:sp>
        <p:nvSpPr>
          <p:cNvPr id="16" name="正方形/長方形 15"/>
          <p:cNvSpPr/>
          <p:nvPr/>
        </p:nvSpPr>
        <p:spPr>
          <a:xfrm>
            <a:off x="4458876" y="6200359"/>
            <a:ext cx="5131701" cy="338554"/>
          </a:xfrm>
          <a:prstGeom prst="rect">
            <a:avLst/>
          </a:prstGeom>
        </p:spPr>
        <p:txBody>
          <a:bodyPr wrap="square">
            <a:spAutoFit/>
          </a:bodyPr>
          <a:lstStyle/>
          <a:p>
            <a:r>
              <a:rPr lang="ja-JP" altLang="en-US" sz="1600" dirty="0" smtClean="0">
                <a:solidFill>
                  <a:prstClr val="black"/>
                </a:solidFill>
                <a:latin typeface="ＭＳ Ｐゴシック" panose="020B0600070205080204" pitchFamily="50" charset="-128"/>
                <a:ea typeface="ＭＳ Ｐゴシック" panose="020B0600070205080204" pitchFamily="50" charset="-128"/>
              </a:rPr>
              <a:t>参照：「</a:t>
            </a:r>
            <a:r>
              <a:rPr lang="ja-JP" altLang="en-US" sz="1600" dirty="0">
                <a:solidFill>
                  <a:prstClr val="black"/>
                </a:solidFill>
                <a:latin typeface="ＭＳ Ｐゴシック" panose="020B0600070205080204" pitchFamily="50" charset="-128"/>
                <a:ea typeface="ＭＳ Ｐゴシック" panose="020B0600070205080204" pitchFamily="50" charset="-128"/>
              </a:rPr>
              <a:t>小学校プログラミング教育の手引き」（第一版）</a:t>
            </a:r>
            <a:endParaRPr lang="ja-JP" altLang="en-US" sz="1600" dirty="0"/>
          </a:p>
        </p:txBody>
      </p:sp>
      <p:sp>
        <p:nvSpPr>
          <p:cNvPr id="3" name="楕円 2"/>
          <p:cNvSpPr/>
          <p:nvPr/>
        </p:nvSpPr>
        <p:spPr>
          <a:xfrm>
            <a:off x="6926633" y="4422802"/>
            <a:ext cx="255177" cy="14162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2968867" y="3200830"/>
            <a:ext cx="2901624" cy="1879407"/>
            <a:chOff x="2968867" y="3200830"/>
            <a:chExt cx="2901624" cy="1879407"/>
          </a:xfrm>
        </p:grpSpPr>
        <p:sp>
          <p:nvSpPr>
            <p:cNvPr id="10" name="四角形吹き出し 9"/>
            <p:cNvSpPr/>
            <p:nvPr/>
          </p:nvSpPr>
          <p:spPr>
            <a:xfrm>
              <a:off x="2968867" y="3200830"/>
              <a:ext cx="2901624" cy="1879407"/>
            </a:xfrm>
            <a:prstGeom prst="wedgeRectCallout">
              <a:avLst>
                <a:gd name="adj1" fmla="val -70034"/>
                <a:gd name="adj2" fmla="val 70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6"/>
            <a:stretch>
              <a:fillRect/>
            </a:stretch>
          </p:blipFill>
          <p:spPr>
            <a:xfrm>
              <a:off x="3002264" y="3293156"/>
              <a:ext cx="2823983" cy="1719525"/>
            </a:xfrm>
            <a:prstGeom prst="rect">
              <a:avLst/>
            </a:prstGeom>
          </p:spPr>
        </p:pic>
      </p:gr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18</a:t>
            </a:fld>
            <a:endParaRPr kumimoji="1" lang="ja-JP" altLang="en-US"/>
          </a:p>
        </p:txBody>
      </p:sp>
    </p:spTree>
    <p:extLst>
      <p:ext uri="{BB962C8B-B14F-4D97-AF65-F5344CB8AC3E}">
        <p14:creationId xmlns:p14="http://schemas.microsoft.com/office/powerpoint/2010/main" val="402277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1"/>
          <p:cNvSpPr>
            <a:spLocks noGrp="1"/>
          </p:cNvSpPr>
          <p:nvPr>
            <p:ph idx="1"/>
          </p:nvPr>
        </p:nvSpPr>
        <p:spPr>
          <a:xfrm>
            <a:off x="124604" y="1573372"/>
            <a:ext cx="8927956" cy="3913028"/>
          </a:xfrm>
        </p:spPr>
        <p:txBody>
          <a:bodyPr>
            <a:normAutofit/>
          </a:bodyPr>
          <a:lstStyle/>
          <a:p>
            <a:r>
              <a:rPr kumimoji="1" lang="ja-JP" altLang="en-US" sz="3200" dirty="0" smtClean="0">
                <a:latin typeface="ＭＳ Ｐゴシック" panose="020B0600070205080204" pitchFamily="50" charset="-128"/>
                <a:ea typeface="ＭＳ Ｐゴシック" panose="020B0600070205080204" pitchFamily="50" charset="-128"/>
              </a:rPr>
              <a:t>子供</a:t>
            </a:r>
            <a:r>
              <a:rPr lang="ja-JP" altLang="en-US" sz="3200" dirty="0">
                <a:latin typeface="ＭＳ Ｐゴシック" panose="020B0600070205080204" pitchFamily="50" charset="-128"/>
                <a:ea typeface="ＭＳ Ｐゴシック" panose="020B0600070205080204" pitchFamily="50" charset="-128"/>
              </a:rPr>
              <a:t>たちの</a:t>
            </a:r>
            <a:r>
              <a:rPr lang="en-US" altLang="ja-JP" sz="3200" dirty="0">
                <a:latin typeface="ＭＳ Ｐゴシック" panose="020B0600070205080204" pitchFamily="50" charset="-128"/>
                <a:ea typeface="ＭＳ Ｐゴシック" panose="020B0600070205080204" pitchFamily="50" charset="-128"/>
              </a:rPr>
              <a:t>65</a:t>
            </a:r>
            <a:r>
              <a:rPr lang="ja-JP" altLang="en-US" sz="3200" dirty="0">
                <a:latin typeface="ＭＳ Ｐゴシック" panose="020B0600070205080204" pitchFamily="50" charset="-128"/>
                <a:ea typeface="ＭＳ Ｐゴシック" panose="020B0600070205080204" pitchFamily="50" charset="-128"/>
              </a:rPr>
              <a:t>％は、大学卒業後、今は存在して</a:t>
            </a:r>
            <a:r>
              <a:rPr lang="ja-JP" altLang="en-US" sz="3200" dirty="0">
                <a:solidFill>
                  <a:srgbClr val="FF0000"/>
                </a:solidFill>
                <a:latin typeface="ＭＳ Ｐゴシック" panose="020B0600070205080204" pitchFamily="50" charset="-128"/>
                <a:ea typeface="ＭＳ Ｐゴシック" panose="020B0600070205080204" pitchFamily="50" charset="-128"/>
              </a:rPr>
              <a:t>いない職業</a:t>
            </a:r>
            <a:r>
              <a:rPr lang="ja-JP" altLang="en-US" sz="3200" dirty="0">
                <a:latin typeface="ＭＳ Ｐゴシック" panose="020B0600070205080204" pitchFamily="50" charset="-128"/>
                <a:ea typeface="ＭＳ Ｐゴシック" panose="020B0600070205080204" pitchFamily="50" charset="-128"/>
              </a:rPr>
              <a:t>に</a:t>
            </a:r>
            <a:r>
              <a:rPr lang="ja-JP" altLang="en-US" sz="3200" dirty="0" smtClean="0">
                <a:latin typeface="ＭＳ Ｐゴシック" panose="020B0600070205080204" pitchFamily="50" charset="-128"/>
                <a:ea typeface="ＭＳ Ｐゴシック" panose="020B0600070205080204" pitchFamily="50" charset="-128"/>
              </a:rPr>
              <a:t>就く </a:t>
            </a:r>
            <a:r>
              <a:rPr lang="en-US" altLang="ja-JP" sz="3200" dirty="0">
                <a:latin typeface="ＭＳ Ｐゴシック" panose="020B0600070205080204" pitchFamily="50" charset="-128"/>
                <a:ea typeface="ＭＳ Ｐゴシック" panose="020B0600070205080204" pitchFamily="50" charset="-128"/>
              </a:rPr>
              <a:t/>
            </a:r>
            <a:br>
              <a:rPr lang="en-US" altLang="ja-JP" sz="3200" dirty="0">
                <a:latin typeface="ＭＳ Ｐゴシック" panose="020B0600070205080204" pitchFamily="50" charset="-128"/>
                <a:ea typeface="ＭＳ Ｐゴシック" panose="020B0600070205080204" pitchFamily="50" charset="-128"/>
              </a:rPr>
            </a:br>
            <a:r>
              <a:rPr lang="ja-JP" altLang="en-US" sz="3200" dirty="0" smtClean="0">
                <a:latin typeface="ＭＳ Ｐゴシック" panose="020B0600070205080204" pitchFamily="50" charset="-128"/>
                <a:ea typeface="ＭＳ Ｐゴシック" panose="020B0600070205080204" pitchFamily="50" charset="-128"/>
              </a:rPr>
              <a:t>　</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ｷｬｼｰ</a:t>
            </a:r>
            <a:r>
              <a:rPr lang="ja-JP" altLang="en-US" sz="2400" dirty="0">
                <a:solidFill>
                  <a:schemeClr val="tx2"/>
                </a:solidFill>
                <a:latin typeface="ＭＳ Ｐゴシック" panose="020B0600070205080204" pitchFamily="50" charset="-128"/>
                <a:ea typeface="ＭＳ Ｐゴシック" panose="020B0600070205080204" pitchFamily="50" charset="-128"/>
              </a:rPr>
              <a:t>･ﾃﾞﾋﾞｯﾄﾞｿﾝ氏</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（ニュー</a:t>
            </a:r>
            <a:r>
              <a:rPr lang="ja-JP" altLang="en-US" sz="2400" dirty="0">
                <a:solidFill>
                  <a:schemeClr val="tx2"/>
                </a:solidFill>
                <a:latin typeface="ＭＳ Ｐゴシック" panose="020B0600070205080204" pitchFamily="50" charset="-128"/>
                <a:ea typeface="ＭＳ Ｐゴシック" panose="020B0600070205080204" pitchFamily="50" charset="-128"/>
              </a:rPr>
              <a:t>ヨーク</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市立</a:t>
            </a:r>
            <a:r>
              <a:rPr lang="ja-JP" altLang="en-US" sz="2400" dirty="0">
                <a:solidFill>
                  <a:schemeClr val="tx2"/>
                </a:solidFill>
                <a:latin typeface="ＭＳ Ｐゴシック" panose="020B0600070205080204" pitchFamily="50" charset="-128"/>
                <a:ea typeface="ＭＳ Ｐゴシック" panose="020B0600070205080204" pitchFamily="50" charset="-128"/>
              </a:rPr>
              <a:t>大学大学院センター教授）</a:t>
            </a:r>
          </a:p>
          <a:p>
            <a:r>
              <a:rPr lang="ja-JP" altLang="en-US" sz="3200" dirty="0">
                <a:latin typeface="ＭＳ Ｐゴシック" panose="020B0600070205080204" pitchFamily="50" charset="-128"/>
                <a:ea typeface="ＭＳ Ｐゴシック" panose="020B0600070205080204" pitchFamily="50" charset="-128"/>
              </a:rPr>
              <a:t>今後</a:t>
            </a:r>
            <a:r>
              <a:rPr lang="en-US" altLang="ja-JP" sz="3200" dirty="0">
                <a:latin typeface="ＭＳ Ｐゴシック" panose="020B0600070205080204" pitchFamily="50" charset="-128"/>
                <a:ea typeface="ＭＳ Ｐゴシック" panose="020B0600070205080204" pitchFamily="50" charset="-128"/>
              </a:rPr>
              <a:t>10</a:t>
            </a:r>
            <a:r>
              <a:rPr lang="ja-JP" altLang="en-US" sz="3200" dirty="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20</a:t>
            </a:r>
            <a:r>
              <a:rPr lang="ja-JP" altLang="en-US" sz="3200" dirty="0">
                <a:latin typeface="ＭＳ Ｐゴシック" panose="020B0600070205080204" pitchFamily="50" charset="-128"/>
                <a:ea typeface="ＭＳ Ｐゴシック" panose="020B0600070205080204" pitchFamily="50" charset="-128"/>
              </a:rPr>
              <a:t>年程度で、</a:t>
            </a:r>
            <a:r>
              <a:rPr lang="ja-JP" altLang="en-US" sz="3200" dirty="0">
                <a:solidFill>
                  <a:srgbClr val="FF0000"/>
                </a:solidFill>
                <a:latin typeface="ＭＳ Ｐゴシック" panose="020B0600070205080204" pitchFamily="50" charset="-128"/>
                <a:ea typeface="ＭＳ Ｐゴシック" panose="020B0600070205080204" pitchFamily="50" charset="-128"/>
              </a:rPr>
              <a:t>約</a:t>
            </a:r>
            <a:r>
              <a:rPr lang="en-US" altLang="ja-JP" sz="3200" dirty="0">
                <a:solidFill>
                  <a:srgbClr val="FF0000"/>
                </a:solidFill>
                <a:latin typeface="ＭＳ Ｐゴシック" panose="020B0600070205080204" pitchFamily="50" charset="-128"/>
                <a:ea typeface="ＭＳ Ｐゴシック" panose="020B0600070205080204" pitchFamily="50" charset="-128"/>
              </a:rPr>
              <a:t>47</a:t>
            </a:r>
            <a:r>
              <a:rPr lang="ja-JP" altLang="en-US" sz="3200" dirty="0">
                <a:solidFill>
                  <a:srgbClr val="FF0000"/>
                </a:solidFill>
                <a:latin typeface="ＭＳ Ｐゴシック" panose="020B0600070205080204" pitchFamily="50" charset="-128"/>
                <a:ea typeface="ＭＳ Ｐゴシック" panose="020B0600070205080204" pitchFamily="50" charset="-128"/>
              </a:rPr>
              <a:t>％の仕事が自動化される</a:t>
            </a:r>
            <a:r>
              <a:rPr lang="ja-JP" altLang="en-US" sz="3200" dirty="0">
                <a:latin typeface="ＭＳ Ｐゴシック" panose="020B0600070205080204" pitchFamily="50" charset="-128"/>
                <a:ea typeface="ＭＳ Ｐゴシック" panose="020B0600070205080204" pitchFamily="50" charset="-128"/>
              </a:rPr>
              <a:t>可能性が高い</a:t>
            </a:r>
            <a:r>
              <a:rPr lang="ja-JP" altLang="en-US" sz="3200" dirty="0" smtClean="0">
                <a:latin typeface="ＭＳ Ｐゴシック" panose="020B0600070205080204" pitchFamily="50" charset="-128"/>
                <a:ea typeface="ＭＳ Ｐゴシック" panose="020B0600070205080204" pitchFamily="50" charset="-128"/>
              </a:rPr>
              <a:t>。</a:t>
            </a:r>
            <a:r>
              <a:rPr lang="ja-JP" altLang="en-US" sz="2400" dirty="0" smtClean="0">
                <a:latin typeface="ＭＳ Ｐゴシック" panose="020B0600070205080204" pitchFamily="50" charset="-128"/>
                <a:ea typeface="ＭＳ Ｐゴシック" panose="020B0600070205080204" pitchFamily="50" charset="-128"/>
              </a:rPr>
              <a:t>　　</a:t>
            </a:r>
            <a:r>
              <a:rPr lang="en-US" altLang="ja-JP" sz="2400" dirty="0" smtClean="0">
                <a:latin typeface="ＭＳ Ｐゴシック" panose="020B0600070205080204" pitchFamily="50" charset="-128"/>
                <a:ea typeface="ＭＳ Ｐゴシック" panose="020B0600070205080204" pitchFamily="50" charset="-128"/>
              </a:rPr>
              <a:t/>
            </a:r>
            <a:br>
              <a:rPr lang="en-US" altLang="ja-JP" sz="2400" dirty="0" smtClean="0">
                <a:latin typeface="ＭＳ Ｐゴシック" panose="020B0600070205080204" pitchFamily="50" charset="-128"/>
                <a:ea typeface="ＭＳ Ｐゴシック" panose="020B0600070205080204" pitchFamily="50" charset="-128"/>
              </a:rPr>
            </a:br>
            <a:r>
              <a:rPr lang="ja-JP" altLang="en-US" sz="2400" dirty="0" smtClean="0">
                <a:latin typeface="ＭＳ Ｐゴシック" panose="020B0600070205080204" pitchFamily="50" charset="-128"/>
                <a:ea typeface="ＭＳ Ｐゴシック" panose="020B0600070205080204" pitchFamily="50" charset="-128"/>
              </a:rPr>
              <a:t>　　　　　　　　　　　　</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ﾏｲｹﾙ･</a:t>
            </a:r>
            <a:r>
              <a:rPr lang="en-US" altLang="ja-JP" sz="2400" dirty="0" smtClean="0">
                <a:solidFill>
                  <a:schemeClr val="tx2"/>
                </a:solidFill>
                <a:latin typeface="ＭＳ Ｐゴシック" panose="020B0600070205080204" pitchFamily="50" charset="-128"/>
                <a:ea typeface="ＭＳ Ｐゴシック" panose="020B0600070205080204" pitchFamily="50" charset="-128"/>
              </a:rPr>
              <a:t>A</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･ｵｽﾞﾎﾞｰﾝ氏（ｵｯｸｽﾌｫｰﾄﾞ大学准教授）</a:t>
            </a:r>
            <a:endParaRPr lang="en-US" altLang="ja-JP" sz="2400" dirty="0" smtClean="0">
              <a:solidFill>
                <a:schemeClr val="tx2"/>
              </a:solidFill>
              <a:latin typeface="ＭＳ Ｐゴシック" panose="020B0600070205080204" pitchFamily="50" charset="-128"/>
              <a:ea typeface="ＭＳ Ｐゴシック" panose="020B0600070205080204" pitchFamily="50" charset="-128"/>
            </a:endParaRPr>
          </a:p>
          <a:p>
            <a:r>
              <a:rPr lang="ja-JP" altLang="en-US" sz="3200" dirty="0">
                <a:latin typeface="ＭＳ Ｐゴシック" panose="020B0600070205080204" pitchFamily="50" charset="-128"/>
                <a:ea typeface="ＭＳ Ｐゴシック" panose="020B0600070205080204" pitchFamily="50" charset="-128"/>
              </a:rPr>
              <a:t>日本の労働人口の</a:t>
            </a:r>
            <a:r>
              <a:rPr lang="en-US" altLang="ja-JP" sz="3200" dirty="0">
                <a:solidFill>
                  <a:srgbClr val="FF0000"/>
                </a:solidFill>
                <a:latin typeface="ＭＳ Ｐゴシック" panose="020B0600070205080204" pitchFamily="50" charset="-128"/>
                <a:ea typeface="ＭＳ Ｐゴシック" panose="020B0600070205080204" pitchFamily="50" charset="-128"/>
              </a:rPr>
              <a:t>49</a:t>
            </a:r>
            <a:r>
              <a:rPr lang="ja-JP" altLang="en-US" sz="3200" dirty="0">
                <a:solidFill>
                  <a:srgbClr val="FF0000"/>
                </a:solidFill>
                <a:latin typeface="ＭＳ Ｐゴシック" panose="020B0600070205080204" pitchFamily="50" charset="-128"/>
                <a:ea typeface="ＭＳ Ｐゴシック" panose="020B0600070205080204" pitchFamily="50" charset="-128"/>
              </a:rPr>
              <a:t>％が人工知能やロボット等で代替可能</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に　</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a:t>
            </a:r>
            <a:r>
              <a:rPr lang="en-US" altLang="ja-JP" sz="2400" dirty="0" smtClean="0">
                <a:solidFill>
                  <a:schemeClr val="tx2"/>
                </a:solidFill>
                <a:latin typeface="ＭＳ Ｐゴシック" panose="020B0600070205080204" pitchFamily="50" charset="-128"/>
                <a:ea typeface="ＭＳ Ｐゴシック" panose="020B0600070205080204" pitchFamily="50" charset="-128"/>
              </a:rPr>
              <a:t>2015</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年</a:t>
            </a:r>
            <a:r>
              <a:rPr lang="en-US" altLang="ja-JP" sz="2400" dirty="0" smtClean="0">
                <a:solidFill>
                  <a:schemeClr val="tx2"/>
                </a:solidFill>
                <a:latin typeface="ＭＳ Ｐゴシック" panose="020B0600070205080204" pitchFamily="50" charset="-128"/>
                <a:ea typeface="ＭＳ Ｐゴシック" panose="020B0600070205080204" pitchFamily="50" charset="-128"/>
              </a:rPr>
              <a:t>12</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月</a:t>
            </a:r>
            <a:r>
              <a:rPr lang="en-US" altLang="ja-JP" sz="2400" dirty="0" smtClean="0">
                <a:solidFill>
                  <a:schemeClr val="tx2"/>
                </a:solidFill>
                <a:latin typeface="ＭＳ Ｐゴシック" panose="020B0600070205080204" pitchFamily="50" charset="-128"/>
                <a:ea typeface="ＭＳ Ｐゴシック" panose="020B0600070205080204" pitchFamily="50" charset="-128"/>
              </a:rPr>
              <a:t>2</a:t>
            </a:r>
            <a:r>
              <a:rPr lang="ja-JP" altLang="en-US" sz="2400" dirty="0" smtClean="0">
                <a:solidFill>
                  <a:schemeClr val="tx2"/>
                </a:solidFill>
                <a:latin typeface="ＭＳ Ｐゴシック" panose="020B0600070205080204" pitchFamily="50" charset="-128"/>
                <a:ea typeface="ＭＳ Ｐゴシック" panose="020B0600070205080204" pitchFamily="50" charset="-128"/>
              </a:rPr>
              <a:t>日　株式会社野村総合研究所）</a:t>
            </a:r>
            <a:r>
              <a:rPr lang="ja-JP" altLang="en-US" sz="2000" dirty="0" smtClean="0">
                <a:solidFill>
                  <a:schemeClr val="tx2"/>
                </a:solidFill>
              </a:rPr>
              <a:t>　　　　　　　</a:t>
            </a:r>
          </a:p>
        </p:txBody>
      </p:sp>
      <p:sp>
        <p:nvSpPr>
          <p:cNvPr id="2" name="正方形/長方形 1"/>
          <p:cNvSpPr/>
          <p:nvPr/>
        </p:nvSpPr>
        <p:spPr>
          <a:xfrm>
            <a:off x="1614050" y="764809"/>
            <a:ext cx="5949064" cy="646331"/>
          </a:xfrm>
          <a:prstGeom prst="rect">
            <a:avLst/>
          </a:prstGeom>
          <a:solidFill>
            <a:srgbClr val="FFFF99"/>
          </a:solidFill>
        </p:spPr>
        <p:txBody>
          <a:bodyPr wrap="square" lIns="91440" tIns="45720" rIns="91440" bIns="45720">
            <a:spAutoFit/>
          </a:bodyPr>
          <a:lstStyle/>
          <a:p>
            <a:pPr algn="ctr"/>
            <a:r>
              <a:rPr lang="ja-JP" altLang="en-US" sz="3600" b="1" cap="none" spc="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ＡＩ</a:t>
            </a:r>
            <a:r>
              <a:rPr lang="ja-JP" altLang="en-US" sz="3600" b="0" cap="none" spc="0" dirty="0" smtClean="0">
                <a:ln w="0"/>
                <a:solidFill>
                  <a:srgbClr val="00206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がもたらす職業の劇的変化</a:t>
            </a:r>
            <a:endParaRPr lang="ja-JP" altLang="en-US" sz="3600" b="0" cap="none" spc="0" dirty="0">
              <a:ln w="0"/>
              <a:solidFill>
                <a:srgbClr val="00206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19</a:t>
            </a:fld>
            <a:endParaRPr kumimoji="1" lang="ja-JP" altLang="en-US"/>
          </a:p>
        </p:txBody>
      </p:sp>
    </p:spTree>
    <p:extLst>
      <p:ext uri="{BB962C8B-B14F-4D97-AF65-F5344CB8AC3E}">
        <p14:creationId xmlns:p14="http://schemas.microsoft.com/office/powerpoint/2010/main" val="2181562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09953" y="1037684"/>
            <a:ext cx="8848163" cy="2920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そもそも，</a:t>
            </a:r>
            <a:endPar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8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a:t>
            </a:r>
            <a:r>
              <a:rPr lang="en-US" altLang="ja-JP" sz="8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8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8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って何？</a:t>
            </a:r>
            <a:endParaRPr lang="ja-JP" altLang="en-US" sz="8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5298">
            <a:off x="6520420" y="2764717"/>
            <a:ext cx="1932459" cy="3468825"/>
          </a:xfrm>
          <a:prstGeom prst="rect">
            <a:avLst/>
          </a:prstGeom>
          <a:effectLst>
            <a:outerShdw blurRad="76200" dir="18900000" sy="23000" kx="-1200000" algn="bl" rotWithShape="0">
              <a:prstClr val="black">
                <a:alpha val="20000"/>
              </a:prstClr>
            </a:outerShdw>
          </a:effectLst>
        </p:spPr>
      </p:pic>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a:t>
            </a:fld>
            <a:endParaRPr kumimoji="1" lang="ja-JP" altLang="en-US"/>
          </a:p>
        </p:txBody>
      </p:sp>
    </p:spTree>
    <p:extLst>
      <p:ext uri="{BB962C8B-B14F-4D97-AF65-F5344CB8AC3E}">
        <p14:creationId xmlns:p14="http://schemas.microsoft.com/office/powerpoint/2010/main" val="30885829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09716" y="1059247"/>
            <a:ext cx="8465574" cy="5135000"/>
          </a:xfrm>
          <a:prstGeom prst="roundRect">
            <a:avLst/>
          </a:pr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88" y="1179567"/>
            <a:ext cx="2021631" cy="2642654"/>
          </a:xfrm>
          <a:prstGeom prst="rect">
            <a:avLst/>
          </a:prstGeom>
          <a:effectLst>
            <a:glow rad="101600">
              <a:schemeClr val="bg1">
                <a:alpha val="60000"/>
              </a:schemeClr>
            </a:glow>
          </a:effectLst>
        </p:spPr>
      </p:pic>
      <p:sp>
        <p:nvSpPr>
          <p:cNvPr id="7" name="正方形/長方形 6"/>
          <p:cNvSpPr/>
          <p:nvPr/>
        </p:nvSpPr>
        <p:spPr>
          <a:xfrm>
            <a:off x="1480043" y="447404"/>
            <a:ext cx="6311343" cy="584775"/>
          </a:xfrm>
          <a:prstGeom prst="rect">
            <a:avLst/>
          </a:prstGeom>
        </p:spPr>
        <p:txBody>
          <a:bodyPr wrap="none">
            <a:spAutoFit/>
          </a:bodyPr>
          <a:lstStyle/>
          <a:p>
            <a:r>
              <a:rPr kumimoji="1" lang="ja-JP" altLang="en-US" sz="3200" dirty="0">
                <a:latin typeface="ＭＳ Ｐゴシック" panose="020B0600070205080204" pitchFamily="50" charset="-128"/>
                <a:ea typeface="ＭＳ Ｐゴシック" panose="020B0600070205080204" pitchFamily="50" charset="-128"/>
              </a:rPr>
              <a:t>プログラミング教育が目指すの</a:t>
            </a:r>
            <a:r>
              <a:rPr kumimoji="1" lang="ja-JP" altLang="en-US" sz="3200" dirty="0" smtClean="0">
                <a:latin typeface="ＭＳ Ｐゴシック" panose="020B0600070205080204" pitchFamily="50" charset="-128"/>
                <a:ea typeface="ＭＳ Ｐゴシック" panose="020B0600070205080204" pitchFamily="50" charset="-128"/>
              </a:rPr>
              <a:t>は</a:t>
            </a:r>
            <a:r>
              <a:rPr kumimoji="1" lang="en-US" altLang="ja-JP" sz="3200" dirty="0" smtClean="0">
                <a:latin typeface="ＭＳ Ｐゴシック" panose="020B0600070205080204" pitchFamily="50" charset="-128"/>
                <a:ea typeface="ＭＳ Ｐゴシック" panose="020B0600070205080204" pitchFamily="50" charset="-128"/>
              </a:rPr>
              <a:t>…</a:t>
            </a:r>
            <a:endParaRPr lang="ja-JP" altLang="en-US" sz="3200" dirty="0">
              <a:latin typeface="ＭＳ Ｐゴシック" panose="020B0600070205080204" pitchFamily="50" charset="-128"/>
              <a:ea typeface="ＭＳ Ｐゴシック" panose="020B0600070205080204" pitchFamily="50" charset="-128"/>
            </a:endParaRPr>
          </a:p>
        </p:txBody>
      </p:sp>
      <p:sp>
        <p:nvSpPr>
          <p:cNvPr id="11" name="楕円 10"/>
          <p:cNvSpPr/>
          <p:nvPr/>
        </p:nvSpPr>
        <p:spPr>
          <a:xfrm>
            <a:off x="5050796" y="3962124"/>
            <a:ext cx="2095446" cy="2029077"/>
          </a:xfrm>
          <a:prstGeom prst="ellipse">
            <a:avLst/>
          </a:prstGeom>
          <a:blipFill>
            <a:blip r:embed="rId4" cstate="print">
              <a:extLst>
                <a:ext uri="{28A0092B-C50C-407E-A947-70E740481C1C}">
                  <a14:useLocalDpi xmlns:a14="http://schemas.microsoft.com/office/drawing/2010/main" val="0"/>
                </a:ext>
              </a:extLst>
            </a:blip>
            <a:srcRect/>
            <a:stretch>
              <a:fillRect l="-12000" r="-12000"/>
            </a:stretch>
          </a:blipFill>
          <a:ln>
            <a:solidFill>
              <a:schemeClr val="tx1"/>
            </a:solidFill>
          </a:ln>
          <a:effectLst>
            <a:glow rad="101600">
              <a:schemeClr val="bg1">
                <a:alpha val="60000"/>
              </a:schemeClr>
            </a:glow>
          </a:effectLst>
          <a:scene3d>
            <a:camera prst="perspectiveLeft" zoom="91000">
              <a:rot lat="0" lon="1500000" rev="0"/>
            </a:camera>
            <a:lightRig rig="threePt" dir="t">
              <a:rot lat="0" lon="0" rev="20640000"/>
            </a:lightRig>
          </a:scene3d>
          <a:sp3d extrusionH="6350" prstMaterial="plastic">
            <a:bevelT w="101600" h="8600" prst="relaxedInset"/>
            <a:bevelB w="8600" h="8600" prst="relaxedInset"/>
          </a:sp3d>
        </p:spPr>
        <p:style>
          <a:lnRef idx="0">
            <a:scrgbClr r="0" g="0" b="0"/>
          </a:lnRef>
          <a:fillRef idx="1">
            <a:scrgbClr r="0" g="0" b="0"/>
          </a:fillRef>
          <a:effectRef idx="1">
            <a:schemeClr val="accent4">
              <a:tint val="50000"/>
              <a:hueOff val="11447524"/>
              <a:satOff val="-60156"/>
              <a:lumOff val="-4353"/>
              <a:alphaOff val="0"/>
            </a:schemeClr>
          </a:effectRef>
          <a:fontRef idx="minor">
            <a:schemeClr val="lt1">
              <a:hueOff val="0"/>
              <a:satOff val="0"/>
              <a:lumOff val="0"/>
              <a:alphaOff val="0"/>
            </a:schemeClr>
          </a:fontRef>
        </p:style>
      </p:sp>
      <p:sp>
        <p:nvSpPr>
          <p:cNvPr id="12" name="正方形/長方形 11"/>
          <p:cNvSpPr/>
          <p:nvPr/>
        </p:nvSpPr>
        <p:spPr>
          <a:xfrm>
            <a:off x="4359985" y="5507949"/>
            <a:ext cx="3627916" cy="584775"/>
          </a:xfrm>
          <a:prstGeom prst="rect">
            <a:avLst/>
          </a:prstGeom>
          <a:solidFill>
            <a:schemeClr val="accent6">
              <a:lumMod val="20000"/>
              <a:lumOff val="80000"/>
            </a:schemeClr>
          </a:solidFill>
          <a:effectLst>
            <a:softEdge rad="63500"/>
          </a:effectLst>
        </p:spPr>
        <p:txBody>
          <a:bodyPr wrap="none" lIns="91440" tIns="45720" rIns="91440" bIns="45720">
            <a:spAutoFit/>
          </a:bodyPr>
          <a:lstStyle/>
          <a:p>
            <a:pPr algn="ctr"/>
            <a:r>
              <a:rPr lang="ja-JP" altLang="en-US" sz="3200" cap="none" spc="0" dirty="0" smtClean="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プログラマー育成？</a:t>
            </a:r>
            <a:endParaRPr lang="ja-JP" altLang="en-US" sz="3200" cap="none" spc="0" dirty="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717" y="1456373"/>
            <a:ext cx="2654262" cy="2309208"/>
          </a:xfrm>
          <a:prstGeom prst="rect">
            <a:avLst/>
          </a:prstGeom>
          <a:effectLst>
            <a:glow rad="101600">
              <a:schemeClr val="bg1">
                <a:alpha val="60000"/>
              </a:schemeClr>
            </a:glow>
          </a:effectLst>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3300" y="3975470"/>
            <a:ext cx="2218448" cy="2201810"/>
          </a:xfrm>
          <a:prstGeom prst="rect">
            <a:avLst/>
          </a:prstGeom>
          <a:effectLst>
            <a:glow rad="101600">
              <a:schemeClr val="bg1">
                <a:alpha val="60000"/>
              </a:schemeClr>
            </a:glow>
          </a:effectLst>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129" y="1203629"/>
            <a:ext cx="3051161" cy="2814696"/>
          </a:xfrm>
          <a:prstGeom prst="rect">
            <a:avLst/>
          </a:prstGeom>
          <a:effectLst>
            <a:glow rad="101600">
              <a:schemeClr val="bg1">
                <a:alpha val="60000"/>
              </a:schemeClr>
            </a:glow>
          </a:effectLst>
        </p:spPr>
      </p:pic>
      <p:sp>
        <p:nvSpPr>
          <p:cNvPr id="13" name="正方形/長方形 12"/>
          <p:cNvSpPr/>
          <p:nvPr/>
        </p:nvSpPr>
        <p:spPr>
          <a:xfrm>
            <a:off x="182816" y="3508073"/>
            <a:ext cx="8778365" cy="584775"/>
          </a:xfrm>
          <a:prstGeom prst="rect">
            <a:avLst/>
          </a:prstGeom>
          <a:solidFill>
            <a:schemeClr val="accent6">
              <a:lumMod val="20000"/>
              <a:lumOff val="80000"/>
            </a:schemeClr>
          </a:solidFill>
          <a:effectLst>
            <a:softEdge rad="63500"/>
          </a:effectLst>
        </p:spPr>
        <p:txBody>
          <a:bodyPr wrap="none" lIns="91440" tIns="45720" rIns="91440" bIns="45720">
            <a:spAutoFit/>
          </a:bodyPr>
          <a:lstStyle/>
          <a:p>
            <a:pPr algn="ctr"/>
            <a:r>
              <a:rPr lang="ja-JP" altLang="en-US" sz="3200" dirty="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仕事や生活でＩＣＴ</a:t>
            </a:r>
            <a:r>
              <a:rPr lang="ja-JP" altLang="en-US" sz="3200" dirty="0" smtClean="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を主体的に活用</a:t>
            </a:r>
            <a:r>
              <a:rPr lang="ja-JP" altLang="en-US" sz="3200" dirty="0">
                <a:ln w="10160">
                  <a:solidFill>
                    <a:schemeClr val="accent6">
                      <a:lumMod val="75000"/>
                    </a:schemeClr>
                  </a:solidFill>
                  <a:prstDash val="solid"/>
                </a:ln>
                <a:solidFill>
                  <a:schemeClr val="accent6">
                    <a:lumMod val="50000"/>
                  </a:schemeClr>
                </a:solidFill>
                <a:effectLst>
                  <a:glow rad="101600">
                    <a:schemeClr val="bg1">
                      <a:alpha val="60000"/>
                    </a:schemeClr>
                  </a:glow>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rPr>
              <a:t>できる人材育成</a:t>
            </a:r>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727" y="4600326"/>
            <a:ext cx="1423454" cy="1866825"/>
          </a:xfrm>
          <a:prstGeom prst="rect">
            <a:avLst/>
          </a:prstGeom>
        </p:spPr>
      </p:pic>
      <p:sp>
        <p:nvSpPr>
          <p:cNvPr id="10" name="スライド番号プレースホルダー 9"/>
          <p:cNvSpPr>
            <a:spLocks noGrp="1"/>
          </p:cNvSpPr>
          <p:nvPr>
            <p:ph type="sldNum" sz="quarter" idx="12"/>
          </p:nvPr>
        </p:nvSpPr>
        <p:spPr/>
        <p:txBody>
          <a:bodyPr/>
          <a:lstStyle/>
          <a:p>
            <a:fld id="{DD638FA8-802B-4CC3-821C-FEAAB671A0D4}" type="slidenum">
              <a:rPr kumimoji="1" lang="ja-JP" altLang="en-US" smtClean="0"/>
              <a:t>20</a:t>
            </a:fld>
            <a:endParaRPr kumimoji="1" lang="ja-JP" altLang="en-US"/>
          </a:p>
        </p:txBody>
      </p:sp>
    </p:spTree>
    <p:extLst>
      <p:ext uri="{BB962C8B-B14F-4D97-AF65-F5344CB8AC3E}">
        <p14:creationId xmlns:p14="http://schemas.microsoft.com/office/powerpoint/2010/main" val="48440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500"/>
                            </p:stCondLst>
                            <p:childTnLst>
                              <p:par>
                                <p:cTn id="30" presetID="10" presetClass="exit" presetSubtype="0" fill="hold" grpId="1" nodeType="after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3000"/>
                            </p:stCondLst>
                            <p:childTnLst>
                              <p:par>
                                <p:cTn id="34" presetID="55"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strVal val="#ppt_w*0.70"/>
                                          </p:val>
                                        </p:tav>
                                        <p:tav tm="100000">
                                          <p:val>
                                            <p:strVal val="#ppt_w"/>
                                          </p:val>
                                        </p:tav>
                                      </p:tavLst>
                                    </p:anim>
                                    <p:anim calcmode="lin" valueType="num">
                                      <p:cBhvr>
                                        <p:cTn id="37" dur="1000" fill="hold"/>
                                        <p:tgtEl>
                                          <p:spTgt spid="13"/>
                                        </p:tgtEl>
                                        <p:attrNameLst>
                                          <p:attrName>ppt_h</p:attrName>
                                        </p:attrNameLst>
                                      </p:cBhvr>
                                      <p:tavLst>
                                        <p:tav tm="0">
                                          <p:val>
                                            <p:strVal val="#ppt_h"/>
                                          </p:val>
                                        </p:tav>
                                        <p:tav tm="100000">
                                          <p:val>
                                            <p:strVal val="#ppt_h"/>
                                          </p:val>
                                        </p:tav>
                                      </p:tavLst>
                                    </p:anim>
                                    <p:animEffect transition="in" filter="fade">
                                      <p:cBhvr>
                                        <p:cTn id="3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2" grpId="1"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雲形吹き出し 5"/>
          <p:cNvSpPr/>
          <p:nvPr/>
        </p:nvSpPr>
        <p:spPr>
          <a:xfrm>
            <a:off x="778564" y="3086828"/>
            <a:ext cx="4940710" cy="1837438"/>
          </a:xfrm>
          <a:prstGeom prst="cloudCallout">
            <a:avLst>
              <a:gd name="adj1" fmla="val 58869"/>
              <a:gd name="adj2" fmla="val 14785"/>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7850" y="397644"/>
            <a:ext cx="9139389" cy="3607903"/>
          </a:xfrm>
        </p:spPr>
        <p:txBody>
          <a:bodyPr>
            <a:noAutofit/>
          </a:bodyPr>
          <a:lstStyle/>
          <a:p>
            <a:r>
              <a:rPr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r>
              <a:rPr lang="ja-JP" altLang="en-US" sz="7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教育</a:t>
            </a:r>
            <a:r>
              <a:rPr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って</a:t>
            </a:r>
            <a:r>
              <a:rPr kumimoji="1" lang="en-US" altLang="ja-JP"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何の教科でやるの？</a:t>
            </a:r>
            <a:r>
              <a:rPr lang="en-US" altLang="ja-JP"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7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7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1449388" y="3443524"/>
            <a:ext cx="3599062" cy="1384995"/>
          </a:xfrm>
          <a:prstGeom prst="rect">
            <a:avLst/>
          </a:prstGeom>
        </p:spPr>
        <p:txBody>
          <a:bodyPr wrap="none">
            <a:spAutoFit/>
          </a:bodyPr>
          <a:lstStyle/>
          <a:p>
            <a:r>
              <a:rPr lang="ja-JP" altLang="en-US" sz="32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新しい教科が</a:t>
            </a:r>
            <a:r>
              <a:rPr lang="ja-JP" altLang="en-US"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できる</a:t>
            </a:r>
            <a:endParaRPr lang="en-US" altLang="ja-JP"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わけじゃないから</a:t>
            </a:r>
            <a:r>
              <a:rPr lang="en-US" altLang="ja-JP"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a:p>
            <a:endParaRPr lang="ja-JP" altLang="en-US" sz="2000"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992" y="3280784"/>
            <a:ext cx="1724466" cy="3095470"/>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21</a:t>
            </a:fld>
            <a:endParaRPr kumimoji="1" lang="ja-JP" altLang="en-US"/>
          </a:p>
        </p:txBody>
      </p:sp>
    </p:spTree>
    <p:extLst>
      <p:ext uri="{BB962C8B-B14F-4D97-AF65-F5344CB8AC3E}">
        <p14:creationId xmlns:p14="http://schemas.microsoft.com/office/powerpoint/2010/main" val="45213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3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010158147"/>
              </p:ext>
            </p:extLst>
          </p:nvPr>
        </p:nvGraphicFramePr>
        <p:xfrm>
          <a:off x="147345" y="540970"/>
          <a:ext cx="8849172" cy="5821680"/>
        </p:xfrm>
        <a:graphic>
          <a:graphicData uri="http://schemas.openxmlformats.org/drawingml/2006/table">
            <a:tbl>
              <a:tblPr firstRow="1" bandRow="1">
                <a:tableStyleId>{5C22544A-7EE6-4342-B048-85BDC9FD1C3A}</a:tableStyleId>
              </a:tblPr>
              <a:tblGrid>
                <a:gridCol w="447012">
                  <a:extLst>
                    <a:ext uri="{9D8B030D-6E8A-4147-A177-3AD203B41FA5}">
                      <a16:colId xmlns:a16="http://schemas.microsoft.com/office/drawing/2014/main" val="3560588684"/>
                    </a:ext>
                  </a:extLst>
                </a:gridCol>
                <a:gridCol w="8402160">
                  <a:extLst>
                    <a:ext uri="{9D8B030D-6E8A-4147-A177-3AD203B41FA5}">
                      <a16:colId xmlns:a16="http://schemas.microsoft.com/office/drawing/2014/main" val="943191882"/>
                    </a:ext>
                  </a:extLst>
                </a:gridCol>
              </a:tblGrid>
              <a:tr h="49711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ja-JP" altLang="en-US" sz="18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ja-JP" altLang="en-US" sz="2400" dirty="0" smtClean="0">
                          <a:solidFill>
                            <a:schemeClr val="bg1"/>
                          </a:solidFill>
                          <a:latin typeface="ＭＳ Ｐゴシック" panose="020B0600070205080204" pitchFamily="50" charset="-128"/>
                          <a:ea typeface="ＭＳ Ｐゴシック" panose="020B060007020508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小学校段階のプログラミングに関する学習活動の分類（例）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355977"/>
                  </a:ext>
                </a:extLst>
              </a:tr>
              <a:tr h="795198">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Ａ</a:t>
                      </a:r>
                      <a:endParaRPr kumimoji="1" lang="ja-JP" altLang="en-US" sz="2400" b="0" dirty="0">
                        <a:solidFill>
                          <a:srgbClr val="FF0000"/>
                        </a:solidFill>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学習指導要領に提示されている単元等で実施するもの</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ja-JP" altLang="en-US" sz="2400" dirty="0" smtClean="0">
                          <a:latin typeface="ＭＳ Ｐゴシック" panose="020B0600070205080204" pitchFamily="50" charset="-128"/>
                          <a:ea typeface="ＭＳ Ｐゴシック" panose="020B0600070205080204" pitchFamily="50" charset="-128"/>
                        </a:rPr>
                        <a:t>　　</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・算数 </a:t>
                      </a:r>
                      <a: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t>5</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学年（図形）・理科 </a:t>
                      </a:r>
                      <a: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t>6</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学年（電気のはたらき）</a:t>
                      </a:r>
                      <a: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b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　　・総合的な学習の時間</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8125085"/>
                  </a:ext>
                </a:extLst>
              </a:tr>
              <a:tr h="795198">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Ｂ</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学習指導要領に例示されてはいないが，学習指導要領に示</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ja-JP" altLang="en-US" sz="2400" b="1" dirty="0" smtClean="0">
                          <a:latin typeface="ＭＳ Ｐゴシック" panose="020B0600070205080204" pitchFamily="50" charset="-128"/>
                          <a:ea typeface="ＭＳ Ｐゴシック" panose="020B0600070205080204" pitchFamily="50" charset="-128"/>
                        </a:rPr>
                        <a:t>　される各教科等の内容を指導する中で実施するもの</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rPr>
                        <a:t> </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例</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dirty="0" smtClean="0">
                          <a:solidFill>
                            <a:srgbClr val="FF0000"/>
                          </a:solidFill>
                          <a:latin typeface="ＭＳ Ｐゴシック" panose="020B0600070205080204" pitchFamily="50" charset="-128"/>
                          <a:ea typeface="ＭＳ Ｐゴシック" panose="020B0600070205080204" pitchFamily="50" charset="-128"/>
                        </a:rPr>
                        <a:t>音楽（リズム）・家庭（自動炊飯器）・総合的な学習の時間（プレゼン）等</a:t>
                      </a:r>
                      <a:r>
                        <a:rPr kumimoji="1" lang="ja-JP" altLang="en-US" sz="2400" dirty="0" smtClean="0">
                          <a:latin typeface="ＭＳ Ｐゴシック" panose="020B0600070205080204" pitchFamily="50" charset="-128"/>
                          <a:ea typeface="ＭＳ Ｐゴシック" panose="020B0600070205080204" pitchFamily="50" charset="-128"/>
                        </a:rPr>
                        <a:t>　</a:t>
                      </a:r>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2690375"/>
                  </a:ext>
                </a:extLst>
              </a:tr>
              <a:tr h="795198">
                <a:tc>
                  <a:txBody>
                    <a:bodyPr/>
                    <a:lstStyle/>
                    <a:p>
                      <a:r>
                        <a:rPr kumimoji="1" lang="ja-JP" altLang="en-US" sz="2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Ｃ</a:t>
                      </a:r>
                      <a:endParaRPr kumimoji="1" lang="ja-JP" altLang="en-US" sz="2000" b="1" kern="1200" dirty="0">
                        <a:solidFill>
                          <a:srgbClr val="FF0000"/>
                        </a:solidFill>
                        <a:latin typeface="ＭＳ Ｐゴシック" panose="020B0600070205080204" pitchFamily="50" charset="-128"/>
                        <a:ea typeface="ＭＳ Ｐゴシック" panose="020B060007020508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教育課程内で各教科等とは別に実施するもの</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　</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例</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a:t>
                      </a: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・プログラミングの楽しさや面白さ，達成感などを味わえる題材などでプ</a:t>
                      </a:r>
                      <a: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t/>
                      </a:r>
                      <a:br>
                        <a:rPr kumimoji="1" lang="en-US" altLang="ja-JP" sz="2000" b="1" kern="1200" dirty="0" smtClean="0">
                          <a:solidFill>
                            <a:srgbClr val="FF0000"/>
                          </a:solidFill>
                          <a:latin typeface="ＭＳ Ｐゴシック" panose="020B0600070205080204" pitchFamily="50" charset="-128"/>
                          <a:ea typeface="ＭＳ Ｐゴシック" panose="020B0600070205080204" pitchFamily="50" charset="-128"/>
                          <a:cs typeface="+mn-cs"/>
                        </a:rPr>
                      </a:br>
                      <a:r>
                        <a:rPr kumimoji="1" lang="ja-JP" altLang="en-US" sz="2000" b="1" kern="1200" dirty="0" smtClean="0">
                          <a:solidFill>
                            <a:srgbClr val="FF0000"/>
                          </a:solidFill>
                          <a:latin typeface="ＭＳ Ｐゴシック" panose="020B0600070205080204" pitchFamily="50" charset="-128"/>
                          <a:ea typeface="ＭＳ Ｐゴシック" panose="020B0600070205080204" pitchFamily="50" charset="-128"/>
                          <a:cs typeface="+mn-cs"/>
                        </a:rPr>
                        <a:t>　　　　　ログラミングを体験する取組等</a:t>
                      </a:r>
                      <a:endParaRPr kumimoji="1" lang="ja-JP" altLang="en-US" sz="2000" b="1" kern="1200" dirty="0">
                        <a:solidFill>
                          <a:srgbClr val="FF0000"/>
                        </a:solidFill>
                        <a:latin typeface="ＭＳ Ｐゴシック" panose="020B0600070205080204" pitchFamily="50" charset="-128"/>
                        <a:ea typeface="ＭＳ Ｐゴシック" panose="020B060007020508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400880"/>
                  </a:ext>
                </a:extLst>
              </a:tr>
              <a:tr h="795198">
                <a:tc>
                  <a:txBody>
                    <a:bodyPr/>
                    <a:lstStyle/>
                    <a:p>
                      <a:pPr marL="0" algn="l" defTabSz="914400" rtl="0" eaLnBrk="1" latinLnBrk="0" hangingPunct="1"/>
                      <a:r>
                        <a:rPr kumimoji="1" lang="ja-JP" altLang="en-US" sz="2400" b="1" i="0" u="none" strike="noStrike" kern="1200" cap="none" spc="0" normalizeH="0" baseline="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Ｄ</a:t>
                      </a:r>
                      <a:endParaRPr kumimoji="1" lang="ja-JP" altLang="en-US" sz="2400" b="1" i="0" u="none" strike="noStrike" kern="1200" cap="none" spc="0" normalizeH="0" baseline="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クラブ活動など，特定の児童を対象として，教育課程内で実施</a:t>
                      </a:r>
                      <a:r>
                        <a:rPr kumimoji="1" lang="en-US" altLang="ja-JP" sz="2400" b="1" dirty="0" smtClean="0">
                          <a:latin typeface="ＭＳ Ｐゴシック" panose="020B0600070205080204" pitchFamily="50" charset="-128"/>
                          <a:ea typeface="ＭＳ Ｐゴシック" panose="020B0600070205080204" pitchFamily="50" charset="-128"/>
                        </a:rPr>
                        <a:t/>
                      </a:r>
                      <a:br>
                        <a:rPr kumimoji="1" lang="en-US" altLang="ja-JP" sz="2400" b="1" dirty="0" smtClean="0">
                          <a:latin typeface="ＭＳ Ｐゴシック" panose="020B0600070205080204" pitchFamily="50" charset="-128"/>
                          <a:ea typeface="ＭＳ Ｐゴシック" panose="020B0600070205080204" pitchFamily="50" charset="-128"/>
                        </a:rPr>
                      </a:br>
                      <a:r>
                        <a:rPr kumimoji="1" lang="ja-JP" altLang="en-US" sz="2400" b="1" dirty="0" smtClean="0">
                          <a:latin typeface="ＭＳ Ｐゴシック" panose="020B0600070205080204" pitchFamily="50" charset="-128"/>
                          <a:ea typeface="ＭＳ Ｐゴシック" panose="020B0600070205080204" pitchFamily="50" charset="-128"/>
                        </a:rPr>
                        <a:t>　するもの　</a:t>
                      </a:r>
                      <a:r>
                        <a:rPr kumimoji="1" lang="en-US" altLang="ja-JP" sz="24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2400" dirty="0" smtClean="0">
                          <a:solidFill>
                            <a:srgbClr val="FF0000"/>
                          </a:solidFill>
                          <a:latin typeface="ＭＳ Ｐゴシック" panose="020B0600070205080204" pitchFamily="50" charset="-128"/>
                          <a:ea typeface="ＭＳ Ｐゴシック" panose="020B0600070205080204" pitchFamily="50" charset="-128"/>
                        </a:rPr>
                        <a:t>例</a:t>
                      </a:r>
                      <a:r>
                        <a:rPr kumimoji="1" lang="en-US" altLang="ja-JP" sz="24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2400" dirty="0" smtClean="0">
                          <a:solidFill>
                            <a:srgbClr val="FF0000"/>
                          </a:solidFill>
                          <a:latin typeface="ＭＳ Ｐゴシック" panose="020B0600070205080204" pitchFamily="50" charset="-128"/>
                          <a:ea typeface="ＭＳ Ｐゴシック" panose="020B0600070205080204" pitchFamily="50" charset="-128"/>
                        </a:rPr>
                        <a:t>・コンピュータクラブ，プログラミングクラブ等</a:t>
                      </a:r>
                      <a:endParaRPr kumimoji="1" lang="ja-JP" altLang="en-US" sz="2400"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6421279"/>
                  </a:ext>
                </a:extLst>
              </a:tr>
              <a:tr h="423324">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Ｅ</a:t>
                      </a:r>
                      <a:endParaRPr kumimoji="1" lang="ja-JP" altLang="en-US" sz="240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学校を会場とするが，教育課程外のもの</a:t>
                      </a:r>
                      <a:endParaRPr kumimoji="1" lang="ja-JP" altLang="en-US" sz="24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45049122"/>
                  </a:ext>
                </a:extLst>
              </a:tr>
              <a:tr h="410261">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Ｆ</a:t>
                      </a:r>
                      <a:endParaRPr kumimoji="1" lang="ja-JP" altLang="en-US" sz="2400" b="1" dirty="0">
                        <a:latin typeface="ＭＳ Ｐゴシック" panose="020B0600070205080204" pitchFamily="50" charset="-128"/>
                        <a:ea typeface="ＭＳ Ｐゴシック" panose="020B060007020508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2400" b="1" dirty="0" smtClean="0">
                          <a:latin typeface="ＭＳ Ｐゴシック" panose="020B0600070205080204" pitchFamily="50" charset="-128"/>
                          <a:ea typeface="ＭＳ Ｐゴシック" panose="020B0600070205080204" pitchFamily="50" charset="-128"/>
                        </a:rPr>
                        <a:t>　学校外でのプログラミングの学習機会</a:t>
                      </a:r>
                      <a:endParaRPr kumimoji="1" lang="ja-JP" altLang="en-US" sz="2400" b="1" dirty="0">
                        <a:latin typeface="ＭＳ Ｐゴシック" panose="020B0600070205080204" pitchFamily="50" charset="-128"/>
                        <a:ea typeface="ＭＳ Ｐゴシック" panose="020B060007020508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64395163"/>
                  </a:ext>
                </a:extLst>
              </a:tr>
            </a:tbl>
          </a:graphicData>
        </a:graphic>
      </p:graphicFrame>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22</a:t>
            </a:fld>
            <a:endParaRPr kumimoji="1" lang="ja-JP" altLang="en-US"/>
          </a:p>
        </p:txBody>
      </p:sp>
    </p:spTree>
    <p:extLst>
      <p:ext uri="{BB962C8B-B14F-4D97-AF65-F5344CB8AC3E}">
        <p14:creationId xmlns:p14="http://schemas.microsoft.com/office/powerpoint/2010/main" val="957450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442" y="418505"/>
            <a:ext cx="1137562" cy="1779005"/>
          </a:xfrm>
          <a:prstGeom prst="rect">
            <a:avLst/>
          </a:prstGeom>
          <a:effectLst>
            <a:outerShdw blurRad="76200" dir="18900000" sy="23000" kx="-1200000" algn="bl" rotWithShape="0">
              <a:prstClr val="black">
                <a:alpha val="20000"/>
              </a:prstClr>
            </a:outerShdw>
          </a:effectLst>
        </p:spPr>
      </p:pic>
      <p:sp>
        <p:nvSpPr>
          <p:cNvPr id="2" name="正方形/長方形 1"/>
          <p:cNvSpPr/>
          <p:nvPr/>
        </p:nvSpPr>
        <p:spPr>
          <a:xfrm>
            <a:off x="1091380" y="4439265"/>
            <a:ext cx="7536426" cy="1917086"/>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133415" y="898636"/>
            <a:ext cx="8373460" cy="5457715"/>
          </a:xfrm>
        </p:spPr>
        <p:txBody>
          <a:bodyPr>
            <a:noAutofit/>
          </a:bodyPr>
          <a:lstStyle/>
          <a:p>
            <a:pPr marL="0" indent="0">
              <a:buNone/>
            </a:pPr>
            <a:r>
              <a:rPr lang="ja-JP" altLang="en-US" sz="2000" dirty="0" smtClean="0">
                <a:latin typeface="ＭＳ Ｐゴシック" panose="020B0600070205080204" pitchFamily="50" charset="-128"/>
                <a:ea typeface="ＭＳ Ｐゴシック" panose="020B0600070205080204" pitchFamily="50" charset="-128"/>
              </a:rPr>
              <a:t>　</a:t>
            </a:r>
            <a:r>
              <a:rPr lang="ja-JP" altLang="en-US" sz="3200" dirty="0" smtClean="0">
                <a:solidFill>
                  <a:srgbClr val="0070C0"/>
                </a:solidFill>
                <a:latin typeface="ＭＳ Ｐゴシック" panose="020B0600070205080204" pitchFamily="50" charset="-128"/>
                <a:ea typeface="ＭＳ Ｐゴシック" panose="020B0600070205080204" pitchFamily="50" charset="-128"/>
              </a:rPr>
              <a:t>第１章</a:t>
            </a:r>
            <a:r>
              <a:rPr lang="ja-JP" altLang="en-US" sz="3200" dirty="0">
                <a:solidFill>
                  <a:srgbClr val="0070C0"/>
                </a:solidFill>
                <a:latin typeface="ＭＳ Ｐゴシック" panose="020B0600070205080204" pitchFamily="50" charset="-128"/>
                <a:ea typeface="ＭＳ Ｐゴシック" panose="020B0600070205080204" pitchFamily="50" charset="-128"/>
              </a:rPr>
              <a:t>　総則</a:t>
            </a:r>
            <a:r>
              <a:rPr lang="en-US" altLang="ja-JP" sz="3200" dirty="0">
                <a:solidFill>
                  <a:srgbClr val="0070C0"/>
                </a:solidFill>
                <a:latin typeface="ＭＳ Ｐゴシック" panose="020B0600070205080204" pitchFamily="50" charset="-128"/>
                <a:ea typeface="ＭＳ Ｐゴシック" panose="020B0600070205080204" pitchFamily="50" charset="-128"/>
              </a:rPr>
              <a:t>(</a:t>
            </a:r>
            <a:r>
              <a:rPr lang="ja-JP" altLang="en-US" sz="3200" dirty="0" smtClean="0">
                <a:solidFill>
                  <a:srgbClr val="0070C0"/>
                </a:solidFill>
                <a:latin typeface="ＭＳ Ｐゴシック" panose="020B0600070205080204" pitchFamily="50" charset="-128"/>
                <a:ea typeface="ＭＳ Ｐゴシック" panose="020B0600070205080204" pitchFamily="50" charset="-128"/>
              </a:rPr>
              <a:t>小）</a:t>
            </a:r>
            <a:endParaRPr lang="en-US" altLang="ja-JP" sz="3200" dirty="0">
              <a:solidFill>
                <a:srgbClr val="0070C0"/>
              </a:solidFill>
              <a:latin typeface="ＭＳ Ｐゴシック" panose="020B0600070205080204" pitchFamily="50" charset="-128"/>
              <a:ea typeface="ＭＳ Ｐゴシック" panose="020B0600070205080204" pitchFamily="50" charset="-128"/>
            </a:endParaRPr>
          </a:p>
          <a:p>
            <a:pPr marL="0" indent="0">
              <a:buNone/>
            </a:pPr>
            <a:r>
              <a:rPr lang="ja-JP" altLang="en-US" sz="2400" dirty="0" smtClean="0">
                <a:latin typeface="ＭＳ Ｐゴシック" panose="020B0600070205080204" pitchFamily="50" charset="-128"/>
                <a:ea typeface="ＭＳ Ｐゴシック" panose="020B0600070205080204" pitchFamily="50" charset="-128"/>
              </a:rPr>
              <a:t>　　第３ </a:t>
            </a:r>
            <a:r>
              <a:rPr lang="ja-JP" altLang="en-US" sz="2400" dirty="0">
                <a:latin typeface="ＭＳ Ｐゴシック" panose="020B0600070205080204" pitchFamily="50" charset="-128"/>
                <a:ea typeface="ＭＳ Ｐゴシック" panose="020B0600070205080204" pitchFamily="50" charset="-128"/>
              </a:rPr>
              <a:t>教育課程の実施と学習評価</a:t>
            </a:r>
          </a:p>
          <a:p>
            <a:pPr marL="0" indent="0">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dirty="0" smtClean="0">
                <a:latin typeface="ＭＳ Ｐゴシック" panose="020B0600070205080204" pitchFamily="50" charset="-128"/>
                <a:ea typeface="ＭＳ Ｐゴシック" panose="020B0600070205080204" pitchFamily="50" charset="-128"/>
              </a:rPr>
              <a:t>１</a:t>
            </a:r>
            <a:r>
              <a:rPr lang="ja-JP" altLang="en-US" sz="2400" dirty="0">
                <a:latin typeface="ＭＳ Ｐゴシック" panose="020B0600070205080204" pitchFamily="50" charset="-128"/>
                <a:ea typeface="ＭＳ Ｐゴシック" panose="020B0600070205080204" pitchFamily="50" charset="-128"/>
              </a:rPr>
              <a:t>　主体的・対話的で深い学びの実現に向けた授業改善</a:t>
            </a:r>
          </a:p>
          <a:p>
            <a:pPr marL="1079500" indent="0">
              <a:buNone/>
            </a:pPr>
            <a:r>
              <a:rPr lang="ja-JP" altLang="en-US" sz="2400" dirty="0" smtClean="0">
                <a:latin typeface="ＭＳ Ｐゴシック" panose="020B0600070205080204" pitchFamily="50" charset="-128"/>
                <a:ea typeface="ＭＳ Ｐゴシック" panose="020B0600070205080204" pitchFamily="50" charset="-128"/>
              </a:rPr>
              <a:t>　　（中略）情報</a:t>
            </a:r>
            <a:r>
              <a:rPr lang="ja-JP" altLang="en-US" sz="2400" dirty="0">
                <a:latin typeface="ＭＳ Ｐゴシック" panose="020B0600070205080204" pitchFamily="50" charset="-128"/>
                <a:ea typeface="ＭＳ Ｐゴシック" panose="020B0600070205080204" pitchFamily="50" charset="-128"/>
              </a:rPr>
              <a:t>活用能力の育成を図るため，各学校において，</a:t>
            </a:r>
            <a:r>
              <a:rPr lang="ja-JP" altLang="en-US" sz="2400" u="sng" dirty="0" smtClean="0">
                <a:latin typeface="ＭＳ Ｐゴシック" panose="020B0600070205080204" pitchFamily="50" charset="-128"/>
                <a:ea typeface="ＭＳ Ｐゴシック" panose="020B0600070205080204" pitchFamily="50" charset="-128"/>
              </a:rPr>
              <a:t>コンピュータや</a:t>
            </a:r>
            <a:r>
              <a:rPr lang="ja-JP" altLang="en-US" sz="2400" u="sng" dirty="0">
                <a:latin typeface="ＭＳ Ｐゴシック" panose="020B0600070205080204" pitchFamily="50" charset="-128"/>
                <a:ea typeface="ＭＳ Ｐゴシック" panose="020B0600070205080204" pitchFamily="50" charset="-128"/>
              </a:rPr>
              <a:t>情報通信ネットワークなどの情報手段を活用するために必要な環境を整え，これら</a:t>
            </a:r>
            <a:r>
              <a:rPr lang="ja-JP" altLang="en-US" sz="2400" u="sng" dirty="0" smtClean="0">
                <a:latin typeface="ＭＳ Ｐゴシック" panose="020B0600070205080204" pitchFamily="50" charset="-128"/>
                <a:ea typeface="ＭＳ Ｐゴシック" panose="020B0600070205080204" pitchFamily="50" charset="-128"/>
              </a:rPr>
              <a:t>を適切</a:t>
            </a:r>
            <a:r>
              <a:rPr lang="ja-JP" altLang="en-US" sz="2400" u="sng" dirty="0">
                <a:latin typeface="ＭＳ Ｐゴシック" panose="020B0600070205080204" pitchFamily="50" charset="-128"/>
                <a:ea typeface="ＭＳ Ｐゴシック" panose="020B0600070205080204" pitchFamily="50" charset="-128"/>
              </a:rPr>
              <a:t>に活用した学習活動の充実を図る</a:t>
            </a:r>
            <a:r>
              <a:rPr lang="ja-JP" altLang="en-US" sz="2400" dirty="0">
                <a:latin typeface="ＭＳ Ｐゴシック" panose="020B0600070205080204" pitchFamily="50" charset="-128"/>
                <a:ea typeface="ＭＳ Ｐゴシック" panose="020B0600070205080204" pitchFamily="50" charset="-128"/>
              </a:rPr>
              <a:t>こと</a:t>
            </a:r>
            <a:r>
              <a:rPr lang="ja-JP" altLang="en-US" sz="2400" dirty="0" smtClean="0">
                <a:latin typeface="ＭＳ Ｐゴシック" panose="020B0600070205080204" pitchFamily="50" charset="-128"/>
                <a:ea typeface="ＭＳ Ｐゴシック" panose="020B0600070205080204" pitchFamily="50" charset="-128"/>
              </a:rPr>
              <a:t>。（中略）あわせて</a:t>
            </a:r>
            <a:r>
              <a:rPr lang="ja-JP" altLang="en-US" sz="2400" dirty="0">
                <a:latin typeface="ＭＳ Ｐゴシック" panose="020B0600070205080204" pitchFamily="50" charset="-128"/>
                <a:ea typeface="ＭＳ Ｐゴシック" panose="020B0600070205080204" pitchFamily="50" charset="-128"/>
              </a:rPr>
              <a:t>，各教科等の特質に応じて，次の学習活動を計画的に実施すること。</a:t>
            </a:r>
          </a:p>
          <a:p>
            <a:pPr marL="1520825" indent="-1520825">
              <a:buNone/>
            </a:pPr>
            <a:r>
              <a:rPr lang="ja-JP" altLang="en-US" sz="2400" dirty="0">
                <a:latin typeface="ＭＳ Ｐゴシック" panose="020B0600070205080204" pitchFamily="50" charset="-128"/>
                <a:ea typeface="ＭＳ Ｐゴシック" panose="020B0600070205080204" pitchFamily="50" charset="-128"/>
              </a:rPr>
              <a:t>　</a:t>
            </a:r>
            <a:r>
              <a:rPr lang="ja-JP" altLang="en-US" sz="24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　</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イ</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児童がプログラミングを体験しながら</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32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a:t>
            </a:r>
            <a:r>
              <a:rPr lang="ja-JP" altLang="en-US" sz="32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に意図した処理を行わせる</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ために</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必要な</a:t>
            </a:r>
            <a:r>
              <a:rPr lang="ja-JP" altLang="en-US" sz="3200" b="1" u="sng"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論理的思考力を身に付ける</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ための学習活動</a:t>
            </a:r>
          </a:p>
          <a:p>
            <a:pPr marL="0" indent="0">
              <a:buNone/>
            </a:pPr>
            <a:endParaRPr kumimoji="1" lang="ja-JP" altLang="en-US" sz="2400" dirty="0"/>
          </a:p>
        </p:txBody>
      </p:sp>
      <p:sp>
        <p:nvSpPr>
          <p:cNvPr id="5" name="正方形/長方形 4"/>
          <p:cNvSpPr/>
          <p:nvPr/>
        </p:nvSpPr>
        <p:spPr>
          <a:xfrm>
            <a:off x="133415" y="418505"/>
            <a:ext cx="6936119" cy="480131"/>
          </a:xfrm>
          <a:prstGeom prst="rect">
            <a:avLst/>
          </a:prstGeom>
          <a:solidFill>
            <a:schemeClr val="accent6">
              <a:lumMod val="40000"/>
              <a:lumOff val="60000"/>
            </a:schemeClr>
          </a:solidFill>
        </p:spPr>
        <p:txBody>
          <a:bodyPr vert="horz" lIns="91440" tIns="45720" rIns="91440" bIns="45720" rtlCol="0" anchor="ctr">
            <a:noAutofit/>
          </a:bodyPr>
          <a:lstStyle/>
          <a:p>
            <a:pPr algn="ctr" defTabSz="685800">
              <a:lnSpc>
                <a:spcPct val="90000"/>
              </a:lnSpc>
              <a:spcBef>
                <a:spcPct val="0"/>
              </a:spcBef>
            </a:pPr>
            <a:r>
              <a:rPr lang="ja-JP" altLang="en-US" sz="2800" b="1" spc="-150" dirty="0">
                <a:latin typeface="ＭＳ Ｐゴシック" panose="020B0600070205080204" pitchFamily="50" charset="-128"/>
                <a:ea typeface="ＭＳ Ｐゴシック" panose="020B0600070205080204" pitchFamily="50" charset="-128"/>
                <a:cs typeface="+mj-cs"/>
              </a:rPr>
              <a:t>新学習指導要領におけるプログラミング教育</a:t>
            </a:r>
          </a:p>
        </p:txBody>
      </p:sp>
      <p:sp>
        <p:nvSpPr>
          <p:cNvPr id="8" name="正方形/長方形 7"/>
          <p:cNvSpPr/>
          <p:nvPr/>
        </p:nvSpPr>
        <p:spPr>
          <a:xfrm rot="21360164">
            <a:off x="8085215" y="1228600"/>
            <a:ext cx="697627" cy="400110"/>
          </a:xfrm>
          <a:prstGeom prst="rect">
            <a:avLst/>
          </a:prstGeom>
          <a:noFill/>
        </p:spPr>
        <p:txBody>
          <a:bodyPr wrap="none" lIns="91440" tIns="45720" rIns="91440" bIns="45720">
            <a:spAutoFit/>
          </a:bodyPr>
          <a:lstStyle/>
          <a:p>
            <a:pPr algn="ct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総則</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23</a:t>
            </a:fld>
            <a:endParaRPr kumimoji="1" lang="ja-JP" altLang="en-US"/>
          </a:p>
        </p:txBody>
      </p:sp>
    </p:spTree>
    <p:extLst>
      <p:ext uri="{BB962C8B-B14F-4D97-AF65-F5344CB8AC3E}">
        <p14:creationId xmlns:p14="http://schemas.microsoft.com/office/powerpoint/2010/main" val="272606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06010" y="3362427"/>
            <a:ext cx="8391832" cy="2993924"/>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237350" y="1218256"/>
            <a:ext cx="8646381" cy="5320657"/>
          </a:xfrm>
        </p:spPr>
        <p:txBody>
          <a:bodyPr>
            <a:normAutofit/>
          </a:bodyPr>
          <a:lstStyle/>
          <a:p>
            <a:pPr marL="0" indent="0">
              <a:buNone/>
            </a:pPr>
            <a:r>
              <a:rPr lang="ja-JP" altLang="en-US" sz="3200" dirty="0" smtClean="0">
                <a:solidFill>
                  <a:srgbClr val="0070C0"/>
                </a:solidFill>
                <a:latin typeface="ＭＳ Ｐゴシック" panose="020B0600070205080204" pitchFamily="50" charset="-128"/>
                <a:ea typeface="ＭＳ Ｐゴシック" panose="020B0600070205080204" pitchFamily="50" charset="-128"/>
              </a:rPr>
              <a:t>算　数　</a:t>
            </a:r>
            <a:r>
              <a:rPr lang="en-US" altLang="ja-JP" sz="3200" dirty="0" smtClean="0">
                <a:solidFill>
                  <a:srgbClr val="0070C0"/>
                </a:solidFill>
                <a:latin typeface="ＭＳ Ｐゴシック" panose="020B0600070205080204" pitchFamily="50" charset="-128"/>
                <a:ea typeface="ＭＳ Ｐゴシック" panose="020B0600070205080204" pitchFamily="50" charset="-128"/>
              </a:rPr>
              <a:t>(</a:t>
            </a:r>
            <a:r>
              <a:rPr lang="ja-JP" altLang="en-US" sz="3200" dirty="0">
                <a:solidFill>
                  <a:srgbClr val="0070C0"/>
                </a:solidFill>
                <a:latin typeface="ＭＳ Ｐゴシック" panose="020B0600070205080204" pitchFamily="50" charset="-128"/>
                <a:ea typeface="ＭＳ Ｐゴシック" panose="020B0600070205080204" pitchFamily="50" charset="-128"/>
              </a:rPr>
              <a:t>小</a:t>
            </a:r>
            <a:r>
              <a:rPr lang="en-US" altLang="ja-JP" sz="3200" dirty="0">
                <a:solidFill>
                  <a:srgbClr val="0070C0"/>
                </a:solidFill>
                <a:latin typeface="ＭＳ Ｐゴシック" panose="020B0600070205080204" pitchFamily="50" charset="-128"/>
                <a:ea typeface="ＭＳ Ｐゴシック" panose="020B0600070205080204" pitchFamily="50" charset="-128"/>
              </a:rPr>
              <a:t>)</a:t>
            </a:r>
          </a:p>
          <a:p>
            <a:pPr marL="0" indent="0">
              <a:buNone/>
            </a:pPr>
            <a:r>
              <a:rPr lang="ja-JP" altLang="en-US" sz="2400" dirty="0" smtClean="0">
                <a:latin typeface="ＭＳ Ｐゴシック" panose="020B0600070205080204" pitchFamily="50" charset="-128"/>
                <a:ea typeface="ＭＳ Ｐゴシック" panose="020B0600070205080204" pitchFamily="50" charset="-128"/>
              </a:rPr>
              <a:t>　第３ </a:t>
            </a:r>
            <a:r>
              <a:rPr lang="ja-JP" altLang="en-US" sz="2400" dirty="0">
                <a:latin typeface="ＭＳ Ｐゴシック" panose="020B0600070205080204" pitchFamily="50" charset="-128"/>
                <a:ea typeface="ＭＳ Ｐゴシック" panose="020B0600070205080204" pitchFamily="50" charset="-128"/>
              </a:rPr>
              <a:t>指導計画の作成と内容の</a:t>
            </a:r>
            <a:r>
              <a:rPr lang="ja-JP" altLang="en-US" sz="2400" dirty="0" smtClean="0">
                <a:latin typeface="ＭＳ Ｐゴシック" panose="020B0600070205080204" pitchFamily="50" charset="-128"/>
                <a:ea typeface="ＭＳ Ｐゴシック" panose="020B0600070205080204" pitchFamily="50" charset="-128"/>
              </a:rPr>
              <a:t>取扱い</a:t>
            </a:r>
            <a:endParaRPr lang="ja-JP" altLang="en-US" sz="2400" dirty="0">
              <a:latin typeface="ＭＳ Ｐゴシック" panose="020B0600070205080204" pitchFamily="50" charset="-128"/>
              <a:ea typeface="ＭＳ Ｐゴシック" panose="020B0600070205080204" pitchFamily="50" charset="-128"/>
            </a:endParaRPr>
          </a:p>
          <a:p>
            <a:pPr marL="449263" indent="0">
              <a:buNone/>
            </a:pPr>
            <a:r>
              <a:rPr lang="ja-JP" altLang="en-US" sz="2400" dirty="0" smtClean="0">
                <a:latin typeface="ＭＳ ゴシック" panose="020B0609070205080204" pitchFamily="49" charset="-128"/>
                <a:ea typeface="ＭＳ ゴシック" panose="020B0609070205080204" pitchFamily="49" charset="-128"/>
              </a:rPr>
              <a:t>（中略）プログラミング</a:t>
            </a:r>
            <a:r>
              <a:rPr lang="ja-JP" altLang="en-US" sz="2400" dirty="0">
                <a:latin typeface="ＭＳ ゴシック" panose="020B0609070205080204" pitchFamily="49" charset="-128"/>
                <a:ea typeface="ＭＳ ゴシック" panose="020B0609070205080204" pitchFamily="49" charset="-128"/>
              </a:rPr>
              <a:t>を体験しながら論理的思考力を身に</a:t>
            </a:r>
            <a:r>
              <a:rPr lang="ja-JP" altLang="en-US" sz="2400" dirty="0" smtClean="0">
                <a:latin typeface="ＭＳ ゴシック" panose="020B0609070205080204" pitchFamily="49" charset="-128"/>
                <a:ea typeface="ＭＳ ゴシック" panose="020B0609070205080204" pitchFamily="49" charset="-128"/>
              </a:rPr>
              <a:t>付ける</a:t>
            </a:r>
            <a:r>
              <a:rPr lang="ja-JP" altLang="en-US" sz="2400" dirty="0">
                <a:latin typeface="ＭＳ ゴシック" panose="020B0609070205080204" pitchFamily="49" charset="-128"/>
                <a:ea typeface="ＭＳ ゴシック" panose="020B0609070205080204" pitchFamily="49" charset="-128"/>
              </a:rPr>
              <a:t>ための活動を行う場合には，児童の負担に配慮しつつ</a:t>
            </a:r>
            <a:r>
              <a:rPr lang="ja-JP" altLang="en-US" sz="2400" dirty="0" smtClean="0">
                <a:latin typeface="ＭＳ ゴシック" panose="020B0609070205080204" pitchFamily="49" charset="-128"/>
                <a:ea typeface="ＭＳ ゴシック" panose="020B0609070205080204" pitchFamily="49" charset="-128"/>
              </a:rPr>
              <a:t>，例えば、</a:t>
            </a:r>
            <a:endParaRPr lang="en-US" altLang="ja-JP" sz="2400" dirty="0" smtClean="0">
              <a:latin typeface="ＭＳ ゴシック" panose="020B0609070205080204" pitchFamily="49" charset="-128"/>
              <a:ea typeface="ＭＳ ゴシック" panose="020B0609070205080204" pitchFamily="49" charset="-128"/>
            </a:endParaRPr>
          </a:p>
          <a:p>
            <a:pPr marL="449263" indent="0">
              <a:buNone/>
            </a:pPr>
            <a:r>
              <a:rPr lang="en-US" altLang="ja-JP" sz="2800" dirty="0" smtClean="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第５学年</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の「Ｂ図形」の</a:t>
            </a:r>
            <a:r>
              <a:rPr lang="en-US" altLang="ja-JP" sz="2800" dirty="0">
                <a:latin typeface="ＭＳ ゴシック" panose="020B0609070205080204" pitchFamily="49" charset="-128"/>
                <a:ea typeface="ＭＳ ゴシック" panose="020B0609070205080204" pitchFamily="49" charset="-128"/>
              </a:rPr>
              <a:t>(1)</a:t>
            </a:r>
            <a:r>
              <a:rPr lang="ja-JP" altLang="en-US" sz="2800" dirty="0">
                <a:latin typeface="ＭＳ ゴシック" panose="020B0609070205080204" pitchFamily="49" charset="-128"/>
                <a:ea typeface="ＭＳ ゴシック" panose="020B0609070205080204" pitchFamily="49" charset="-128"/>
              </a:rPr>
              <a:t>における</a:t>
            </a:r>
            <a:r>
              <a:rPr lang="ja-JP" altLang="en-US" sz="2800" u="sng" dirty="0">
                <a:solidFill>
                  <a:srgbClr val="FF0000"/>
                </a:solidFill>
                <a:latin typeface="ＭＳ ゴシック" panose="020B0609070205080204" pitchFamily="49" charset="-128"/>
                <a:ea typeface="ＭＳ ゴシック" panose="020B0609070205080204" pitchFamily="49" charset="-128"/>
              </a:rPr>
              <a:t>正多角形の作図を行う学習</a:t>
            </a:r>
            <a:r>
              <a:rPr lang="ja-JP" altLang="en-US" sz="2800" dirty="0">
                <a:latin typeface="ＭＳ ゴシック" panose="020B0609070205080204" pitchFamily="49" charset="-128"/>
                <a:ea typeface="ＭＳ ゴシック" panose="020B0609070205080204" pitchFamily="49" charset="-128"/>
              </a:rPr>
              <a:t>に関連して，</a:t>
            </a:r>
            <a:r>
              <a:rPr lang="ja-JP" altLang="en-US" sz="2800" dirty="0">
                <a:solidFill>
                  <a:srgbClr val="FF0000"/>
                </a:solidFill>
                <a:latin typeface="ＭＳ ゴシック" panose="020B0609070205080204" pitchFamily="49" charset="-128"/>
                <a:ea typeface="ＭＳ ゴシック" panose="020B0609070205080204" pitchFamily="49" charset="-128"/>
              </a:rPr>
              <a:t>正確な繰り返し作業を行う必要があり</a:t>
            </a:r>
            <a:r>
              <a:rPr lang="ja-JP" altLang="en-US" sz="2800" dirty="0" smtClean="0">
                <a:solidFill>
                  <a:srgbClr val="FF0000"/>
                </a:solidFill>
                <a:latin typeface="ＭＳ ゴシック" panose="020B0609070205080204" pitchFamily="49" charset="-128"/>
                <a:ea typeface="ＭＳ ゴシック" panose="020B0609070205080204" pitchFamily="49" charset="-128"/>
              </a:rPr>
              <a:t>，更</a:t>
            </a:r>
            <a:r>
              <a:rPr lang="en-US" altLang="ja-JP" sz="2800" dirty="0" smtClean="0">
                <a:solidFill>
                  <a:srgbClr val="FF0000"/>
                </a:solidFill>
                <a:latin typeface="ＭＳ ゴシック" panose="020B0609070205080204" pitchFamily="49" charset="-128"/>
                <a:ea typeface="ＭＳ ゴシック" panose="020B0609070205080204" pitchFamily="49" charset="-128"/>
              </a:rPr>
              <a:t/>
            </a:r>
            <a:br>
              <a:rPr lang="en-US" altLang="ja-JP" sz="2800" dirty="0" smtClean="0">
                <a:solidFill>
                  <a:srgbClr val="FF0000"/>
                </a:solidFill>
                <a:latin typeface="ＭＳ ゴシック" panose="020B0609070205080204" pitchFamily="49" charset="-128"/>
                <a:ea typeface="ＭＳ ゴシック" panose="020B0609070205080204" pitchFamily="49" charset="-128"/>
              </a:rPr>
            </a:br>
            <a:r>
              <a:rPr lang="ja-JP" altLang="en-US" sz="2800" dirty="0" smtClean="0">
                <a:solidFill>
                  <a:srgbClr val="FF0000"/>
                </a:solidFill>
                <a:latin typeface="ＭＳ ゴシック" panose="020B0609070205080204" pitchFamily="49" charset="-128"/>
                <a:ea typeface="ＭＳ ゴシック" panose="020B0609070205080204" pitchFamily="49" charset="-128"/>
              </a:rPr>
              <a:t>に</a:t>
            </a:r>
            <a:r>
              <a:rPr lang="ja-JP" altLang="en-US" sz="2800" dirty="0">
                <a:solidFill>
                  <a:srgbClr val="FF0000"/>
                </a:solidFill>
                <a:latin typeface="ＭＳ ゴシック" panose="020B0609070205080204" pitchFamily="49" charset="-128"/>
                <a:ea typeface="ＭＳ ゴシック" panose="020B0609070205080204" pitchFamily="49" charset="-128"/>
              </a:rPr>
              <a:t>一部を変えることで</a:t>
            </a:r>
            <a:r>
              <a:rPr lang="ja-JP" altLang="en-US" sz="2800" dirty="0" err="1" smtClean="0">
                <a:solidFill>
                  <a:srgbClr val="FF0000"/>
                </a:solidFill>
                <a:latin typeface="ＭＳ ゴシック" panose="020B0609070205080204" pitchFamily="49" charset="-128"/>
                <a:ea typeface="ＭＳ ゴシック" panose="020B0609070205080204" pitchFamily="49" charset="-128"/>
              </a:rPr>
              <a:t>い</a:t>
            </a:r>
            <a:r>
              <a:rPr lang="en-US" altLang="ja-JP" sz="2800" dirty="0" smtClean="0">
                <a:solidFill>
                  <a:srgbClr val="FF0000"/>
                </a:solidFill>
                <a:latin typeface="ＭＳ ゴシック" panose="020B0609070205080204" pitchFamily="49" charset="-128"/>
                <a:ea typeface="ＭＳ ゴシック" panose="020B0609070205080204" pitchFamily="49" charset="-128"/>
              </a:rPr>
              <a:t/>
            </a:r>
            <a:br>
              <a:rPr lang="en-US" altLang="ja-JP" sz="2800" dirty="0" smtClean="0">
                <a:solidFill>
                  <a:srgbClr val="FF0000"/>
                </a:solidFill>
                <a:latin typeface="ＭＳ ゴシック" panose="020B0609070205080204" pitchFamily="49" charset="-128"/>
                <a:ea typeface="ＭＳ ゴシック" panose="020B0609070205080204" pitchFamily="49" charset="-128"/>
              </a:rPr>
            </a:br>
            <a:r>
              <a:rPr lang="ja-JP" altLang="en-US" sz="2800" dirty="0" err="1" smtClean="0">
                <a:solidFill>
                  <a:srgbClr val="FF0000"/>
                </a:solidFill>
                <a:latin typeface="ＭＳ ゴシック" panose="020B0609070205080204" pitchFamily="49" charset="-128"/>
                <a:ea typeface="ＭＳ ゴシック" panose="020B0609070205080204" pitchFamily="49" charset="-128"/>
              </a:rPr>
              <a:t>ろいろな</a:t>
            </a:r>
            <a:r>
              <a:rPr lang="ja-JP" altLang="en-US" sz="2800" dirty="0">
                <a:solidFill>
                  <a:srgbClr val="FF0000"/>
                </a:solidFill>
                <a:latin typeface="ＭＳ ゴシック" panose="020B0609070205080204" pitchFamily="49" charset="-128"/>
                <a:ea typeface="ＭＳ ゴシック" panose="020B0609070205080204" pitchFamily="49" charset="-128"/>
              </a:rPr>
              <a:t>正多角形を</a:t>
            </a:r>
            <a:r>
              <a:rPr lang="ja-JP" altLang="en-US" sz="2800" dirty="0" smtClean="0">
                <a:solidFill>
                  <a:srgbClr val="FF0000"/>
                </a:solidFill>
                <a:latin typeface="ＭＳ ゴシック" panose="020B0609070205080204" pitchFamily="49" charset="-128"/>
                <a:ea typeface="ＭＳ ゴシック" panose="020B0609070205080204" pitchFamily="49" charset="-128"/>
              </a:rPr>
              <a:t>同様</a:t>
            </a:r>
            <a:r>
              <a:rPr lang="en-US" altLang="ja-JP" sz="2800" dirty="0" smtClean="0">
                <a:solidFill>
                  <a:srgbClr val="FF0000"/>
                </a:solidFill>
                <a:latin typeface="ＭＳ ゴシック" panose="020B0609070205080204" pitchFamily="49" charset="-128"/>
                <a:ea typeface="ＭＳ ゴシック" panose="020B0609070205080204" pitchFamily="49" charset="-128"/>
              </a:rPr>
              <a:t/>
            </a:r>
            <a:br>
              <a:rPr lang="en-US" altLang="ja-JP" sz="2800" dirty="0" smtClean="0">
                <a:solidFill>
                  <a:srgbClr val="FF0000"/>
                </a:solidFill>
                <a:latin typeface="ＭＳ ゴシック" panose="020B0609070205080204" pitchFamily="49" charset="-128"/>
                <a:ea typeface="ＭＳ ゴシック" panose="020B0609070205080204" pitchFamily="49" charset="-128"/>
              </a:rPr>
            </a:br>
            <a:r>
              <a:rPr lang="ja-JP" altLang="en-US" sz="2800" dirty="0" smtClean="0">
                <a:solidFill>
                  <a:srgbClr val="FF0000"/>
                </a:solidFill>
                <a:latin typeface="ＭＳ ゴシック" panose="020B0609070205080204" pitchFamily="49" charset="-128"/>
                <a:ea typeface="ＭＳ ゴシック" panose="020B0609070205080204" pitchFamily="49" charset="-128"/>
              </a:rPr>
              <a:t>に</a:t>
            </a:r>
            <a:r>
              <a:rPr lang="ja-JP" altLang="en-US" sz="2800" dirty="0">
                <a:solidFill>
                  <a:srgbClr val="FF0000"/>
                </a:solidFill>
                <a:latin typeface="ＭＳ ゴシック" panose="020B0609070205080204" pitchFamily="49" charset="-128"/>
                <a:ea typeface="ＭＳ ゴシック" panose="020B0609070205080204" pitchFamily="49" charset="-128"/>
              </a:rPr>
              <a:t>考えることができる</a:t>
            </a:r>
            <a:r>
              <a:rPr lang="ja-JP" altLang="en-US" sz="2800" dirty="0" smtClean="0">
                <a:solidFill>
                  <a:srgbClr val="FF0000"/>
                </a:solidFill>
                <a:latin typeface="ＭＳ ゴシック" panose="020B0609070205080204" pitchFamily="49" charset="-128"/>
                <a:ea typeface="ＭＳ ゴシック" panose="020B0609070205080204" pitchFamily="49" charset="-128"/>
              </a:rPr>
              <a:t>場</a:t>
            </a:r>
            <a:r>
              <a:rPr lang="en-US" altLang="ja-JP" sz="2800" dirty="0" smtClean="0">
                <a:solidFill>
                  <a:srgbClr val="FF0000"/>
                </a:solidFill>
                <a:latin typeface="ＭＳ ゴシック" panose="020B0609070205080204" pitchFamily="49" charset="-128"/>
                <a:ea typeface="ＭＳ ゴシック" panose="020B0609070205080204" pitchFamily="49" charset="-128"/>
              </a:rPr>
              <a:t/>
            </a:r>
            <a:br>
              <a:rPr lang="en-US" altLang="ja-JP" sz="2800" dirty="0" smtClean="0">
                <a:solidFill>
                  <a:srgbClr val="FF0000"/>
                </a:solidFill>
                <a:latin typeface="ＭＳ ゴシック" panose="020B0609070205080204" pitchFamily="49" charset="-128"/>
                <a:ea typeface="ＭＳ ゴシック" panose="020B0609070205080204" pitchFamily="49" charset="-128"/>
              </a:rPr>
            </a:br>
            <a:r>
              <a:rPr lang="ja-JP" altLang="en-US" sz="2800" dirty="0" smtClean="0">
                <a:solidFill>
                  <a:srgbClr val="FF0000"/>
                </a:solidFill>
                <a:latin typeface="ＭＳ ゴシック" panose="020B0609070205080204" pitchFamily="49" charset="-128"/>
                <a:ea typeface="ＭＳ ゴシック" panose="020B0609070205080204" pitchFamily="49" charset="-128"/>
              </a:rPr>
              <a:t>面</a:t>
            </a:r>
            <a:r>
              <a:rPr lang="ja-JP" altLang="en-US" sz="2800" dirty="0">
                <a:latin typeface="ＭＳ ゴシック" panose="020B0609070205080204" pitchFamily="49" charset="-128"/>
                <a:ea typeface="ＭＳ ゴシック" panose="020B0609070205080204" pitchFamily="49" charset="-128"/>
              </a:rPr>
              <a:t>などで取り扱うこと。</a:t>
            </a:r>
          </a:p>
          <a:p>
            <a:endParaRPr kumimoji="1" lang="ja-JP" altLang="en-US" dirty="0"/>
          </a:p>
        </p:txBody>
      </p:sp>
      <p:pic>
        <p:nvPicPr>
          <p:cNvPr id="7" name="図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98744" y="4208800"/>
            <a:ext cx="4141380" cy="2040053"/>
          </a:xfrm>
          <a:prstGeom prst="rect">
            <a:avLst/>
          </a:prstGeom>
          <a:ln>
            <a:solidFill>
              <a:schemeClr val="accent6">
                <a:lumMod val="50000"/>
              </a:schemeClr>
            </a:solidFill>
          </a:ln>
        </p:spPr>
      </p:pic>
      <p:sp>
        <p:nvSpPr>
          <p:cNvPr id="10" name="正方形/長方形 9"/>
          <p:cNvSpPr/>
          <p:nvPr/>
        </p:nvSpPr>
        <p:spPr>
          <a:xfrm>
            <a:off x="237350" y="442039"/>
            <a:ext cx="6936119" cy="480131"/>
          </a:xfrm>
          <a:prstGeom prst="rect">
            <a:avLst/>
          </a:prstGeom>
          <a:solidFill>
            <a:schemeClr val="accent6">
              <a:lumMod val="40000"/>
              <a:lumOff val="60000"/>
            </a:schemeClr>
          </a:solidFill>
        </p:spPr>
        <p:txBody>
          <a:bodyPr vert="horz" lIns="91440" tIns="45720" rIns="91440" bIns="45720" rtlCol="0" anchor="ctr">
            <a:noAutofit/>
          </a:bodyPr>
          <a:lstStyle/>
          <a:p>
            <a:pPr algn="ctr" defTabSz="685800">
              <a:lnSpc>
                <a:spcPct val="90000"/>
              </a:lnSpc>
              <a:spcBef>
                <a:spcPct val="0"/>
              </a:spcBef>
            </a:pPr>
            <a:r>
              <a:rPr lang="ja-JP" altLang="en-US" sz="2800" b="1" dirty="0">
                <a:latin typeface="ＭＳ Ｐゴシック" panose="020B0600070205080204" pitchFamily="50" charset="-128"/>
                <a:ea typeface="ＭＳ Ｐゴシック" panose="020B0600070205080204" pitchFamily="50" charset="-128"/>
                <a:cs typeface="+mj-cs"/>
              </a:rPr>
              <a:t>新学習指導要領におけるプログラミング教育</a:t>
            </a:r>
          </a:p>
        </p:txBody>
      </p:sp>
      <p:grpSp>
        <p:nvGrpSpPr>
          <p:cNvPr id="8" name="グループ化 7"/>
          <p:cNvGrpSpPr/>
          <p:nvPr/>
        </p:nvGrpSpPr>
        <p:grpSpPr>
          <a:xfrm>
            <a:off x="7453689" y="442039"/>
            <a:ext cx="1174117" cy="1836173"/>
            <a:chOff x="7453689" y="442039"/>
            <a:chExt cx="1174117" cy="1836173"/>
          </a:xfrm>
          <a:effectLst>
            <a:outerShdw blurRad="76200" dir="18900000" sy="23000" kx="-1200000" algn="bl" rotWithShape="0">
              <a:prstClr val="black">
                <a:alpha val="20000"/>
              </a:prstClr>
            </a:outerShdw>
          </a:effectLst>
        </p:grpSpPr>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6" name="正方形/長方形 5"/>
            <p:cNvSpPr/>
            <p:nvPr/>
          </p:nvSpPr>
          <p:spPr>
            <a:xfrm rot="21360164">
              <a:off x="7593735" y="1135814"/>
              <a:ext cx="697627" cy="707886"/>
            </a:xfrm>
            <a:prstGeom prst="rect">
              <a:avLst/>
            </a:prstGeom>
            <a:noFill/>
          </p:spPr>
          <p:txBody>
            <a:bodyPr wrap="none" lIns="91440" tIns="45720" rIns="91440" bIns="45720">
              <a:spAutoFit/>
            </a:bodyPr>
            <a:lstStyle/>
            <a:p>
              <a:pPr algn="ctr"/>
              <a:r>
                <a:rPr lang="ja-JP" altLang="en-US" sz="200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５</a:t>
              </a: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年</a:t>
              </a:r>
              <a: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算数</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24</a:t>
            </a:fld>
            <a:endParaRPr kumimoji="1" lang="ja-JP" altLang="en-US"/>
          </a:p>
        </p:txBody>
      </p:sp>
    </p:spTree>
    <p:extLst>
      <p:ext uri="{BB962C8B-B14F-4D97-AF65-F5344CB8AC3E}">
        <p14:creationId xmlns:p14="http://schemas.microsoft.com/office/powerpoint/2010/main" val="2104588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770210" y="4356130"/>
            <a:ext cx="7471917" cy="338554"/>
          </a:xfrm>
          <a:prstGeom prst="rect">
            <a:avLst/>
          </a:prstGeom>
        </p:spPr>
        <p:txBody>
          <a:bodyPr wrap="none">
            <a:spAutoFit/>
          </a:bodyPr>
          <a:lstStyle/>
          <a:p>
            <a:r>
              <a:rPr lang="ja-JP" altLang="en-US" sz="1600" dirty="0"/>
              <a:t>小学校を中心としたプログラミング教育</a:t>
            </a:r>
            <a:r>
              <a:rPr lang="ja-JP" altLang="en-US" sz="1600" dirty="0" smtClean="0"/>
              <a:t>ポータル：</a:t>
            </a:r>
            <a:r>
              <a:rPr lang="en-US" altLang="ja-JP" sz="1600" dirty="0" smtClean="0"/>
              <a:t>https</a:t>
            </a:r>
            <a:r>
              <a:rPr lang="en-US" altLang="ja-JP" sz="1600" dirty="0"/>
              <a:t>://miraino-manabi.jp/</a:t>
            </a:r>
            <a:endParaRPr lang="ja-JP" altLang="en-US" sz="1600" dirty="0"/>
          </a:p>
        </p:txBody>
      </p:sp>
      <p:sp>
        <p:nvSpPr>
          <p:cNvPr id="7" name="タイトル 6"/>
          <p:cNvSpPr>
            <a:spLocks noGrp="1"/>
          </p:cNvSpPr>
          <p:nvPr>
            <p:ph type="title"/>
          </p:nvPr>
        </p:nvSpPr>
        <p:spPr>
          <a:xfrm>
            <a:off x="808051" y="486697"/>
            <a:ext cx="1775338" cy="1669357"/>
          </a:xfrm>
          <a:solidFill>
            <a:schemeClr val="accent6">
              <a:lumMod val="50000"/>
            </a:schemeClr>
          </a:solidFill>
          <a:scene3d>
            <a:camera prst="orthographicFront"/>
            <a:lightRig rig="threePt" dir="t"/>
          </a:scene3d>
          <a:sp3d>
            <a:bevelT/>
          </a:sp3d>
        </p:spPr>
        <p:txBody>
          <a:bodyPr>
            <a:normAutofit/>
          </a:bodyPr>
          <a:lstStyle/>
          <a:p>
            <a:pPr algn="ctr"/>
            <a:r>
              <a:rPr lang="ja-JP" altLang="en-US" sz="4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Ａ</a:t>
            </a:r>
            <a:r>
              <a:rPr kumimoji="1"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kumimoji="1" lang="ja-JP" altLang="en-US" sz="4000" dirty="0" smtClean="0">
                <a:solidFill>
                  <a:schemeClr val="bg1"/>
                </a:solidFill>
                <a:latin typeface="ＭＳ Ｐゴシック" panose="020B0600070205080204" pitchFamily="50" charset="-128"/>
                <a:ea typeface="ＭＳ Ｐゴシック" panose="020B0600070205080204" pitchFamily="50" charset="-128"/>
              </a:rPr>
              <a:t>授業例</a:t>
            </a:r>
            <a:endParaRPr kumimoji="1"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9" name="グループ化 8"/>
          <p:cNvGrpSpPr/>
          <p:nvPr/>
        </p:nvGrpSpPr>
        <p:grpSpPr>
          <a:xfrm>
            <a:off x="7756068" y="596125"/>
            <a:ext cx="1174117" cy="1836173"/>
            <a:chOff x="7453689" y="442039"/>
            <a:chExt cx="1174117" cy="1836173"/>
          </a:xfrm>
          <a:effectLst>
            <a:outerShdw blurRad="76200" dir="18900000" sy="23000" kx="-1200000" algn="bl" rotWithShape="0">
              <a:prstClr val="black">
                <a:alpha val="20000"/>
              </a:prstClr>
            </a:outerShdw>
          </a:effectLst>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11" name="正方形/長方形 10"/>
            <p:cNvSpPr/>
            <p:nvPr/>
          </p:nvSpPr>
          <p:spPr>
            <a:xfrm rot="21360164">
              <a:off x="7593735" y="1135814"/>
              <a:ext cx="697627" cy="707886"/>
            </a:xfrm>
            <a:prstGeom prst="rect">
              <a:avLst/>
            </a:prstGeom>
            <a:noFill/>
          </p:spPr>
          <p:txBody>
            <a:bodyPr wrap="none" lIns="91440" tIns="45720" rIns="91440" bIns="45720">
              <a:spAutoFit/>
            </a:bodyPr>
            <a:lstStyle/>
            <a:p>
              <a:pPr algn="ctr"/>
              <a:r>
                <a:rPr lang="ja-JP" altLang="en-US" sz="200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５</a:t>
              </a: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年</a:t>
              </a:r>
              <a: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算数</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pic>
        <p:nvPicPr>
          <p:cNvPr id="12" name="図 11"/>
          <p:cNvPicPr>
            <a:picLocks noChangeAspect="1"/>
          </p:cNvPicPr>
          <p:nvPr/>
        </p:nvPicPr>
        <p:blipFill>
          <a:blip r:embed="rId4"/>
          <a:stretch>
            <a:fillRect/>
          </a:stretch>
        </p:blipFill>
        <p:spPr>
          <a:xfrm>
            <a:off x="2699610" y="1066265"/>
            <a:ext cx="4244963" cy="1246622"/>
          </a:xfrm>
          <a:prstGeom prst="rect">
            <a:avLst/>
          </a:prstGeom>
        </p:spPr>
      </p:pic>
      <p:sp>
        <p:nvSpPr>
          <p:cNvPr id="13" name="正方形/長方形 12"/>
          <p:cNvSpPr/>
          <p:nvPr/>
        </p:nvSpPr>
        <p:spPr>
          <a:xfrm>
            <a:off x="754962" y="2510253"/>
            <a:ext cx="7001106" cy="954107"/>
          </a:xfrm>
          <a:prstGeom prst="rect">
            <a:avLst/>
          </a:prstGeom>
          <a:solidFill>
            <a:schemeClr val="accent6">
              <a:lumMod val="20000"/>
              <a:lumOff val="80000"/>
            </a:schemeClr>
          </a:solidFill>
        </p:spPr>
        <p:txBody>
          <a:bodyPr wrap="square">
            <a:spAutoFit/>
          </a:bodyPr>
          <a:lstStyle/>
          <a:p>
            <a:r>
              <a:rPr lang="ja-JP" altLang="en-US" sz="2800" b="1" dirty="0" smtClean="0">
                <a:effectLst>
                  <a:outerShdw blurRad="38100" dist="38100" dir="2700000" algn="tl">
                    <a:srgbClr val="000000">
                      <a:alpha val="43137"/>
                    </a:srgbClr>
                  </a:outerShdw>
                </a:effectLst>
              </a:rPr>
              <a:t>「正</a:t>
            </a:r>
            <a:r>
              <a:rPr lang="ja-JP" altLang="en-US" sz="2800" b="1" dirty="0">
                <a:effectLst>
                  <a:outerShdw blurRad="38100" dist="38100" dir="2700000" algn="tl">
                    <a:srgbClr val="000000">
                      <a:alpha val="43137"/>
                    </a:srgbClr>
                  </a:outerShdw>
                </a:effectLst>
              </a:rPr>
              <a:t>多角形をプログラムを使ってか</a:t>
            </a:r>
            <a:r>
              <a:rPr lang="ja-JP" altLang="en-US" sz="2800" b="1" dirty="0" smtClean="0">
                <a:effectLst>
                  <a:outerShdw blurRad="38100" dist="38100" dir="2700000" algn="tl">
                    <a:srgbClr val="000000">
                      <a:alpha val="43137"/>
                    </a:srgbClr>
                  </a:outerShdw>
                </a:effectLst>
              </a:rPr>
              <a:t>こう」　　　</a:t>
            </a:r>
            <a:endParaRPr lang="en-US" altLang="ja-JP" sz="2800" b="1" dirty="0" smtClean="0">
              <a:effectLst>
                <a:outerShdw blurRad="38100" dist="38100" dir="2700000" algn="tl">
                  <a:srgbClr val="000000">
                    <a:alpha val="43137"/>
                  </a:srgbClr>
                </a:outerShdw>
              </a:effectLst>
            </a:endParaRPr>
          </a:p>
          <a:p>
            <a:r>
              <a:rPr lang="ja-JP" altLang="en-US" sz="2800" b="1" dirty="0">
                <a:solidFill>
                  <a:srgbClr val="FF0000"/>
                </a:solidFill>
                <a:effectLst>
                  <a:outerShdw blurRad="38100" dist="38100" dir="2700000" algn="tl">
                    <a:srgbClr val="000000">
                      <a:alpha val="43137"/>
                    </a:srgbClr>
                  </a:outerShdw>
                </a:effectLst>
              </a:rPr>
              <a:t>　</a:t>
            </a:r>
            <a:r>
              <a:rPr lang="ja-JP" altLang="en-US" sz="2800" b="1" dirty="0" smtClean="0">
                <a:solidFill>
                  <a:srgbClr val="FF0000"/>
                </a:solidFill>
                <a:effectLst>
                  <a:outerShdw blurRad="38100" dist="38100" dir="2700000" algn="tl">
                    <a:srgbClr val="000000">
                      <a:alpha val="43137"/>
                    </a:srgbClr>
                  </a:outerShdw>
                </a:effectLst>
              </a:rPr>
              <a:t>　　　（</a:t>
            </a:r>
            <a:r>
              <a:rPr lang="ja-JP" altLang="en-US" sz="2800" b="1" dirty="0">
                <a:solidFill>
                  <a:srgbClr val="FF0000"/>
                </a:solidFill>
                <a:effectLst>
                  <a:outerShdw blurRad="38100" dist="38100" dir="2700000" algn="tl">
                    <a:srgbClr val="000000">
                      <a:alpha val="43137"/>
                    </a:srgbClr>
                  </a:outerShdw>
                </a:effectLst>
              </a:rPr>
              <a:t>杉並区立西田小学校）</a:t>
            </a:r>
            <a:endParaRPr lang="ja-JP" altLang="en-US" sz="2800" dirty="0">
              <a:solidFill>
                <a:srgbClr val="FF0000"/>
              </a:solidFill>
              <a:effectLst>
                <a:outerShdw blurRad="38100" dist="38100" dir="2700000" algn="tl">
                  <a:srgbClr val="000000">
                    <a:alpha val="43137"/>
                  </a:srgbClr>
                </a:outerShdw>
              </a:effectLst>
            </a:endParaRPr>
          </a:p>
        </p:txBody>
      </p:sp>
      <p:sp>
        <p:nvSpPr>
          <p:cNvPr id="14" name="動作設定ボタン: 進む/次へ 13">
            <a:hlinkClick r:id="rId6" highlightClick="1">
              <a:snd r:embed="rId5" name="breeze.wav"/>
            </a:hlinkClick>
          </p:cNvPr>
          <p:cNvSpPr/>
          <p:nvPr/>
        </p:nvSpPr>
        <p:spPr>
          <a:xfrm>
            <a:off x="3809112" y="3600845"/>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ホームベース 14"/>
          <p:cNvSpPr/>
          <p:nvPr/>
        </p:nvSpPr>
        <p:spPr>
          <a:xfrm rot="20782897">
            <a:off x="1129898" y="4979577"/>
            <a:ext cx="6752540" cy="1109646"/>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かごしまプログラミング教育　校内研修パック</a:t>
            </a:r>
            <a:endParaRPr kumimoji="1" lang="en-US" altLang="ja-JP"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実践編１</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分類Ａ①</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「正多角形の作図」も参照してください。</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sp>
        <p:nvSpPr>
          <p:cNvPr id="16" name="楕円 15"/>
          <p:cNvSpPr/>
          <p:nvPr/>
        </p:nvSpPr>
        <p:spPr>
          <a:xfrm rot="20018210">
            <a:off x="859145" y="4970852"/>
            <a:ext cx="1560328" cy="834679"/>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effectLst>
                  <a:outerShdw blurRad="38100" dist="38100" dir="2700000" algn="tl">
                    <a:srgbClr val="000000">
                      <a:alpha val="43137"/>
                    </a:srgbClr>
                  </a:outerShdw>
                </a:effectLst>
              </a:rPr>
              <a:t>次　期</a:t>
            </a:r>
            <a:endParaRPr kumimoji="1" lang="en-US" altLang="ja-JP" sz="1400" b="1" dirty="0" smtClean="0">
              <a:effectLst>
                <a:outerShdw blurRad="38100" dist="38100" dir="2700000" algn="tl">
                  <a:srgbClr val="000000">
                    <a:alpha val="43137"/>
                  </a:srgbClr>
                </a:outerShdw>
              </a:effectLst>
            </a:endParaRPr>
          </a:p>
          <a:p>
            <a:pPr algn="ctr"/>
            <a:r>
              <a:rPr kumimoji="1" lang="ja-JP" altLang="en-US" sz="1400" b="1" dirty="0" smtClean="0">
                <a:effectLst>
                  <a:outerShdw blurRad="38100" dist="38100" dir="2700000" algn="tl">
                    <a:srgbClr val="000000">
                      <a:alpha val="43137"/>
                    </a:srgbClr>
                  </a:outerShdw>
                </a:effectLst>
              </a:rPr>
              <a:t>研修パック収録予定</a:t>
            </a:r>
            <a:endParaRPr kumimoji="1" lang="en-US" altLang="ja-JP" sz="1400" b="1" dirty="0" smtClean="0">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25</a:t>
            </a:fld>
            <a:endParaRPr kumimoji="1" lang="ja-JP" altLang="en-US"/>
          </a:p>
        </p:txBody>
      </p:sp>
    </p:spTree>
    <p:extLst>
      <p:ext uri="{BB962C8B-B14F-4D97-AF65-F5344CB8AC3E}">
        <p14:creationId xmlns:p14="http://schemas.microsoft.com/office/powerpoint/2010/main" val="2437055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45342" y="3878826"/>
            <a:ext cx="7391230" cy="2315497"/>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486760" y="1225325"/>
            <a:ext cx="8349812" cy="4968998"/>
          </a:xfrm>
        </p:spPr>
        <p:txBody>
          <a:bodyPr>
            <a:noAutofit/>
          </a:bodyPr>
          <a:lstStyle/>
          <a:p>
            <a:pPr marL="0" indent="0">
              <a:buNone/>
            </a:pPr>
            <a:r>
              <a:rPr lang="ja-JP" altLang="en-US" sz="3200" dirty="0" smtClean="0">
                <a:solidFill>
                  <a:srgbClr val="0070C0"/>
                </a:solidFill>
                <a:latin typeface="ＭＳ ゴシック" panose="020B0609070205080204" pitchFamily="49" charset="-128"/>
                <a:ea typeface="ＭＳ ゴシック" panose="020B0609070205080204" pitchFamily="49" charset="-128"/>
              </a:rPr>
              <a:t>理　科　</a:t>
            </a:r>
            <a:r>
              <a:rPr lang="en-US" altLang="ja-JP" sz="3200" dirty="0" smtClean="0">
                <a:solidFill>
                  <a:srgbClr val="0070C0"/>
                </a:solidFill>
                <a:latin typeface="ＭＳ ゴシック" panose="020B0609070205080204" pitchFamily="49" charset="-128"/>
                <a:ea typeface="ＭＳ ゴシック" panose="020B0609070205080204" pitchFamily="49" charset="-128"/>
              </a:rPr>
              <a:t>(</a:t>
            </a:r>
            <a:r>
              <a:rPr lang="ja-JP" altLang="en-US" sz="3200" dirty="0">
                <a:solidFill>
                  <a:srgbClr val="0070C0"/>
                </a:solidFill>
                <a:latin typeface="ＭＳ ゴシック" panose="020B0609070205080204" pitchFamily="49" charset="-128"/>
                <a:ea typeface="ＭＳ ゴシック" panose="020B0609070205080204" pitchFamily="49" charset="-128"/>
              </a:rPr>
              <a:t>小</a:t>
            </a:r>
            <a:r>
              <a:rPr lang="en-US" altLang="ja-JP" sz="3200" dirty="0">
                <a:solidFill>
                  <a:srgbClr val="0070C0"/>
                </a:solidFill>
                <a:latin typeface="ＭＳ ゴシック" panose="020B0609070205080204" pitchFamily="49" charset="-128"/>
                <a:ea typeface="ＭＳ ゴシック" panose="020B0609070205080204" pitchFamily="49" charset="-128"/>
              </a:rPr>
              <a:t>)</a:t>
            </a:r>
          </a:p>
          <a:p>
            <a:pPr marL="0" indent="0">
              <a:buNone/>
            </a:pPr>
            <a:r>
              <a:rPr lang="ja-JP" altLang="en-US" sz="2800" dirty="0">
                <a:latin typeface="ＭＳ ゴシック" panose="020B0609070205080204" pitchFamily="49" charset="-128"/>
                <a:ea typeface="ＭＳ ゴシック" panose="020B0609070205080204" pitchFamily="49" charset="-128"/>
              </a:rPr>
              <a:t>第３ 指導計画の作成と内容の取扱い</a:t>
            </a:r>
          </a:p>
          <a:p>
            <a:pPr marL="985838" indent="-985838">
              <a:buNone/>
            </a:pPr>
            <a:r>
              <a:rPr lang="ja-JP" altLang="en-US" sz="2800" dirty="0" smtClean="0">
                <a:latin typeface="ＭＳ ゴシック" panose="020B0609070205080204" pitchFamily="49" charset="-128"/>
                <a:ea typeface="ＭＳ ゴシック" panose="020B0609070205080204" pitchFamily="49" charset="-128"/>
              </a:rPr>
              <a:t>　２</a:t>
            </a:r>
            <a:r>
              <a:rPr lang="en-US" altLang="ja-JP" sz="2800" dirty="0" smtClean="0">
                <a:latin typeface="ＭＳ ゴシック" panose="020B0609070205080204" pitchFamily="49" charset="-128"/>
                <a:ea typeface="ＭＳ ゴシック" panose="020B0609070205080204" pitchFamily="49" charset="-128"/>
              </a:rPr>
              <a:t>(2</a:t>
            </a:r>
            <a:r>
              <a:rPr lang="en-US" altLang="ja-JP"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（中略）また，プログラミング</a:t>
            </a:r>
            <a:r>
              <a:rPr lang="ja-JP" altLang="en-US" sz="2800" dirty="0">
                <a:latin typeface="ＭＳ ゴシック" panose="020B0609070205080204" pitchFamily="49" charset="-128"/>
                <a:ea typeface="ＭＳ ゴシック" panose="020B0609070205080204" pitchFamily="49" charset="-128"/>
              </a:rPr>
              <a:t>を体験しながら</a:t>
            </a:r>
            <a:r>
              <a:rPr lang="ja-JP" altLang="en-US" sz="2800" dirty="0" smtClean="0">
                <a:latin typeface="ＭＳ ゴシック" panose="020B0609070205080204" pitchFamily="49" charset="-128"/>
                <a:ea typeface="ＭＳ ゴシック" panose="020B0609070205080204" pitchFamily="49" charset="-128"/>
              </a:rPr>
              <a:t>論理的</a:t>
            </a:r>
            <a:r>
              <a:rPr lang="ja-JP" altLang="en-US" sz="2800" dirty="0">
                <a:latin typeface="ＭＳ ゴシック" panose="020B0609070205080204" pitchFamily="49" charset="-128"/>
                <a:ea typeface="ＭＳ ゴシック" panose="020B0609070205080204" pitchFamily="49" charset="-128"/>
              </a:rPr>
              <a:t>思考力を身に付けるための学習活動を行う場合には，児童の負担に配慮しつつ，</a:t>
            </a:r>
            <a:r>
              <a:rPr lang="ja-JP" altLang="en-US" sz="2800" dirty="0" smtClean="0">
                <a:latin typeface="ＭＳ ゴシック" panose="020B0609070205080204" pitchFamily="49" charset="-128"/>
                <a:ea typeface="ＭＳ ゴシック" panose="020B0609070205080204" pitchFamily="49" charset="-128"/>
              </a:rPr>
              <a:t>例えば</a:t>
            </a:r>
            <a:r>
              <a:rPr lang="en-US" altLang="ja-JP" sz="2800" dirty="0" smtClean="0">
                <a:latin typeface="ＭＳ ゴシック" panose="020B0609070205080204" pitchFamily="49" charset="-128"/>
                <a:ea typeface="ＭＳ ゴシック" panose="020B0609070205080204" pitchFamily="49" charset="-128"/>
              </a:rPr>
              <a:t/>
            </a:r>
            <a:br>
              <a:rPr lang="en-US" altLang="ja-JP" sz="2800" dirty="0" smtClean="0">
                <a:latin typeface="ＭＳ ゴシック" panose="020B0609070205080204" pitchFamily="49" charset="-128"/>
                <a:ea typeface="ＭＳ ゴシック" panose="020B0609070205080204" pitchFamily="49" charset="-128"/>
              </a:rPr>
            </a:br>
            <a:r>
              <a:rPr lang="en-US" altLang="ja-JP" sz="2800" dirty="0" smtClean="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第６学年</a:t>
            </a:r>
            <a:r>
              <a:rPr lang="en-US" altLang="ja-JP" sz="2800" dirty="0">
                <a:latin typeface="ＭＳ ゴシック" panose="020B0609070205080204" pitchFamily="49" charset="-128"/>
                <a:ea typeface="ＭＳ ゴシック" panose="020B0609070205080204" pitchFamily="49" charset="-128"/>
              </a:rPr>
              <a:t>〕</a:t>
            </a:r>
            <a:r>
              <a:rPr lang="ja-JP" altLang="en-US" sz="2800" dirty="0">
                <a:latin typeface="ＭＳ ゴシック" panose="020B0609070205080204" pitchFamily="49" charset="-128"/>
                <a:ea typeface="ＭＳ ゴシック" panose="020B0609070205080204" pitchFamily="49" charset="-128"/>
              </a:rPr>
              <a:t>の「Ａ物質・エネルギー」の</a:t>
            </a:r>
            <a:r>
              <a:rPr lang="en-US" altLang="ja-JP" sz="2800" dirty="0">
                <a:latin typeface="ＭＳ ゴシック" panose="020B0609070205080204" pitchFamily="49" charset="-128"/>
                <a:ea typeface="ＭＳ ゴシック" panose="020B0609070205080204" pitchFamily="49" charset="-128"/>
              </a:rPr>
              <a:t>(4)</a:t>
            </a:r>
            <a:r>
              <a:rPr lang="ja-JP" altLang="en-US" sz="2800" dirty="0">
                <a:latin typeface="ＭＳ ゴシック" panose="020B0609070205080204" pitchFamily="49" charset="-128"/>
                <a:ea typeface="ＭＳ ゴシック" panose="020B0609070205080204" pitchFamily="49" charset="-128"/>
              </a:rPr>
              <a:t>における</a:t>
            </a:r>
            <a:r>
              <a:rPr lang="ja-JP" altLang="en-US" sz="2800" u="sng" dirty="0">
                <a:solidFill>
                  <a:srgbClr val="FF0000"/>
                </a:solidFill>
                <a:latin typeface="ＭＳ ゴシック" panose="020B0609070205080204" pitchFamily="49" charset="-128"/>
                <a:ea typeface="ＭＳ ゴシック" panose="020B0609070205080204" pitchFamily="49" charset="-128"/>
              </a:rPr>
              <a:t>電気の性質や働きを利用した道具があることを捉える学習</a:t>
            </a:r>
            <a:r>
              <a:rPr lang="ja-JP" altLang="en-US" sz="2800" dirty="0">
                <a:latin typeface="ＭＳ ゴシック" panose="020B0609070205080204" pitchFamily="49" charset="-128"/>
                <a:ea typeface="ＭＳ ゴシック" panose="020B0609070205080204" pitchFamily="49" charset="-128"/>
              </a:rPr>
              <a:t>など，</a:t>
            </a:r>
            <a:r>
              <a:rPr lang="ja-JP" altLang="en-US" sz="2800" u="sng" dirty="0">
                <a:solidFill>
                  <a:srgbClr val="FF0000"/>
                </a:solidFill>
                <a:latin typeface="ＭＳ ゴシック" panose="020B0609070205080204" pitchFamily="49" charset="-128"/>
                <a:ea typeface="ＭＳ ゴシック" panose="020B0609070205080204" pitchFamily="49" charset="-128"/>
              </a:rPr>
              <a:t>与えた条件に応じて動作していることを考察し，更に条件を変えることにより，動作が変化することについて考える場面</a:t>
            </a:r>
            <a:r>
              <a:rPr lang="ja-JP" altLang="en-US" sz="2800" dirty="0">
                <a:latin typeface="ＭＳ ゴシック" panose="020B0609070205080204" pitchFamily="49" charset="-128"/>
                <a:ea typeface="ＭＳ ゴシック" panose="020B0609070205080204" pitchFamily="49" charset="-128"/>
              </a:rPr>
              <a:t>で取り扱うものとする。</a:t>
            </a:r>
          </a:p>
          <a:p>
            <a:endParaRPr kumimoji="1" lang="ja-JP" altLang="en-US" sz="2400" dirty="0"/>
          </a:p>
        </p:txBody>
      </p:sp>
      <p:sp>
        <p:nvSpPr>
          <p:cNvPr id="7" name="正方形/長方形 6"/>
          <p:cNvSpPr/>
          <p:nvPr/>
        </p:nvSpPr>
        <p:spPr>
          <a:xfrm>
            <a:off x="486760" y="526569"/>
            <a:ext cx="6936119" cy="480131"/>
          </a:xfrm>
          <a:prstGeom prst="rect">
            <a:avLst/>
          </a:prstGeom>
          <a:solidFill>
            <a:schemeClr val="accent6">
              <a:lumMod val="40000"/>
              <a:lumOff val="60000"/>
            </a:schemeClr>
          </a:solidFill>
        </p:spPr>
        <p:txBody>
          <a:bodyPr vert="horz" lIns="91440" tIns="45720" rIns="91440" bIns="45720" rtlCol="0" anchor="ctr">
            <a:noAutofit/>
          </a:bodyPr>
          <a:lstStyle/>
          <a:p>
            <a:pPr algn="ctr" defTabSz="685800">
              <a:lnSpc>
                <a:spcPct val="90000"/>
              </a:lnSpc>
              <a:spcBef>
                <a:spcPct val="0"/>
              </a:spcBef>
            </a:pPr>
            <a:r>
              <a:rPr lang="ja-JP" altLang="en-US" sz="2800" b="1" dirty="0">
                <a:latin typeface="ＭＳ Ｐゴシック" panose="020B0600070205080204" pitchFamily="50" charset="-128"/>
                <a:ea typeface="ＭＳ Ｐゴシック" panose="020B0600070205080204" pitchFamily="50" charset="-128"/>
                <a:cs typeface="+mj-cs"/>
              </a:rPr>
              <a:t>新学習指導要領におけるプログラミング教育</a:t>
            </a:r>
          </a:p>
        </p:txBody>
      </p:sp>
      <p:grpSp>
        <p:nvGrpSpPr>
          <p:cNvPr id="5" name="グループ化 4"/>
          <p:cNvGrpSpPr/>
          <p:nvPr/>
        </p:nvGrpSpPr>
        <p:grpSpPr>
          <a:xfrm>
            <a:off x="7453689" y="442039"/>
            <a:ext cx="1174117" cy="1836173"/>
            <a:chOff x="7453689" y="442039"/>
            <a:chExt cx="1174117" cy="1836173"/>
          </a:xfrm>
          <a:effectLst>
            <a:outerShdw blurRad="76200" dir="18900000" sy="23000" kx="-1200000" algn="bl" rotWithShape="0">
              <a:prstClr val="black">
                <a:alpha val="20000"/>
              </a:prstClr>
            </a:outerShdw>
          </a:effectLst>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8" name="正方形/長方形 7"/>
            <p:cNvSpPr/>
            <p:nvPr/>
          </p:nvSpPr>
          <p:spPr>
            <a:xfrm rot="21360164">
              <a:off x="7593735" y="1135814"/>
              <a:ext cx="697628" cy="707886"/>
            </a:xfrm>
            <a:prstGeom prst="rect">
              <a:avLst/>
            </a:prstGeom>
            <a:noFill/>
          </p:spPr>
          <p:txBody>
            <a:bodyPr wrap="none" lIns="91440" tIns="45720" rIns="91440" bIns="45720">
              <a:spAutoFit/>
            </a:bodyPr>
            <a:lstStyle/>
            <a:p>
              <a:pPr algn="ct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６</a:t>
              </a: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年</a:t>
              </a:r>
              <a: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理科</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26</a:t>
            </a:fld>
            <a:endParaRPr kumimoji="1" lang="ja-JP" altLang="en-US"/>
          </a:p>
        </p:txBody>
      </p:sp>
    </p:spTree>
    <p:extLst>
      <p:ext uri="{BB962C8B-B14F-4D97-AF65-F5344CB8AC3E}">
        <p14:creationId xmlns:p14="http://schemas.microsoft.com/office/powerpoint/2010/main" val="3196381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843271" y="4266933"/>
            <a:ext cx="7471917" cy="338554"/>
          </a:xfrm>
          <a:prstGeom prst="rect">
            <a:avLst/>
          </a:prstGeom>
        </p:spPr>
        <p:txBody>
          <a:bodyPr wrap="none">
            <a:spAutoFit/>
          </a:bodyPr>
          <a:lstStyle/>
          <a:p>
            <a:r>
              <a:rPr lang="ja-JP" altLang="en-US" sz="1600" dirty="0"/>
              <a:t>小学校を中心としたプログラミング教育</a:t>
            </a:r>
            <a:r>
              <a:rPr lang="ja-JP" altLang="en-US" sz="1600" dirty="0" smtClean="0"/>
              <a:t>ポータル：</a:t>
            </a:r>
            <a:r>
              <a:rPr lang="en-US" altLang="ja-JP" sz="1600" dirty="0" smtClean="0"/>
              <a:t>https</a:t>
            </a:r>
            <a:r>
              <a:rPr lang="en-US" altLang="ja-JP" sz="1600" dirty="0"/>
              <a:t>://miraino-manabi.jp/</a:t>
            </a:r>
            <a:endParaRPr lang="ja-JP" altLang="en-US" sz="1600" dirty="0"/>
          </a:p>
        </p:txBody>
      </p:sp>
      <p:pic>
        <p:nvPicPr>
          <p:cNvPr id="12" name="図 11"/>
          <p:cNvPicPr>
            <a:picLocks noChangeAspect="1"/>
          </p:cNvPicPr>
          <p:nvPr/>
        </p:nvPicPr>
        <p:blipFill>
          <a:blip r:embed="rId3"/>
          <a:stretch>
            <a:fillRect/>
          </a:stretch>
        </p:blipFill>
        <p:spPr>
          <a:xfrm>
            <a:off x="2699610" y="1066265"/>
            <a:ext cx="4244963" cy="1246622"/>
          </a:xfrm>
          <a:prstGeom prst="rect">
            <a:avLst/>
          </a:prstGeom>
        </p:spPr>
      </p:pic>
      <p:sp>
        <p:nvSpPr>
          <p:cNvPr id="13" name="正方形/長方形 12"/>
          <p:cNvSpPr/>
          <p:nvPr/>
        </p:nvSpPr>
        <p:spPr>
          <a:xfrm>
            <a:off x="132735" y="2510253"/>
            <a:ext cx="8878530" cy="769441"/>
          </a:xfrm>
          <a:prstGeom prst="rect">
            <a:avLst/>
          </a:prstGeom>
          <a:solidFill>
            <a:schemeClr val="accent6">
              <a:lumMod val="20000"/>
              <a:lumOff val="80000"/>
            </a:schemeClr>
          </a:solidFill>
        </p:spPr>
        <p:txBody>
          <a:bodyPr wrap="square">
            <a:spAutoFit/>
          </a:bodyPr>
          <a:lstStyle/>
          <a:p>
            <a:r>
              <a:rPr lang="ja-JP" altLang="en-US" sz="2400" b="1" dirty="0" smtClean="0">
                <a:effectLst>
                  <a:outerShdw blurRad="38100" dist="38100" dir="2700000" algn="tl">
                    <a:srgbClr val="000000">
                      <a:alpha val="43137"/>
                    </a:srgbClr>
                  </a:outerShdw>
                </a:effectLst>
              </a:rPr>
              <a:t>　「</a:t>
            </a:r>
            <a:r>
              <a:rPr lang="ja-JP" altLang="en-US" sz="2400" b="1" dirty="0">
                <a:effectLst>
                  <a:outerShdw blurRad="38100" dist="38100" dir="2700000" algn="tl">
                    <a:srgbClr val="000000">
                      <a:alpha val="43137"/>
                    </a:srgbClr>
                  </a:outerShdw>
                </a:effectLst>
              </a:rPr>
              <a:t>電気を無駄なく使うにはどうしたらよいかを</a:t>
            </a:r>
            <a:r>
              <a:rPr lang="ja-JP" altLang="en-US" sz="2400" b="1" dirty="0" smtClean="0">
                <a:effectLst>
                  <a:outerShdw blurRad="38100" dist="38100" dir="2700000" algn="tl">
                    <a:srgbClr val="000000">
                      <a:alpha val="43137"/>
                    </a:srgbClr>
                  </a:outerShdw>
                </a:effectLst>
              </a:rPr>
              <a:t>考えよう」</a:t>
            </a:r>
            <a:r>
              <a:rPr lang="en-US" altLang="ja-JP" sz="2400" b="1" dirty="0" smtClean="0">
                <a:effectLst>
                  <a:outerShdw blurRad="38100" dist="38100" dir="2700000" algn="tl">
                    <a:srgbClr val="000000">
                      <a:alpha val="43137"/>
                    </a:srgbClr>
                  </a:outerShdw>
                </a:effectLst>
              </a:rPr>
              <a:t/>
            </a:r>
            <a:br>
              <a:rPr lang="en-US" altLang="ja-JP" sz="2400" b="1" dirty="0" smtClean="0">
                <a:effectLst>
                  <a:outerShdw blurRad="38100" dist="38100" dir="2700000" algn="tl">
                    <a:srgbClr val="000000">
                      <a:alpha val="43137"/>
                    </a:srgbClr>
                  </a:outerShdw>
                </a:effectLst>
              </a:rPr>
            </a:br>
            <a:r>
              <a:rPr lang="ja-JP" altLang="en-US" sz="20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ja-JP" altLang="en-US" sz="20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三鷹市立北野</a:t>
            </a:r>
            <a:r>
              <a:rPr lang="ja-JP" altLang="en-US" sz="20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a:t>
            </a:r>
            <a:r>
              <a:rPr lang="ja-JP" altLang="en-US" sz="20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lang="zh-CN" altLang="en-US" sz="20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横浜市立西富岡小学校</a:t>
            </a:r>
            <a:r>
              <a:rPr lang="ja-JP" altLang="en-US" sz="20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）（あきる野市立西秋留小学校）</a:t>
            </a:r>
          </a:p>
        </p:txBody>
      </p:sp>
      <p:sp>
        <p:nvSpPr>
          <p:cNvPr id="14" name="動作設定ボタン: 進む/次へ 13">
            <a:hlinkClick r:id="rId5" highlightClick="1">
              <a:snd r:embed="rId4" name="breeze.wav"/>
            </a:hlinkClick>
          </p:cNvPr>
          <p:cNvSpPr/>
          <p:nvPr/>
        </p:nvSpPr>
        <p:spPr>
          <a:xfrm>
            <a:off x="1036415" y="3470171"/>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ホームベース 14"/>
          <p:cNvSpPr/>
          <p:nvPr/>
        </p:nvSpPr>
        <p:spPr>
          <a:xfrm rot="20782897">
            <a:off x="947950" y="4848903"/>
            <a:ext cx="6752540" cy="1109646"/>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かごしまプログラミング教育　校内研修パック</a:t>
            </a:r>
            <a:endParaRPr kumimoji="1" lang="en-US" altLang="ja-JP"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実践編１</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分類Ａ②</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「電気の性質や働き」も参照してください。</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grpSp>
        <p:nvGrpSpPr>
          <p:cNvPr id="16" name="グループ化 15"/>
          <p:cNvGrpSpPr/>
          <p:nvPr/>
        </p:nvGrpSpPr>
        <p:grpSpPr>
          <a:xfrm>
            <a:off x="7453689" y="442039"/>
            <a:ext cx="1174117" cy="1836173"/>
            <a:chOff x="7453689" y="442039"/>
            <a:chExt cx="1174117" cy="1836173"/>
          </a:xfrm>
          <a:effectLst>
            <a:outerShdw blurRad="76200" dir="18900000" sy="23000" kx="-1200000" algn="bl" rotWithShape="0">
              <a:prstClr val="black">
                <a:alpha val="20000"/>
              </a:prstClr>
            </a:outerShdw>
          </a:effectLst>
        </p:grpSpPr>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18" name="正方形/長方形 17"/>
            <p:cNvSpPr/>
            <p:nvPr/>
          </p:nvSpPr>
          <p:spPr>
            <a:xfrm rot="21360164">
              <a:off x="7593735" y="1135814"/>
              <a:ext cx="697628" cy="707886"/>
            </a:xfrm>
            <a:prstGeom prst="rect">
              <a:avLst/>
            </a:prstGeom>
            <a:noFill/>
          </p:spPr>
          <p:txBody>
            <a:bodyPr wrap="none" lIns="91440" tIns="45720" rIns="91440" bIns="45720">
              <a:spAutoFit/>
            </a:bodyPr>
            <a:lstStyle/>
            <a:p>
              <a:pPr algn="ct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６</a:t>
              </a:r>
              <a:r>
                <a:rPr lang="ja-JP" altLang="en-US" sz="2000" b="0" cap="none" spc="0" dirty="0" smtClean="0">
                  <a:ln w="0"/>
                  <a:solidFill>
                    <a:schemeClr val="accent6">
                      <a:lumMod val="50000"/>
                    </a:schemeClr>
                  </a:solidFill>
                  <a:latin typeface="ＭＳ Ｐゴシック" panose="020B0600070205080204" pitchFamily="50" charset="-128"/>
                  <a:ea typeface="ＭＳ Ｐゴシック" panose="020B0600070205080204" pitchFamily="50" charset="-128"/>
                </a:rPr>
                <a:t>年</a:t>
              </a:r>
              <a: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sz="2000" dirty="0">
                  <a:ln w="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sz="2000" dirty="0">
                  <a:ln w="0"/>
                  <a:solidFill>
                    <a:schemeClr val="accent6">
                      <a:lumMod val="50000"/>
                    </a:schemeClr>
                  </a:solidFill>
                  <a:latin typeface="ＭＳ Ｐゴシック" panose="020B0600070205080204" pitchFamily="50" charset="-128"/>
                  <a:ea typeface="ＭＳ Ｐゴシック" panose="020B0600070205080204" pitchFamily="50" charset="-128"/>
                </a:rPr>
                <a:t>理科</a:t>
              </a:r>
              <a:endParaRPr lang="ja-JP" altLang="en-US" sz="20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19" name="動作設定ボタン: 進む/次へ 18">
            <a:hlinkClick r:id="rId7" highlightClick="1">
              <a:snd r:embed="rId4" name="breeze.wav"/>
            </a:hlinkClick>
          </p:cNvPr>
          <p:cNvSpPr/>
          <p:nvPr/>
        </p:nvSpPr>
        <p:spPr>
          <a:xfrm>
            <a:off x="3826352" y="3496259"/>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動作設定ボタン: 進む/次へ 19">
            <a:hlinkClick r:id="rId8" highlightClick="1">
              <a:snd r:embed="rId4" name="breeze.wav"/>
            </a:hlinkClick>
          </p:cNvPr>
          <p:cNvSpPr/>
          <p:nvPr/>
        </p:nvSpPr>
        <p:spPr>
          <a:xfrm>
            <a:off x="6695784" y="3496258"/>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6"/>
          <p:cNvSpPr txBox="1">
            <a:spLocks/>
          </p:cNvSpPr>
          <p:nvPr/>
        </p:nvSpPr>
        <p:spPr>
          <a:xfrm>
            <a:off x="590960" y="584771"/>
            <a:ext cx="1775338" cy="1669357"/>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Ａ</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4000" dirty="0" smtClean="0">
                <a:solidFill>
                  <a:schemeClr val="bg1"/>
                </a:solidFill>
                <a:latin typeface="ＭＳ Ｐゴシック" panose="020B0600070205080204" pitchFamily="50" charset="-128"/>
                <a:ea typeface="ＭＳ Ｐゴシック" panose="020B0600070205080204" pitchFamily="50" charset="-128"/>
              </a:rPr>
              <a:t>授業例</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27</a:t>
            </a:fld>
            <a:endParaRPr kumimoji="1" lang="ja-JP" altLang="en-US"/>
          </a:p>
        </p:txBody>
      </p:sp>
      <p:sp>
        <p:nvSpPr>
          <p:cNvPr id="23" name="楕円 22"/>
          <p:cNvSpPr/>
          <p:nvPr/>
        </p:nvSpPr>
        <p:spPr>
          <a:xfrm rot="20018210">
            <a:off x="695145" y="4879819"/>
            <a:ext cx="1560328" cy="834679"/>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effectLst>
                  <a:outerShdw blurRad="38100" dist="38100" dir="2700000" algn="tl">
                    <a:srgbClr val="000000">
                      <a:alpha val="43137"/>
                    </a:srgbClr>
                  </a:outerShdw>
                </a:effectLst>
              </a:rPr>
              <a:t>次　期</a:t>
            </a:r>
            <a:endParaRPr kumimoji="1" lang="en-US" altLang="ja-JP" sz="1400" b="1" dirty="0" smtClean="0">
              <a:effectLst>
                <a:outerShdw blurRad="38100" dist="38100" dir="2700000" algn="tl">
                  <a:srgbClr val="000000">
                    <a:alpha val="43137"/>
                  </a:srgbClr>
                </a:outerShdw>
              </a:effectLst>
            </a:endParaRPr>
          </a:p>
          <a:p>
            <a:pPr algn="ctr"/>
            <a:r>
              <a:rPr kumimoji="1" lang="ja-JP" altLang="en-US" sz="1400" b="1" dirty="0" smtClean="0">
                <a:effectLst>
                  <a:outerShdw blurRad="38100" dist="38100" dir="2700000" algn="tl">
                    <a:srgbClr val="000000">
                      <a:alpha val="43137"/>
                    </a:srgbClr>
                  </a:outerShdw>
                </a:effectLst>
              </a:rPr>
              <a:t>研修パック収録予定</a:t>
            </a:r>
            <a:endParaRPr kumimoji="1" lang="en-US" altLang="ja-JP" sz="14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480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24638" y="3033490"/>
            <a:ext cx="7693391" cy="2344994"/>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375394" y="1489758"/>
            <a:ext cx="8428640" cy="3890268"/>
          </a:xfrm>
        </p:spPr>
        <p:txBody>
          <a:bodyPr vert="horz" lIns="91440" tIns="45720" rIns="91440" bIns="45720" rtlCol="0">
            <a:noAutofit/>
          </a:bodyPr>
          <a:lstStyle/>
          <a:p>
            <a:pPr marL="0" indent="0">
              <a:buNone/>
            </a:pPr>
            <a:r>
              <a:rPr lang="ja-JP" altLang="en-US" sz="3200" dirty="0" smtClean="0">
                <a:solidFill>
                  <a:srgbClr val="0070C0"/>
                </a:solidFill>
                <a:latin typeface="ＭＳ ゴシック" panose="020B0609070205080204" pitchFamily="49" charset="-128"/>
                <a:ea typeface="ＭＳ ゴシック" panose="020B0609070205080204" pitchFamily="49" charset="-128"/>
              </a:rPr>
              <a:t>総合的</a:t>
            </a:r>
            <a:r>
              <a:rPr lang="ja-JP" altLang="en-US" sz="3200" dirty="0">
                <a:solidFill>
                  <a:srgbClr val="0070C0"/>
                </a:solidFill>
                <a:latin typeface="ＭＳ ゴシック" panose="020B0609070205080204" pitchFamily="49" charset="-128"/>
                <a:ea typeface="ＭＳ ゴシック" panose="020B0609070205080204" pitchFamily="49" charset="-128"/>
              </a:rPr>
              <a:t>な学習の時間</a:t>
            </a:r>
            <a:r>
              <a:rPr lang="en-US" altLang="ja-JP" sz="3200" dirty="0">
                <a:solidFill>
                  <a:srgbClr val="0070C0"/>
                </a:solidFill>
                <a:latin typeface="ＭＳ ゴシック" panose="020B0609070205080204" pitchFamily="49" charset="-128"/>
                <a:ea typeface="ＭＳ ゴシック" panose="020B0609070205080204" pitchFamily="49" charset="-128"/>
              </a:rPr>
              <a:t>(</a:t>
            </a:r>
            <a:r>
              <a:rPr lang="ja-JP" altLang="en-US" sz="3200" dirty="0">
                <a:solidFill>
                  <a:srgbClr val="0070C0"/>
                </a:solidFill>
                <a:latin typeface="ＭＳ ゴシック" panose="020B0609070205080204" pitchFamily="49" charset="-128"/>
                <a:ea typeface="ＭＳ ゴシック" panose="020B0609070205080204" pitchFamily="49" charset="-128"/>
              </a:rPr>
              <a:t>小</a:t>
            </a:r>
            <a:r>
              <a:rPr lang="en-US" altLang="ja-JP" sz="3200" dirty="0">
                <a:solidFill>
                  <a:srgbClr val="0070C0"/>
                </a:solidFill>
                <a:latin typeface="ＭＳ ゴシック" panose="020B0609070205080204" pitchFamily="49" charset="-128"/>
                <a:ea typeface="ＭＳ ゴシック" panose="020B0609070205080204" pitchFamily="49" charset="-128"/>
              </a:rPr>
              <a:t>)</a:t>
            </a:r>
          </a:p>
          <a:p>
            <a:pPr marL="0" indent="0">
              <a:buNone/>
            </a:pPr>
            <a:r>
              <a:rPr lang="ja-JP" altLang="en-US" sz="2800" dirty="0">
                <a:latin typeface="ＭＳ ゴシック" panose="020B0609070205080204" pitchFamily="49" charset="-128"/>
                <a:ea typeface="ＭＳ ゴシック" panose="020B0609070205080204" pitchFamily="49" charset="-128"/>
              </a:rPr>
              <a:t>　第３ 指導計画の作成と内容の取扱い</a:t>
            </a:r>
          </a:p>
          <a:p>
            <a:pPr marL="717550" indent="-717550">
              <a:buNone/>
            </a:pPr>
            <a:r>
              <a:rPr lang="ja-JP" altLang="en-US" sz="2800" dirty="0" smtClean="0">
                <a:latin typeface="ＭＳ ゴシック" panose="020B0609070205080204" pitchFamily="49" charset="-128"/>
                <a:ea typeface="ＭＳ ゴシック" panose="020B0609070205080204" pitchFamily="49" charset="-128"/>
              </a:rPr>
              <a:t>　　２</a:t>
            </a:r>
            <a:r>
              <a:rPr lang="en-US" altLang="ja-JP" sz="2800" dirty="0" smtClean="0">
                <a:latin typeface="ＭＳ ゴシック" panose="020B0609070205080204" pitchFamily="49" charset="-128"/>
                <a:ea typeface="ＭＳ ゴシック" panose="020B0609070205080204" pitchFamily="49" charset="-128"/>
              </a:rPr>
              <a:t>(9</a:t>
            </a:r>
            <a:r>
              <a:rPr lang="en-US" altLang="ja-JP"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（中略）</a:t>
            </a:r>
          </a:p>
          <a:p>
            <a:pPr marL="1079500" indent="-1079500">
              <a:buNone/>
            </a:pPr>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　　　</a:t>
            </a:r>
            <a:r>
              <a:rPr lang="ja-JP" altLang="en-US" sz="3200" dirty="0" smtClean="0">
                <a:solidFill>
                  <a:srgbClr val="FF0000"/>
                </a:solidFill>
                <a:latin typeface="ＭＳ ゴシック" panose="020B0609070205080204" pitchFamily="49" charset="-128"/>
                <a:ea typeface="ＭＳ ゴシック" panose="020B0609070205080204" pitchFamily="49" charset="-128"/>
              </a:rPr>
              <a:t>プログラミング</a:t>
            </a:r>
            <a:r>
              <a:rPr lang="ja-JP" altLang="en-US" sz="3200" dirty="0">
                <a:solidFill>
                  <a:srgbClr val="FF0000"/>
                </a:solidFill>
                <a:latin typeface="ＭＳ ゴシック" panose="020B0609070205080204" pitchFamily="49" charset="-128"/>
                <a:ea typeface="ＭＳ ゴシック" panose="020B0609070205080204" pitchFamily="49" charset="-128"/>
              </a:rPr>
              <a:t>を体験しながら論理的思考力を身に付けるための学習活動を行う場合</a:t>
            </a:r>
            <a:r>
              <a:rPr lang="ja-JP" altLang="en-US" sz="3200" dirty="0">
                <a:latin typeface="ＭＳ ゴシック" panose="020B0609070205080204" pitchFamily="49" charset="-128"/>
                <a:ea typeface="ＭＳ ゴシック" panose="020B0609070205080204" pitchFamily="49" charset="-128"/>
              </a:rPr>
              <a:t>には，プログラミングを体験することが，</a:t>
            </a:r>
            <a:r>
              <a:rPr lang="ja-JP" altLang="en-US" sz="3200" u="sng" dirty="0">
                <a:solidFill>
                  <a:srgbClr val="FF0000"/>
                </a:solidFill>
                <a:latin typeface="ＭＳ ゴシック" panose="020B0609070205080204" pitchFamily="49" charset="-128"/>
                <a:ea typeface="ＭＳ ゴシック" panose="020B0609070205080204" pitchFamily="49" charset="-128"/>
              </a:rPr>
              <a:t>探究的な学習の過程に適切に位置付く</a:t>
            </a:r>
            <a:r>
              <a:rPr lang="ja-JP" altLang="en-US" sz="3200" dirty="0">
                <a:latin typeface="ＭＳ ゴシック" panose="020B0609070205080204" pitchFamily="49" charset="-128"/>
                <a:ea typeface="ＭＳ ゴシック" panose="020B0609070205080204" pitchFamily="49" charset="-128"/>
              </a:rPr>
              <a:t>ようにすること。</a:t>
            </a:r>
          </a:p>
          <a:p>
            <a:pPr marL="717550" indent="-717550">
              <a:buNone/>
            </a:pPr>
            <a:endParaRPr lang="ja-JP" altLang="en-US" sz="2800" dirty="0">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356132" y="497725"/>
            <a:ext cx="6936119" cy="480131"/>
          </a:xfrm>
          <a:prstGeom prst="rect">
            <a:avLst/>
          </a:prstGeom>
          <a:solidFill>
            <a:schemeClr val="accent6">
              <a:lumMod val="20000"/>
              <a:lumOff val="80000"/>
            </a:schemeClr>
          </a:solidFill>
        </p:spPr>
        <p:txBody>
          <a:bodyPr vert="horz" lIns="91440" tIns="45720" rIns="91440" bIns="45720" rtlCol="0" anchor="ctr">
            <a:noAutofit/>
          </a:bodyPr>
          <a:lstStyle/>
          <a:p>
            <a:pPr algn="ctr" defTabSz="685800">
              <a:lnSpc>
                <a:spcPct val="90000"/>
              </a:lnSpc>
              <a:spcBef>
                <a:spcPct val="0"/>
              </a:spcBef>
            </a:pPr>
            <a:r>
              <a:rPr lang="ja-JP" altLang="en-US" sz="2800" b="1" dirty="0">
                <a:latin typeface="ＭＳ Ｐゴシック" panose="020B0600070205080204" pitchFamily="50" charset="-128"/>
                <a:ea typeface="ＭＳ Ｐゴシック" panose="020B0600070205080204" pitchFamily="50" charset="-128"/>
                <a:cs typeface="+mj-cs"/>
              </a:rPr>
              <a:t>新学習指導要領におけるプログラミング教育</a:t>
            </a:r>
          </a:p>
        </p:txBody>
      </p:sp>
      <p:grpSp>
        <p:nvGrpSpPr>
          <p:cNvPr id="5" name="グループ化 4"/>
          <p:cNvGrpSpPr/>
          <p:nvPr/>
        </p:nvGrpSpPr>
        <p:grpSpPr>
          <a:xfrm>
            <a:off x="7629917" y="513433"/>
            <a:ext cx="1174117" cy="1836173"/>
            <a:chOff x="7453689" y="442039"/>
            <a:chExt cx="1174117" cy="1836173"/>
          </a:xfrm>
          <a:effectLst>
            <a:outerShdw blurRad="76200" dir="18900000" sy="23000" kx="-1200000" algn="bl" rotWithShape="0">
              <a:prstClr val="black">
                <a:alpha val="20000"/>
              </a:prstClr>
            </a:outerShdw>
          </a:effectLst>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8" name="正方形/長方形 7"/>
            <p:cNvSpPr/>
            <p:nvPr/>
          </p:nvSpPr>
          <p:spPr>
            <a:xfrm rot="21360164">
              <a:off x="7491144" y="1228148"/>
              <a:ext cx="902811" cy="523220"/>
            </a:xfrm>
            <a:prstGeom prst="rect">
              <a:avLst/>
            </a:prstGeom>
            <a:noFill/>
          </p:spPr>
          <p:txBody>
            <a:bodyPr wrap="none" lIns="91440" tIns="45720" rIns="91440" bIns="45720">
              <a:spAutoFit/>
            </a:bodyPr>
            <a:lstStyle/>
            <a:p>
              <a:pPr algn="ctr"/>
              <a:r>
                <a:rPr lang="ja-JP" altLang="en-US" sz="2800" dirty="0">
                  <a:ln w="0"/>
                  <a:solidFill>
                    <a:schemeClr val="accent6">
                      <a:lumMod val="50000"/>
                    </a:schemeClr>
                  </a:solidFill>
                  <a:latin typeface="ＭＳ Ｐゴシック" panose="020B0600070205080204" pitchFamily="50" charset="-128"/>
                  <a:ea typeface="ＭＳ Ｐゴシック" panose="020B0600070205080204" pitchFamily="50" charset="-128"/>
                </a:rPr>
                <a:t>総合</a:t>
              </a:r>
              <a:endParaRPr lang="ja-JP" altLang="en-US" sz="28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28</a:t>
            </a:fld>
            <a:endParaRPr kumimoji="1" lang="ja-JP" altLang="en-US"/>
          </a:p>
        </p:txBody>
      </p:sp>
    </p:spTree>
    <p:extLst>
      <p:ext uri="{BB962C8B-B14F-4D97-AF65-F5344CB8AC3E}">
        <p14:creationId xmlns:p14="http://schemas.microsoft.com/office/powerpoint/2010/main" val="608025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843271" y="4266933"/>
            <a:ext cx="7471917" cy="338554"/>
          </a:xfrm>
          <a:prstGeom prst="rect">
            <a:avLst/>
          </a:prstGeom>
        </p:spPr>
        <p:txBody>
          <a:bodyPr wrap="none">
            <a:spAutoFit/>
          </a:bodyPr>
          <a:lstStyle/>
          <a:p>
            <a:r>
              <a:rPr lang="ja-JP" altLang="en-US" sz="1600" dirty="0"/>
              <a:t>小学校を中心としたプログラミング教育</a:t>
            </a:r>
            <a:r>
              <a:rPr lang="ja-JP" altLang="en-US" sz="1600" dirty="0" smtClean="0"/>
              <a:t>ポータル：</a:t>
            </a:r>
            <a:r>
              <a:rPr lang="en-US" altLang="ja-JP" sz="1600" dirty="0" smtClean="0"/>
              <a:t>https</a:t>
            </a:r>
            <a:r>
              <a:rPr lang="en-US" altLang="ja-JP" sz="1600" dirty="0"/>
              <a:t>://miraino-manabi.jp/</a:t>
            </a:r>
            <a:endParaRPr lang="ja-JP" altLang="en-US" sz="1600" dirty="0"/>
          </a:p>
        </p:txBody>
      </p:sp>
      <p:pic>
        <p:nvPicPr>
          <p:cNvPr id="12" name="図 11"/>
          <p:cNvPicPr>
            <a:picLocks noChangeAspect="1"/>
          </p:cNvPicPr>
          <p:nvPr/>
        </p:nvPicPr>
        <p:blipFill>
          <a:blip r:embed="rId3"/>
          <a:stretch>
            <a:fillRect/>
          </a:stretch>
        </p:blipFill>
        <p:spPr>
          <a:xfrm>
            <a:off x="2699610" y="1066265"/>
            <a:ext cx="4244963" cy="1246622"/>
          </a:xfrm>
          <a:prstGeom prst="rect">
            <a:avLst/>
          </a:prstGeom>
        </p:spPr>
      </p:pic>
      <p:sp>
        <p:nvSpPr>
          <p:cNvPr id="13" name="正方形/長方形 12"/>
          <p:cNvSpPr/>
          <p:nvPr/>
        </p:nvSpPr>
        <p:spPr>
          <a:xfrm>
            <a:off x="132735" y="2510253"/>
            <a:ext cx="8878530" cy="830997"/>
          </a:xfrm>
          <a:prstGeom prst="rect">
            <a:avLst/>
          </a:prstGeom>
          <a:solidFill>
            <a:schemeClr val="accent6">
              <a:lumMod val="20000"/>
              <a:lumOff val="80000"/>
            </a:schemeClr>
          </a:solidFill>
        </p:spPr>
        <p:txBody>
          <a:bodyPr wrap="square">
            <a:spAutoFit/>
          </a:bodyPr>
          <a:lstStyle/>
          <a:p>
            <a:r>
              <a:rPr lang="ja-JP" altLang="en-US" sz="2400" b="1" dirty="0">
                <a:effectLst>
                  <a:outerShdw blurRad="38100" dist="38100" dir="2700000" algn="tl">
                    <a:srgbClr val="000000">
                      <a:alpha val="43137"/>
                    </a:srgbClr>
                  </a:outerShdw>
                </a:effectLst>
              </a:rPr>
              <a:t>　「まちの</a:t>
            </a:r>
            <a:r>
              <a:rPr lang="ja-JP" altLang="en-US" sz="2400" b="1" dirty="0" smtClean="0">
                <a:effectLst>
                  <a:outerShdw blurRad="38100" dist="38100" dir="2700000" algn="tl">
                    <a:srgbClr val="000000">
                      <a:alpha val="43137"/>
                    </a:srgbClr>
                  </a:outerShdw>
                </a:effectLst>
              </a:rPr>
              <a:t>魅力 </a:t>
            </a:r>
            <a:r>
              <a:rPr lang="en-US" altLang="ja-JP" sz="2400" b="1" dirty="0" smtClean="0">
                <a:effectLst>
                  <a:outerShdw blurRad="38100" dist="38100" dir="2700000" algn="tl">
                    <a:srgbClr val="000000">
                      <a:alpha val="43137"/>
                    </a:srgbClr>
                  </a:outerShdw>
                </a:effectLst>
              </a:rPr>
              <a:t>PR</a:t>
            </a:r>
            <a:r>
              <a:rPr lang="ja-JP" altLang="en-US" sz="2400" b="1" dirty="0">
                <a:effectLst>
                  <a:outerShdw blurRad="38100" dist="38100" dir="2700000" algn="tl">
                    <a:srgbClr val="000000">
                      <a:alpha val="43137"/>
                    </a:srgbClr>
                  </a:outerShdw>
                </a:effectLst>
              </a:rPr>
              <a:t>大作戦</a:t>
            </a:r>
            <a:r>
              <a:rPr lang="ja-JP" altLang="en-US" sz="2400" b="1" dirty="0" smtClean="0">
                <a:effectLst>
                  <a:outerShdw blurRad="38100" dist="38100" dir="2700000" algn="tl">
                    <a:srgbClr val="000000">
                      <a:alpha val="43137"/>
                    </a:srgbClr>
                  </a:outerShdw>
                </a:effectLst>
              </a:rPr>
              <a:t>」　　「豊か</a:t>
            </a:r>
            <a:r>
              <a:rPr lang="ja-JP" altLang="en-US" sz="2400" b="1" dirty="0">
                <a:effectLst>
                  <a:outerShdw blurRad="38100" dist="38100" dir="2700000" algn="tl">
                    <a:srgbClr val="000000">
                      <a:alpha val="43137"/>
                    </a:srgbClr>
                  </a:outerShdw>
                </a:effectLst>
              </a:rPr>
              <a:t>な生活と</a:t>
            </a:r>
            <a:r>
              <a:rPr lang="ja-JP" altLang="en-US" sz="2400" b="1" dirty="0" smtClean="0">
                <a:effectLst>
                  <a:outerShdw blurRad="38100" dist="38100" dir="2700000" algn="tl">
                    <a:srgbClr val="000000">
                      <a:alpha val="43137"/>
                    </a:srgbClr>
                  </a:outerShdw>
                </a:effectLst>
              </a:rPr>
              <a:t>ものづくり」</a:t>
            </a:r>
            <a:r>
              <a:rPr lang="en-US" altLang="ja-JP" sz="2400" b="1" dirty="0" smtClean="0">
                <a:effectLst>
                  <a:outerShdw blurRad="38100" dist="38100" dir="2700000" algn="tl">
                    <a:srgbClr val="000000">
                      <a:alpha val="43137"/>
                    </a:srgbClr>
                  </a:outerShdw>
                </a:effectLst>
              </a:rPr>
              <a:t/>
            </a:r>
            <a:br>
              <a:rPr lang="en-US" altLang="ja-JP" sz="2400" b="1" dirty="0" smtClean="0">
                <a:effectLst>
                  <a:outerShdw blurRad="38100" dist="38100" dir="2700000" algn="tl">
                    <a:srgbClr val="000000">
                      <a:alpha val="43137"/>
                    </a:srgbClr>
                  </a:outerShdw>
                </a:effectLst>
              </a:rPr>
            </a:br>
            <a:r>
              <a:rPr lang="ja-JP" altLang="en-US" sz="2400" b="1" dirty="0" smtClean="0">
                <a:effectLst>
                  <a:outerShdw blurRad="38100" dist="38100" dir="2700000" algn="tl">
                    <a:srgbClr val="000000">
                      <a:alpha val="43137"/>
                    </a:srgbClr>
                  </a:outerShdw>
                </a:effectLst>
              </a:rPr>
              <a:t>　　　</a:t>
            </a:r>
            <a:r>
              <a:rPr lang="ja-JP" altLang="en-US" sz="2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（文部</a:t>
            </a:r>
            <a:r>
              <a:rPr lang="ja-JP" altLang="en-US" sz="24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科学省</a:t>
            </a:r>
            <a:r>
              <a:rPr lang="ja-JP" altLang="en-US" sz="2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（文部科学省）</a:t>
            </a:r>
            <a:endParaRPr lang="ja-JP" altLang="en-US" sz="24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4" name="動作設定ボタン: 進む/次へ 13">
            <a:hlinkClick r:id="rId5" highlightClick="1">
              <a:snd r:embed="rId4" name="breeze.wav"/>
            </a:hlinkClick>
          </p:cNvPr>
          <p:cNvSpPr/>
          <p:nvPr/>
        </p:nvSpPr>
        <p:spPr>
          <a:xfrm>
            <a:off x="1703871" y="3384520"/>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ホームベース 14"/>
          <p:cNvSpPr/>
          <p:nvPr/>
        </p:nvSpPr>
        <p:spPr>
          <a:xfrm rot="20782897">
            <a:off x="529625" y="4898853"/>
            <a:ext cx="7176830" cy="1109646"/>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かごしまプログラミング教育　校内研修パック</a:t>
            </a:r>
            <a:endParaRPr kumimoji="1" lang="en-US" altLang="ja-JP"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実践編１</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分類Ａ③</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かごしま</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の魅力と情報技術」も参照してください。</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grpSp>
        <p:nvGrpSpPr>
          <p:cNvPr id="16" name="グループ化 15"/>
          <p:cNvGrpSpPr/>
          <p:nvPr/>
        </p:nvGrpSpPr>
        <p:grpSpPr>
          <a:xfrm>
            <a:off x="7453689" y="442039"/>
            <a:ext cx="1174117" cy="1836173"/>
            <a:chOff x="7453689" y="442039"/>
            <a:chExt cx="1174117" cy="1836173"/>
          </a:xfrm>
          <a:effectLst>
            <a:outerShdw blurRad="76200" dir="18900000" sy="23000" kx="-1200000" algn="bl" rotWithShape="0">
              <a:prstClr val="black">
                <a:alpha val="20000"/>
              </a:prstClr>
            </a:outerShdw>
          </a:effectLst>
        </p:grpSpPr>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689" y="442039"/>
              <a:ext cx="1174117" cy="1836173"/>
            </a:xfrm>
            <a:prstGeom prst="rect">
              <a:avLst/>
            </a:prstGeom>
          </p:spPr>
        </p:pic>
        <p:sp>
          <p:nvSpPr>
            <p:cNvPr id="18" name="正方形/長方形 17"/>
            <p:cNvSpPr/>
            <p:nvPr/>
          </p:nvSpPr>
          <p:spPr>
            <a:xfrm rot="21360164">
              <a:off x="7491144" y="1228148"/>
              <a:ext cx="902811" cy="523220"/>
            </a:xfrm>
            <a:prstGeom prst="rect">
              <a:avLst/>
            </a:prstGeom>
            <a:noFill/>
          </p:spPr>
          <p:txBody>
            <a:bodyPr wrap="none" lIns="91440" tIns="45720" rIns="91440" bIns="45720">
              <a:spAutoFit/>
            </a:bodyPr>
            <a:lstStyle/>
            <a:p>
              <a:pPr algn="ctr"/>
              <a:r>
                <a:rPr lang="ja-JP" altLang="en-US" sz="2800" dirty="0">
                  <a:ln w="0"/>
                  <a:solidFill>
                    <a:schemeClr val="accent6">
                      <a:lumMod val="50000"/>
                    </a:schemeClr>
                  </a:solidFill>
                  <a:latin typeface="ＭＳ Ｐゴシック" panose="020B0600070205080204" pitchFamily="50" charset="-128"/>
                  <a:ea typeface="ＭＳ Ｐゴシック" panose="020B0600070205080204" pitchFamily="50" charset="-128"/>
                </a:rPr>
                <a:t>総合</a:t>
              </a:r>
              <a:endParaRPr lang="ja-JP" altLang="en-US" sz="2800" b="0" cap="none" spc="0" dirty="0">
                <a:ln w="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pSp>
      <p:sp>
        <p:nvSpPr>
          <p:cNvPr id="19" name="動作設定ボタン: 進む/次へ 18">
            <a:hlinkClick r:id="rId7" highlightClick="1">
              <a:snd r:embed="rId4" name="breeze.wav"/>
            </a:hlinkClick>
          </p:cNvPr>
          <p:cNvSpPr/>
          <p:nvPr/>
        </p:nvSpPr>
        <p:spPr>
          <a:xfrm>
            <a:off x="6141849" y="3427345"/>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6"/>
          <p:cNvSpPr txBox="1">
            <a:spLocks/>
          </p:cNvSpPr>
          <p:nvPr/>
        </p:nvSpPr>
        <p:spPr>
          <a:xfrm>
            <a:off x="590960" y="584771"/>
            <a:ext cx="1775338" cy="1669357"/>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Ａ</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4000" dirty="0" smtClean="0">
                <a:solidFill>
                  <a:schemeClr val="bg1"/>
                </a:solidFill>
                <a:latin typeface="ＭＳ Ｐゴシック" panose="020B0600070205080204" pitchFamily="50" charset="-128"/>
                <a:ea typeface="ＭＳ Ｐゴシック" panose="020B0600070205080204" pitchFamily="50" charset="-128"/>
              </a:rPr>
              <a:t>授業例</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29</a:t>
            </a:fld>
            <a:endParaRPr kumimoji="1" lang="ja-JP" altLang="en-US"/>
          </a:p>
        </p:txBody>
      </p:sp>
      <p:sp>
        <p:nvSpPr>
          <p:cNvPr id="23" name="楕円 22"/>
          <p:cNvSpPr/>
          <p:nvPr/>
        </p:nvSpPr>
        <p:spPr>
          <a:xfrm rot="20018210">
            <a:off x="500612" y="4739244"/>
            <a:ext cx="1560328" cy="834679"/>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effectLst>
                  <a:outerShdw blurRad="38100" dist="38100" dir="2700000" algn="tl">
                    <a:srgbClr val="000000">
                      <a:alpha val="43137"/>
                    </a:srgbClr>
                  </a:outerShdw>
                </a:effectLst>
              </a:rPr>
              <a:t>次　期</a:t>
            </a:r>
            <a:endParaRPr kumimoji="1" lang="en-US" altLang="ja-JP" sz="1400" b="1" dirty="0" smtClean="0">
              <a:effectLst>
                <a:outerShdw blurRad="38100" dist="38100" dir="2700000" algn="tl">
                  <a:srgbClr val="000000">
                    <a:alpha val="43137"/>
                  </a:srgbClr>
                </a:outerShdw>
              </a:effectLst>
            </a:endParaRPr>
          </a:p>
          <a:p>
            <a:pPr algn="ctr"/>
            <a:r>
              <a:rPr kumimoji="1" lang="ja-JP" altLang="en-US" sz="1400" b="1" dirty="0" smtClean="0">
                <a:effectLst>
                  <a:outerShdw blurRad="38100" dist="38100" dir="2700000" algn="tl">
                    <a:srgbClr val="000000">
                      <a:alpha val="43137"/>
                    </a:srgbClr>
                  </a:outerShdw>
                </a:effectLst>
              </a:rPr>
              <a:t>研修パック収録予定</a:t>
            </a:r>
            <a:endParaRPr kumimoji="1" lang="en-US" altLang="ja-JP" sz="1400" b="1" dirty="0" smtClean="0">
              <a:effectLst>
                <a:outerShdw blurRad="38100" dist="38100" dir="2700000" algn="tl">
                  <a:srgbClr val="000000">
                    <a:alpha val="43137"/>
                  </a:srgbClr>
                </a:outerShdw>
              </a:effectLst>
            </a:endParaRPr>
          </a:p>
        </p:txBody>
      </p:sp>
      <p:sp>
        <p:nvSpPr>
          <p:cNvPr id="3" name="テキスト ボックス 2"/>
          <p:cNvSpPr txBox="1"/>
          <p:nvPr/>
        </p:nvSpPr>
        <p:spPr>
          <a:xfrm>
            <a:off x="996419" y="6123543"/>
            <a:ext cx="7165620" cy="369332"/>
          </a:xfrm>
          <a:prstGeom prst="rect">
            <a:avLst/>
          </a:prstGeom>
          <a:solidFill>
            <a:schemeClr val="accent4">
              <a:lumMod val="20000"/>
              <a:lumOff val="80000"/>
            </a:schemeClr>
          </a:solidFill>
        </p:spPr>
        <p:txBody>
          <a:bodyPr wrap="square" rtlCol="0">
            <a:spAutoFit/>
          </a:bodyPr>
          <a:lstStyle/>
          <a:p>
            <a:r>
              <a:rPr kumimoji="1" lang="en-US" altLang="ja-JP" dirty="0" smtClean="0"/>
              <a:t>※</a:t>
            </a:r>
            <a:r>
              <a:rPr kumimoji="1" lang="ja-JP" altLang="en-US" dirty="0" smtClean="0"/>
              <a:t>本パックに収録されている</a:t>
            </a:r>
            <a:r>
              <a:rPr kumimoji="1" lang="ja-JP" altLang="en-US" b="1" dirty="0" smtClean="0"/>
              <a:t>「サンプルプログラミング」</a:t>
            </a:r>
            <a:r>
              <a:rPr kumimoji="1" lang="ja-JP" altLang="en-US" dirty="0" smtClean="0"/>
              <a:t>も参照</a:t>
            </a:r>
            <a:endParaRPr kumimoji="1" lang="ja-JP" altLang="en-US" dirty="0"/>
          </a:p>
        </p:txBody>
      </p:sp>
    </p:spTree>
    <p:extLst>
      <p:ext uri="{BB962C8B-B14F-4D97-AF65-F5344CB8AC3E}">
        <p14:creationId xmlns:p14="http://schemas.microsoft.com/office/powerpoint/2010/main" val="1978049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3</a:t>
            </a:fld>
            <a:endParaRPr kumimoji="1" lang="ja-JP" altLang="en-US"/>
          </a:p>
        </p:txBody>
      </p:sp>
      <p:pic>
        <p:nvPicPr>
          <p:cNvPr id="5" name="図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8814"/>
          <a:stretch/>
        </p:blipFill>
        <p:spPr>
          <a:xfrm>
            <a:off x="246965" y="477527"/>
            <a:ext cx="8648734" cy="6008119"/>
          </a:xfrm>
          <a:prstGeom prst="rect">
            <a:avLst/>
          </a:prstGeom>
        </p:spPr>
      </p:pic>
      <p:sp>
        <p:nvSpPr>
          <p:cNvPr id="6" name="角丸四角形吹き出し 5"/>
          <p:cNvSpPr/>
          <p:nvPr/>
        </p:nvSpPr>
        <p:spPr>
          <a:xfrm>
            <a:off x="291617" y="5224711"/>
            <a:ext cx="8753986" cy="682998"/>
          </a:xfrm>
          <a:prstGeom prst="wedgeRoundRectCallout">
            <a:avLst>
              <a:gd name="adj1" fmla="val 34867"/>
              <a:gd name="adj2" fmla="val -179898"/>
              <a:gd name="adj3" fmla="val 16667"/>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いわゆる，こんなものを学ぶわけですよね</a:t>
            </a:r>
            <a:r>
              <a:rPr kumimoji="1" lang="en-US" altLang="ja-JP" sz="3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ja-JP" altLang="en-US" sz="36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3383281" y="477527"/>
            <a:ext cx="5662322" cy="646331"/>
          </a:xfrm>
          <a:prstGeom prst="rect">
            <a:avLst/>
          </a:prstGeom>
          <a:solidFill>
            <a:schemeClr val="accent6">
              <a:lumMod val="75000"/>
            </a:schemeClr>
          </a:solidFill>
          <a:ln w="57150">
            <a:solidFill>
              <a:schemeClr val="bg1"/>
            </a:solidFill>
          </a:ln>
          <a:effectLst>
            <a:softEdge rad="31750"/>
          </a:effectLst>
        </p:spPr>
        <p:txBody>
          <a:bodyPr wrap="square">
            <a:spAutoFit/>
          </a:bodyPr>
          <a:lstStyle/>
          <a:p>
            <a:r>
              <a:rPr lang="en-US" altLang="ja-JP" sz="2400"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プログラミング教育って</a:t>
            </a:r>
            <a:r>
              <a:rPr lang="en-US" altLang="ja-JP" sz="36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lang="ja-JP" altLang="en-US" sz="36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rot="607683">
            <a:off x="5837824" y="1906678"/>
            <a:ext cx="3170238" cy="707886"/>
          </a:xfrm>
          <a:prstGeom prst="rect">
            <a:avLst/>
          </a:prstGeom>
          <a:noFill/>
        </p:spPr>
        <p:txBody>
          <a:bodyPr wrap="square" rtlCol="0">
            <a:spAutoFit/>
          </a:bodyPr>
          <a:lstStyle/>
          <a:p>
            <a:r>
              <a:rPr kumimoji="1" lang="ja-JP" altLang="en-US"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いえ，いえ</a:t>
            </a:r>
            <a:r>
              <a:rPr kumimoji="1" lang="en-US" altLang="ja-JP" sz="4000" b="1"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ja-JP" altLang="en-US" sz="40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062" y="2633362"/>
            <a:ext cx="1311541" cy="2354257"/>
          </a:xfrm>
          <a:prstGeom prst="rect">
            <a:avLst/>
          </a:prstGeom>
        </p:spPr>
      </p:pic>
    </p:spTree>
    <p:extLst>
      <p:ext uri="{BB962C8B-B14F-4D97-AF65-F5344CB8AC3E}">
        <p14:creationId xmlns:p14="http://schemas.microsoft.com/office/powerpoint/2010/main" val="28489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2" presetClass="emph" presetSubtype="0" fill="hold" grpId="1" nodeType="after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6"/>
          <p:cNvSpPr txBox="1">
            <a:spLocks/>
          </p:cNvSpPr>
          <p:nvPr/>
        </p:nvSpPr>
        <p:spPr>
          <a:xfrm>
            <a:off x="330337" y="452230"/>
            <a:ext cx="2162139" cy="845823"/>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Ｂ</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分類とは</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330337" y="1570974"/>
            <a:ext cx="8680928" cy="1754326"/>
          </a:xfrm>
          <a:prstGeom prst="rect">
            <a:avLst/>
          </a:prstGeom>
          <a:solidFill>
            <a:schemeClr val="accent6">
              <a:lumMod val="20000"/>
              <a:lumOff val="80000"/>
            </a:schemeClr>
          </a:solidFill>
        </p:spPr>
        <p:txBody>
          <a:bodyPr wrap="square">
            <a:spAutoFit/>
          </a:bodyPr>
          <a:lstStyle/>
          <a:p>
            <a:r>
              <a:rPr kumimoji="1" lang="ja-JP" altLang="en-US" sz="3600" dirty="0" smtClean="0">
                <a:latin typeface="ＭＳ Ｐゴシック" panose="020B0600070205080204" pitchFamily="50" charset="-128"/>
                <a:ea typeface="ＭＳ Ｐゴシック" panose="020B0600070205080204" pitchFamily="50" charset="-128"/>
              </a:rPr>
              <a:t>　学習指導要領に</a:t>
            </a:r>
            <a:r>
              <a:rPr kumimoji="1" lang="ja-JP" altLang="en-US" sz="3600" u="sng" dirty="0" smtClean="0">
                <a:solidFill>
                  <a:srgbClr val="FF0000"/>
                </a:solidFill>
                <a:latin typeface="ＭＳ Ｐゴシック" panose="020B0600070205080204" pitchFamily="50" charset="-128"/>
                <a:ea typeface="ＭＳ Ｐゴシック" panose="020B0600070205080204" pitchFamily="50" charset="-128"/>
              </a:rPr>
              <a:t>例示されてはいない</a:t>
            </a:r>
            <a:r>
              <a:rPr kumimoji="1" lang="ja-JP" altLang="en-US" sz="3600" dirty="0" smtClean="0">
                <a:latin typeface="ＭＳ Ｐゴシック" panose="020B0600070205080204" pitchFamily="50" charset="-128"/>
                <a:ea typeface="ＭＳ Ｐゴシック" panose="020B0600070205080204" pitchFamily="50" charset="-128"/>
              </a:rPr>
              <a:t>が，</a:t>
            </a:r>
            <a:endParaRPr kumimoji="1" lang="en-US" altLang="ja-JP" sz="3600" dirty="0" smtClean="0">
              <a:latin typeface="ＭＳ Ｐゴシック" panose="020B0600070205080204" pitchFamily="50" charset="-128"/>
              <a:ea typeface="ＭＳ Ｐゴシック" panose="020B0600070205080204" pitchFamily="50" charset="-128"/>
            </a:endParaRPr>
          </a:p>
          <a:p>
            <a:r>
              <a:rPr kumimoji="1" lang="ja-JP" altLang="en-US" sz="3600" dirty="0" smtClean="0">
                <a:latin typeface="ＭＳ Ｐゴシック" panose="020B0600070205080204" pitchFamily="50" charset="-128"/>
                <a:ea typeface="ＭＳ Ｐゴシック" panose="020B0600070205080204" pitchFamily="50" charset="-128"/>
              </a:rPr>
              <a:t>学習指導要領に示される各教科等の内容を</a:t>
            </a:r>
            <a:endParaRPr kumimoji="1" lang="en-US" altLang="ja-JP" sz="3600" dirty="0" smtClean="0">
              <a:latin typeface="ＭＳ Ｐゴシック" panose="020B0600070205080204" pitchFamily="50" charset="-128"/>
              <a:ea typeface="ＭＳ Ｐゴシック" panose="020B0600070205080204" pitchFamily="50" charset="-128"/>
            </a:endParaRPr>
          </a:p>
          <a:p>
            <a:r>
              <a:rPr kumimoji="1" lang="ja-JP" altLang="en-US" sz="3600" dirty="0" smtClean="0">
                <a:latin typeface="ＭＳ Ｐゴシック" panose="020B0600070205080204" pitchFamily="50" charset="-128"/>
                <a:ea typeface="ＭＳ Ｐゴシック" panose="020B0600070205080204" pitchFamily="50" charset="-128"/>
              </a:rPr>
              <a:t>指導する中で実施するもの</a:t>
            </a:r>
            <a:endParaRPr kumimoji="1" lang="en-US" altLang="ja-JP" sz="3600" dirty="0">
              <a:latin typeface="ＭＳ Ｐゴシック" panose="020B0600070205080204" pitchFamily="50" charset="-128"/>
              <a:ea typeface="ＭＳ Ｐゴシック" panose="020B0600070205080204"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063" y="2964426"/>
            <a:ext cx="2415174" cy="3167441"/>
          </a:xfrm>
          <a:prstGeom prst="rect">
            <a:avLst/>
          </a:prstGeom>
          <a:effectLst>
            <a:outerShdw blurRad="76200" dir="18900000" sy="23000" kx="-1200000" algn="bl" rotWithShape="0">
              <a:prstClr val="black">
                <a:alpha val="20000"/>
              </a:prstClr>
            </a:outerShdw>
          </a:effectLst>
        </p:spPr>
      </p:pic>
      <p:sp>
        <p:nvSpPr>
          <p:cNvPr id="7" name="角丸四角形吹き出し 6"/>
          <p:cNvSpPr/>
          <p:nvPr/>
        </p:nvSpPr>
        <p:spPr>
          <a:xfrm>
            <a:off x="330337" y="3554361"/>
            <a:ext cx="5583766" cy="2801990"/>
          </a:xfrm>
          <a:prstGeom prst="wedgeRoundRectCallout">
            <a:avLst>
              <a:gd name="adj1" fmla="val 67386"/>
              <a:gd name="adj2" fmla="val -2013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latin typeface="ＭＳ Ｐゴシック" panose="020B0600070205080204" pitchFamily="50" charset="-128"/>
                <a:ea typeface="ＭＳ Ｐゴシック" panose="020B0600070205080204" pitchFamily="50" charset="-128"/>
              </a:rPr>
              <a:t>　</a:t>
            </a:r>
            <a:r>
              <a:rPr kumimoji="1"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Ｂ分類</a:t>
            </a:r>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も，Ａ分類と同様に</a:t>
            </a:r>
            <a:r>
              <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a:t>
            </a:r>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の３つのねらいを達成するため</a:t>
            </a:r>
            <a:r>
              <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に，教育課程全体を見渡しながら適切に位置付けて実施するもの</a:t>
            </a:r>
          </a:p>
        </p:txBody>
      </p:sp>
      <p:sp>
        <p:nvSpPr>
          <p:cNvPr id="3" name="スライド番号プレースホルダー 2"/>
          <p:cNvSpPr>
            <a:spLocks noGrp="1"/>
          </p:cNvSpPr>
          <p:nvPr>
            <p:ph type="sldNum" sz="quarter" idx="12"/>
          </p:nvPr>
        </p:nvSpPr>
        <p:spPr/>
        <p:txBody>
          <a:bodyPr/>
          <a:lstStyle/>
          <a:p>
            <a:fld id="{DD638FA8-802B-4CC3-821C-FEAAB671A0D4}" type="slidenum">
              <a:rPr kumimoji="1" lang="ja-JP" altLang="en-US" smtClean="0"/>
              <a:t>30</a:t>
            </a:fld>
            <a:endParaRPr kumimoji="1" lang="ja-JP" altLang="en-US"/>
          </a:p>
        </p:txBody>
      </p:sp>
    </p:spTree>
    <p:extLst>
      <p:ext uri="{BB962C8B-B14F-4D97-AF65-F5344CB8AC3E}">
        <p14:creationId xmlns:p14="http://schemas.microsoft.com/office/powerpoint/2010/main" val="4041587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601" y="437863"/>
            <a:ext cx="1625749" cy="1952384"/>
          </a:xfrm>
          <a:prstGeom prst="rect">
            <a:avLst/>
          </a:prstGeom>
        </p:spPr>
      </p:pic>
      <p:pic>
        <p:nvPicPr>
          <p:cNvPr id="12" name="図 11"/>
          <p:cNvPicPr>
            <a:picLocks noChangeAspect="1"/>
          </p:cNvPicPr>
          <p:nvPr/>
        </p:nvPicPr>
        <p:blipFill>
          <a:blip r:embed="rId4"/>
          <a:stretch>
            <a:fillRect/>
          </a:stretch>
        </p:blipFill>
        <p:spPr>
          <a:xfrm>
            <a:off x="2492701" y="688301"/>
            <a:ext cx="4244963" cy="1246622"/>
          </a:xfrm>
          <a:prstGeom prst="rect">
            <a:avLst/>
          </a:prstGeom>
        </p:spPr>
      </p:pic>
      <p:sp>
        <p:nvSpPr>
          <p:cNvPr id="13" name="正方形/長方形 12"/>
          <p:cNvSpPr/>
          <p:nvPr/>
        </p:nvSpPr>
        <p:spPr>
          <a:xfrm>
            <a:off x="139962" y="2185360"/>
            <a:ext cx="8878530" cy="954107"/>
          </a:xfrm>
          <a:prstGeom prst="rect">
            <a:avLst/>
          </a:prstGeom>
          <a:solidFill>
            <a:schemeClr val="accent6">
              <a:lumMod val="20000"/>
              <a:lumOff val="80000"/>
            </a:schemeClr>
          </a:solidFill>
        </p:spPr>
        <p:txBody>
          <a:bodyPr wrap="square">
            <a:spAutoFit/>
          </a:bodyPr>
          <a:lstStyle/>
          <a:p>
            <a:pPr algn="ct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「国語</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」「社会」「</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音楽</a:t>
            </a:r>
            <a:r>
              <a:rPr lang="ja-JP" altLang="en-US" sz="32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」「図画工作」「</a:t>
            </a:r>
            <a:r>
              <a:rPr lang="ja-JP" altLang="en-US" sz="3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家庭」</a:t>
            </a:r>
            <a:r>
              <a:rPr lang="ja-JP" altLang="en-US"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等の実践例</a:t>
            </a:r>
            <a:endParaRPr lang="en-US" altLang="ja-JP"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algn="ctr"/>
            <a:endParaRPr lang="en-US" altLang="ja-JP"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4" name="動作設定ボタン: 進む/次へ 13">
            <a:hlinkClick r:id="rId6" highlightClick="1">
              <a:snd r:embed="rId5" name="breeze.wav"/>
            </a:hlinkClick>
          </p:cNvPr>
          <p:cNvSpPr/>
          <p:nvPr/>
        </p:nvSpPr>
        <p:spPr>
          <a:xfrm>
            <a:off x="4081357" y="2833855"/>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ホームベース 14"/>
          <p:cNvSpPr/>
          <p:nvPr/>
        </p:nvSpPr>
        <p:spPr>
          <a:xfrm rot="20782897">
            <a:off x="261407" y="4063034"/>
            <a:ext cx="8155342" cy="2177617"/>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rgbClr val="FF0000"/>
                </a:solidFill>
              </a:rPr>
              <a:t>かごしまプログラミング教育　校内研修パック</a:t>
            </a:r>
            <a:endParaRPr kumimoji="1" lang="en-US" altLang="ja-JP" sz="2000"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　実践事例</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a:t>
            </a:r>
            <a:endParaRPr kumimoji="1" lang="en-US" altLang="ja-JP" sz="2000" b="1" dirty="0" smtClean="0">
              <a:solidFill>
                <a:schemeClr val="accent6">
                  <a:lumMod val="50000"/>
                </a:schemeClr>
              </a:solidFill>
              <a:effectLst>
                <a:outerShdw blurRad="38100" dist="38100" dir="2700000" algn="tl">
                  <a:srgbClr val="000000">
                    <a:alpha val="43137"/>
                  </a:srgbClr>
                </a:outerShdw>
              </a:effectLst>
            </a:endParaRPr>
          </a:p>
          <a:p>
            <a:r>
              <a:rPr kumimoji="1" lang="ja-JP" altLang="en-US" sz="2400" b="1" dirty="0" smtClean="0">
                <a:solidFill>
                  <a:schemeClr val="accent6">
                    <a:lumMod val="50000"/>
                  </a:schemeClr>
                </a:solidFill>
                <a:effectLst>
                  <a:outerShdw blurRad="38100" dist="38100" dir="2700000" algn="tl">
                    <a:srgbClr val="000000">
                      <a:alpha val="43137"/>
                    </a:srgbClr>
                  </a:outerShdw>
                </a:effectLst>
              </a:rPr>
              <a:t>　　　分類Ｂ①　</a:t>
            </a:r>
            <a:r>
              <a:rPr kumimoji="1" lang="ja-JP" altLang="en-US" sz="2400" b="1" dirty="0">
                <a:solidFill>
                  <a:schemeClr val="accent6">
                    <a:lumMod val="50000"/>
                  </a:schemeClr>
                </a:solidFill>
                <a:effectLst>
                  <a:outerShdw blurRad="38100" dist="38100" dir="2700000" algn="tl">
                    <a:srgbClr val="000000">
                      <a:alpha val="43137"/>
                    </a:srgbClr>
                  </a:outerShdw>
                </a:effectLst>
              </a:rPr>
              <a:t>５年生 社会「自動車をつくる工業」</a:t>
            </a:r>
            <a:endParaRPr kumimoji="1" lang="en-US" altLang="ja-JP" sz="2400" b="1" dirty="0">
              <a:solidFill>
                <a:schemeClr val="accent6">
                  <a:lumMod val="50000"/>
                </a:schemeClr>
              </a:solidFill>
              <a:effectLst>
                <a:outerShdw blurRad="38100" dist="38100" dir="2700000" algn="tl">
                  <a:srgbClr val="000000">
                    <a:alpha val="43137"/>
                  </a:srgbClr>
                </a:outerShdw>
              </a:effectLst>
            </a:endParaRPr>
          </a:p>
          <a:p>
            <a:r>
              <a:rPr kumimoji="1" lang="ja-JP" altLang="en-US" sz="2400" b="1" dirty="0" smtClean="0">
                <a:solidFill>
                  <a:schemeClr val="accent6">
                    <a:lumMod val="50000"/>
                  </a:schemeClr>
                </a:solidFill>
                <a:effectLst>
                  <a:outerShdw blurRad="38100" dist="38100" dir="2700000" algn="tl">
                    <a:srgbClr val="000000">
                      <a:alpha val="43137"/>
                    </a:srgbClr>
                  </a:outerShdw>
                </a:effectLst>
              </a:rPr>
              <a:t>　　　分類Ｂ</a:t>
            </a:r>
            <a:r>
              <a:rPr kumimoji="1" lang="ja-JP" altLang="en-US" sz="2400" b="1" dirty="0">
                <a:solidFill>
                  <a:schemeClr val="accent6">
                    <a:lumMod val="50000"/>
                  </a:schemeClr>
                </a:solidFill>
                <a:effectLst>
                  <a:outerShdw blurRad="38100" dist="38100" dir="2700000" algn="tl">
                    <a:srgbClr val="000000">
                      <a:alpha val="43137"/>
                    </a:srgbClr>
                  </a:outerShdw>
                </a:effectLst>
              </a:rPr>
              <a:t>②　６年生 理科「水溶液の性質」</a:t>
            </a:r>
            <a:endParaRPr kumimoji="1" lang="en-US" altLang="ja-JP" sz="2400" b="1" dirty="0">
              <a:solidFill>
                <a:schemeClr val="accent6">
                  <a:lumMod val="50000"/>
                </a:schemeClr>
              </a:solidFill>
              <a:effectLst>
                <a:outerShdw blurRad="38100" dist="38100" dir="2700000" algn="tl">
                  <a:srgbClr val="000000">
                    <a:alpha val="43137"/>
                  </a:srgbClr>
                </a:outerShdw>
              </a:effectLst>
            </a:endParaRPr>
          </a:p>
          <a:p>
            <a:r>
              <a:rPr kumimoji="1" lang="ja-JP" altLang="en-US" sz="2400" b="1" dirty="0" smtClean="0">
                <a:solidFill>
                  <a:schemeClr val="accent6">
                    <a:lumMod val="50000"/>
                  </a:schemeClr>
                </a:solidFill>
                <a:effectLst>
                  <a:outerShdw blurRad="38100" dist="38100" dir="2700000" algn="tl">
                    <a:srgbClr val="000000">
                      <a:alpha val="43137"/>
                    </a:srgbClr>
                  </a:outerShdw>
                </a:effectLst>
              </a:rPr>
              <a:t>　</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も参照してください。</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sp>
        <p:nvSpPr>
          <p:cNvPr id="21" name="タイトル 6"/>
          <p:cNvSpPr txBox="1">
            <a:spLocks/>
          </p:cNvSpPr>
          <p:nvPr/>
        </p:nvSpPr>
        <p:spPr>
          <a:xfrm>
            <a:off x="565426" y="460527"/>
            <a:ext cx="1775338" cy="1669357"/>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8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Ｂ</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4000" dirty="0" smtClean="0">
                <a:solidFill>
                  <a:schemeClr val="bg1"/>
                </a:solidFill>
                <a:latin typeface="ＭＳ Ｐゴシック" panose="020B0600070205080204" pitchFamily="50" charset="-128"/>
                <a:ea typeface="ＭＳ Ｐゴシック" panose="020B0600070205080204" pitchFamily="50" charset="-128"/>
              </a:rPr>
              <a:t>授業例</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25" name="正方形/長方形 24"/>
          <p:cNvSpPr/>
          <p:nvPr/>
        </p:nvSpPr>
        <p:spPr>
          <a:xfrm>
            <a:off x="1086555" y="3577522"/>
            <a:ext cx="7471917" cy="338554"/>
          </a:xfrm>
          <a:prstGeom prst="rect">
            <a:avLst/>
          </a:prstGeom>
        </p:spPr>
        <p:txBody>
          <a:bodyPr wrap="none">
            <a:spAutoFit/>
          </a:bodyPr>
          <a:lstStyle/>
          <a:p>
            <a:r>
              <a:rPr lang="ja-JP" altLang="en-US" sz="1600" dirty="0"/>
              <a:t>小学校を中心としたプログラミング教育</a:t>
            </a:r>
            <a:r>
              <a:rPr lang="ja-JP" altLang="en-US" sz="1600" dirty="0" smtClean="0"/>
              <a:t>ポータル：</a:t>
            </a:r>
            <a:r>
              <a:rPr lang="en-US" altLang="ja-JP" sz="1600" dirty="0" smtClean="0"/>
              <a:t>https</a:t>
            </a:r>
            <a:r>
              <a:rPr lang="en-US" altLang="ja-JP" sz="1600" dirty="0"/>
              <a:t>://miraino-manabi.jp/</a:t>
            </a:r>
            <a:endParaRPr lang="ja-JP" altLang="en-US" sz="1600" dirty="0"/>
          </a:p>
        </p:txBody>
      </p:sp>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31</a:t>
            </a:fld>
            <a:endParaRPr kumimoji="1" lang="ja-JP" altLang="en-US"/>
          </a:p>
        </p:txBody>
      </p:sp>
    </p:spTree>
    <p:extLst>
      <p:ext uri="{BB962C8B-B14F-4D97-AF65-F5344CB8AC3E}">
        <p14:creationId xmlns:p14="http://schemas.microsoft.com/office/powerpoint/2010/main" val="3748096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6"/>
          <p:cNvSpPr txBox="1">
            <a:spLocks/>
          </p:cNvSpPr>
          <p:nvPr/>
        </p:nvSpPr>
        <p:spPr>
          <a:xfrm>
            <a:off x="330337" y="452230"/>
            <a:ext cx="2162139" cy="845823"/>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52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Ｃ</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分類とは</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330337" y="1438239"/>
            <a:ext cx="8680928" cy="1815882"/>
          </a:xfrm>
          <a:prstGeom prst="rect">
            <a:avLst/>
          </a:prstGeom>
          <a:solidFill>
            <a:schemeClr val="accent6">
              <a:lumMod val="20000"/>
              <a:lumOff val="80000"/>
            </a:schemeClr>
          </a:solidFill>
        </p:spPr>
        <p:txBody>
          <a:bodyPr wrap="square">
            <a:spAutoFit/>
          </a:bodyPr>
          <a:lstStyle/>
          <a:p>
            <a:r>
              <a:rPr kumimoji="1" lang="ja-JP" altLang="en-US" sz="4000" dirty="0" smtClean="0">
                <a:latin typeface="ＭＳ Ｐゴシック" panose="020B0600070205080204" pitchFamily="50" charset="-128"/>
                <a:ea typeface="ＭＳ Ｐゴシック" panose="020B0600070205080204" pitchFamily="50" charset="-128"/>
              </a:rPr>
              <a:t>　</a:t>
            </a:r>
            <a:r>
              <a:rPr kumimoji="1" lang="ja-JP" altLang="en-US" sz="3600" dirty="0" smtClean="0">
                <a:latin typeface="ＭＳ Ｐゴシック" panose="020B0600070205080204" pitchFamily="50" charset="-128"/>
                <a:ea typeface="ＭＳ Ｐゴシック" panose="020B0600070205080204" pitchFamily="50" charset="-128"/>
              </a:rPr>
              <a:t>各教科等とは別に（何らかの教科等に位置付けることなく），かつ教育課程</a:t>
            </a:r>
            <a:r>
              <a:rPr kumimoji="1" lang="ja-JP" altLang="en-US" sz="3600" dirty="0">
                <a:latin typeface="ＭＳ Ｐゴシック" panose="020B0600070205080204" pitchFamily="50" charset="-128"/>
                <a:ea typeface="ＭＳ Ｐゴシック" panose="020B0600070205080204" pitchFamily="50" charset="-128"/>
              </a:rPr>
              <a:t>内</a:t>
            </a:r>
            <a:r>
              <a:rPr kumimoji="1" lang="ja-JP" altLang="en-US" sz="3600" dirty="0" smtClean="0">
                <a:latin typeface="ＭＳ Ｐゴシック" panose="020B0600070205080204" pitchFamily="50" charset="-128"/>
                <a:ea typeface="ＭＳ Ｐゴシック" panose="020B0600070205080204" pitchFamily="50" charset="-128"/>
              </a:rPr>
              <a:t>で実施するもの</a:t>
            </a:r>
            <a:endParaRPr kumimoji="1" lang="en-US" altLang="ja-JP" sz="3600" dirty="0" smtClean="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063" y="2964426"/>
            <a:ext cx="2415174" cy="3167441"/>
          </a:xfrm>
          <a:prstGeom prst="rect">
            <a:avLst/>
          </a:prstGeom>
          <a:effectLst>
            <a:outerShdw blurRad="76200" dir="18900000" sy="23000" kx="-1200000" algn="bl" rotWithShape="0">
              <a:prstClr val="black">
                <a:alpha val="20000"/>
              </a:prstClr>
            </a:outerShdw>
          </a:effectLst>
        </p:spPr>
      </p:pic>
      <p:sp>
        <p:nvSpPr>
          <p:cNvPr id="8" name="角丸四角形吹き出し 7"/>
          <p:cNvSpPr/>
          <p:nvPr/>
        </p:nvSpPr>
        <p:spPr>
          <a:xfrm>
            <a:off x="330337" y="3409154"/>
            <a:ext cx="5583766" cy="1828800"/>
          </a:xfrm>
          <a:prstGeom prst="wedgeRoundRectCallout">
            <a:avLst>
              <a:gd name="adj1" fmla="val 59990"/>
              <a:gd name="adj2" fmla="val -2396"/>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latin typeface="ＭＳ Ｐゴシック" panose="020B0600070205080204" pitchFamily="50" charset="-128"/>
                <a:ea typeface="ＭＳ Ｐゴシック" panose="020B0600070205080204" pitchFamily="50" charset="-128"/>
              </a:rPr>
              <a:t>　</a:t>
            </a:r>
            <a:r>
              <a:rPr kumimoji="1"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Ｃ</a:t>
            </a:r>
            <a:r>
              <a:rPr kumimoji="1"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は</a:t>
            </a:r>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，児童の負担過重にならないことを前提にして，</a:t>
            </a:r>
            <a:r>
              <a:rPr kumimoji="1" lang="ja-JP" altLang="en-US" sz="3200" u="sng"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各学校の裁量</a:t>
            </a:r>
            <a:r>
              <a:rPr kumimoji="1"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で行います。</a:t>
            </a:r>
            <a:endPar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32</a:t>
            </a:fld>
            <a:endParaRPr kumimoji="1" lang="ja-JP" altLang="en-US"/>
          </a:p>
        </p:txBody>
      </p:sp>
      <p:sp>
        <p:nvSpPr>
          <p:cNvPr id="3" name="正方形/長方形 2"/>
          <p:cNvSpPr/>
          <p:nvPr/>
        </p:nvSpPr>
        <p:spPr>
          <a:xfrm>
            <a:off x="330337" y="5969655"/>
            <a:ext cx="7843814" cy="523220"/>
          </a:xfrm>
          <a:prstGeom prst="rect">
            <a:avLst/>
          </a:prstGeom>
          <a:noFill/>
        </p:spPr>
        <p:txBody>
          <a:bodyPr wrap="none" lIns="91440" tIns="45720" rIns="91440" bIns="45720">
            <a:spAutoFit/>
          </a:bodyPr>
          <a:lstStyle/>
          <a:p>
            <a:pPr algn="ctr"/>
            <a:r>
              <a:rPr lang="ja-JP" altLang="en-US" sz="280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学校</a:t>
            </a:r>
            <a:r>
              <a:rPr lang="ja-JP" altLang="en-US" sz="280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裁量</a:t>
            </a:r>
            <a:r>
              <a:rPr lang="ja-JP" altLang="en-US" sz="2800" dirty="0" smtClean="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の時間，朝の活動，業間の活動等の活用</a:t>
            </a:r>
            <a:endParaRPr lang="ja-JP" altLang="en-US" sz="2800" b="0" cap="none" spc="0" dirty="0">
              <a:ln w="0"/>
              <a:solidFill>
                <a:srgbClr val="FF0000"/>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85965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6"/>
          <p:cNvSpPr txBox="1">
            <a:spLocks/>
          </p:cNvSpPr>
          <p:nvPr/>
        </p:nvSpPr>
        <p:spPr>
          <a:xfrm>
            <a:off x="152470" y="511091"/>
            <a:ext cx="3210161" cy="748841"/>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Ｃ</a:t>
            </a:r>
            <a:r>
              <a:rPr lang="ja-JP" altLang="en-US" sz="36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36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a:t>
            </a:r>
            <a:r>
              <a:rPr lang="ja-JP" altLang="en-US" sz="3600" dirty="0" smtClean="0">
                <a:solidFill>
                  <a:schemeClr val="bg1"/>
                </a:solidFill>
                <a:latin typeface="ＭＳ Ｐゴシック" panose="020B0600070205080204" pitchFamily="50" charset="-128"/>
                <a:ea typeface="ＭＳ Ｐゴシック" panose="020B0600070205080204" pitchFamily="50" charset="-128"/>
              </a:rPr>
              <a:t>取組例</a:t>
            </a:r>
            <a:endParaRPr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52470" y="1288303"/>
            <a:ext cx="8873543" cy="3323987"/>
          </a:xfrm>
          <a:prstGeom prst="rect">
            <a:avLst/>
          </a:prstGeom>
          <a:noFill/>
        </p:spPr>
        <p:txBody>
          <a:bodyPr wrap="square" rtlCol="0">
            <a:spAutoFit/>
          </a:bodyPr>
          <a:lstStyle/>
          <a:p>
            <a:r>
              <a:rPr kumimoji="1" lang="ja-JP" altLang="en-US" sz="3000" dirty="0" smtClean="0">
                <a:latin typeface="ＭＳ Ｐゴシック" panose="020B0600070205080204" pitchFamily="50" charset="-128"/>
                <a:ea typeface="ＭＳ Ｐゴシック" panose="020B0600070205080204" pitchFamily="50" charset="-128"/>
              </a:rPr>
              <a:t>①　</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プログラミングの楽しさや面白さ，達成感などを味</a:t>
            </a:r>
            <a:r>
              <a:rPr kumimoji="1" lang="en-US" altLang="ja-JP" sz="3000"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3000" dirty="0" smtClean="0">
                <a:solidFill>
                  <a:srgbClr val="FF0000"/>
                </a:solidFill>
                <a:latin typeface="ＭＳ Ｐゴシック" panose="020B0600070205080204" pitchFamily="50" charset="-128"/>
                <a:ea typeface="ＭＳ Ｐゴシック" panose="020B0600070205080204" pitchFamily="50" charset="-128"/>
              </a:rPr>
            </a:b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　</a:t>
            </a:r>
            <a:r>
              <a:rPr kumimoji="1" lang="ja-JP" altLang="en-US" sz="3000" dirty="0" err="1" smtClean="0">
                <a:solidFill>
                  <a:srgbClr val="FF0000"/>
                </a:solidFill>
                <a:latin typeface="ＭＳ Ｐゴシック" panose="020B0600070205080204" pitchFamily="50" charset="-128"/>
                <a:ea typeface="ＭＳ Ｐゴシック" panose="020B0600070205080204" pitchFamily="50" charset="-128"/>
              </a:rPr>
              <a:t>わ</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える</a:t>
            </a:r>
            <a:r>
              <a:rPr kumimoji="1" lang="ja-JP" altLang="en-US" sz="3000" dirty="0" smtClean="0">
                <a:latin typeface="ＭＳ Ｐゴシック" panose="020B0600070205080204" pitchFamily="50" charset="-128"/>
                <a:ea typeface="ＭＳ Ｐゴシック" panose="020B0600070205080204" pitchFamily="50" charset="-128"/>
              </a:rPr>
              <a:t>題材などでプログラミングを体験する取組</a:t>
            </a:r>
            <a:endParaRPr kumimoji="1" lang="en-US" altLang="ja-JP" sz="3000" dirty="0" smtClean="0">
              <a:latin typeface="ＭＳ Ｐゴシック" panose="020B0600070205080204" pitchFamily="50" charset="-128"/>
              <a:ea typeface="ＭＳ Ｐゴシック" panose="020B0600070205080204" pitchFamily="50" charset="-128"/>
            </a:endParaRPr>
          </a:p>
          <a:p>
            <a:r>
              <a:rPr kumimoji="1" lang="ja-JP" altLang="en-US" sz="3000" dirty="0" smtClean="0">
                <a:latin typeface="ＭＳ Ｐゴシック" panose="020B0600070205080204" pitchFamily="50" charset="-128"/>
                <a:ea typeface="ＭＳ Ｐゴシック" panose="020B0600070205080204" pitchFamily="50" charset="-128"/>
              </a:rPr>
              <a:t>②　各教科等におけるプログラミングに関する学習活　</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動の実施に先立って，</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プログラミング言語やプログラ</a:t>
            </a:r>
            <a:r>
              <a:rPr kumimoji="1" lang="en-US" altLang="ja-JP" sz="3000"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3000" dirty="0" smtClean="0">
                <a:solidFill>
                  <a:srgbClr val="FF0000"/>
                </a:solidFill>
                <a:latin typeface="ＭＳ Ｐゴシック" panose="020B0600070205080204" pitchFamily="50" charset="-128"/>
                <a:ea typeface="ＭＳ Ｐゴシック" panose="020B0600070205080204" pitchFamily="50" charset="-128"/>
              </a:rPr>
            </a:b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　ミングの技能の基礎</a:t>
            </a:r>
            <a:r>
              <a:rPr kumimoji="1" lang="ja-JP" altLang="en-US" sz="3000" dirty="0" smtClean="0">
                <a:latin typeface="ＭＳ Ｐゴシック" panose="020B0600070205080204" pitchFamily="50" charset="-128"/>
                <a:ea typeface="ＭＳ Ｐゴシック" panose="020B0600070205080204" pitchFamily="50" charset="-128"/>
              </a:rPr>
              <a:t>についての学習を実施する取組</a:t>
            </a:r>
            <a:endParaRPr kumimoji="1" lang="en-US" altLang="ja-JP" sz="3000" dirty="0" smtClean="0">
              <a:latin typeface="ＭＳ Ｐゴシック" panose="020B0600070205080204" pitchFamily="50" charset="-128"/>
              <a:ea typeface="ＭＳ Ｐゴシック" panose="020B0600070205080204" pitchFamily="50" charset="-128"/>
            </a:endParaRPr>
          </a:p>
          <a:p>
            <a:r>
              <a:rPr kumimoji="1" lang="ja-JP" altLang="en-US" sz="3000" dirty="0" smtClean="0">
                <a:latin typeface="ＭＳ Ｐゴシック" panose="020B0600070205080204" pitchFamily="50" charset="-128"/>
                <a:ea typeface="ＭＳ Ｐゴシック" panose="020B0600070205080204" pitchFamily="50" charset="-128"/>
              </a:rPr>
              <a:t>③　</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各教科等の学習と関連させた</a:t>
            </a:r>
            <a:r>
              <a:rPr kumimoji="1" lang="ja-JP" altLang="en-US" sz="3000" dirty="0" smtClean="0">
                <a:latin typeface="ＭＳ Ｐゴシック" panose="020B0600070205080204" pitchFamily="50" charset="-128"/>
                <a:ea typeface="ＭＳ Ｐゴシック" panose="020B0600070205080204" pitchFamily="50" charset="-128"/>
              </a:rPr>
              <a:t>具体的な課題を設</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a:t>
            </a:r>
            <a:r>
              <a:rPr kumimoji="1" lang="ja-JP" altLang="en-US" sz="3000" dirty="0" err="1" smtClean="0">
                <a:latin typeface="ＭＳ Ｐゴシック" panose="020B0600070205080204" pitchFamily="50" charset="-128"/>
                <a:ea typeface="ＭＳ Ｐゴシック" panose="020B0600070205080204" pitchFamily="50" charset="-128"/>
              </a:rPr>
              <a:t>定する</a:t>
            </a:r>
            <a:r>
              <a:rPr kumimoji="1" lang="ja-JP" altLang="en-US" sz="3000" dirty="0" smtClean="0">
                <a:latin typeface="ＭＳ Ｐゴシック" panose="020B0600070205080204" pitchFamily="50" charset="-128"/>
                <a:ea typeface="ＭＳ Ｐゴシック" panose="020B0600070205080204" pitchFamily="50" charset="-128"/>
              </a:rPr>
              <a:t>取組</a:t>
            </a:r>
            <a:endParaRPr kumimoji="1" lang="ja-JP" altLang="en-US" sz="3000" dirty="0">
              <a:latin typeface="ＭＳ Ｐゴシック" panose="020B0600070205080204" pitchFamily="50" charset="-128"/>
              <a:ea typeface="ＭＳ Ｐゴシック" panose="020B0600070205080204" pitchFamily="50" charset="-128"/>
            </a:endParaRPr>
          </a:p>
        </p:txBody>
      </p:sp>
      <p:pic>
        <p:nvPicPr>
          <p:cNvPr id="8" name="図 7"/>
          <p:cNvPicPr>
            <a:picLocks noChangeAspect="1"/>
          </p:cNvPicPr>
          <p:nvPr/>
        </p:nvPicPr>
        <p:blipFill>
          <a:blip r:embed="rId3"/>
          <a:stretch>
            <a:fillRect/>
          </a:stretch>
        </p:blipFill>
        <p:spPr>
          <a:xfrm>
            <a:off x="2569934" y="4227180"/>
            <a:ext cx="3607434" cy="1059398"/>
          </a:xfrm>
          <a:prstGeom prst="rect">
            <a:avLst/>
          </a:prstGeom>
        </p:spPr>
      </p:pic>
      <p:sp>
        <p:nvSpPr>
          <p:cNvPr id="9" name="動作設定ボタン: 進む/次へ 8">
            <a:hlinkClick r:id="rId5" highlightClick="1">
              <a:snd r:embed="rId4" name="breeze.wav"/>
            </a:hlinkClick>
          </p:cNvPr>
          <p:cNvSpPr/>
          <p:nvPr/>
        </p:nvSpPr>
        <p:spPr>
          <a:xfrm>
            <a:off x="6177368" y="4464723"/>
            <a:ext cx="995739" cy="599375"/>
          </a:xfrm>
          <a:prstGeom prst="actionButtonForwardNex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362631" y="606057"/>
            <a:ext cx="4296181" cy="615553"/>
          </a:xfrm>
          <a:prstGeom prst="rect">
            <a:avLst/>
          </a:prstGeom>
        </p:spPr>
        <p:txBody>
          <a:bodyPr wrap="square">
            <a:spAutoFit/>
          </a:bodyPr>
          <a:lstStyle/>
          <a:p>
            <a:pPr algn="ctr"/>
            <a:r>
              <a:rPr lang="ja-JP" altLang="en-US"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600" dirty="0">
                <a:solidFill>
                  <a:prstClr val="black"/>
                </a:solidFill>
                <a:latin typeface="ＭＳ Ｐゴシック" panose="020B0600070205080204" pitchFamily="50" charset="-128"/>
                <a:ea typeface="ＭＳ Ｐゴシック" panose="020B0600070205080204" pitchFamily="50" charset="-128"/>
              </a:rPr>
              <a:t>小学校プログラミング教育の</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手引」</a:t>
            </a:r>
            <a:r>
              <a:rPr lang="ja-JP" altLang="en-US" sz="1600" dirty="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第二版）</a:t>
            </a:r>
            <a:endParaRPr lang="en-US" altLang="ja-JP" sz="1600"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prstClr val="black"/>
                </a:solidFill>
                <a:latin typeface="ＭＳ Ｐゴシック" panose="020B0600070205080204" pitchFamily="50" charset="-128"/>
                <a:ea typeface="ＭＳ Ｐゴシック" panose="020B0600070205080204" pitchFamily="50" charset="-128"/>
              </a:rPr>
              <a:t> 文部科学省 平成</a:t>
            </a:r>
            <a:r>
              <a:rPr lang="en-US" altLang="ja-JP" sz="1600" dirty="0">
                <a:solidFill>
                  <a:prstClr val="black"/>
                </a:solidFill>
                <a:latin typeface="ＭＳ Ｐゴシック" panose="020B0600070205080204" pitchFamily="50" charset="-128"/>
                <a:ea typeface="ＭＳ Ｐゴシック" panose="020B0600070205080204" pitchFamily="50" charset="-128"/>
              </a:rPr>
              <a:t>30</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11</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月</a:t>
            </a:r>
            <a:endParaRPr lang="ja-JP" alt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33</a:t>
            </a:fld>
            <a:endParaRPr kumimoji="1" lang="ja-JP" altLang="en-US"/>
          </a:p>
        </p:txBody>
      </p:sp>
      <p:sp>
        <p:nvSpPr>
          <p:cNvPr id="12" name="ホームベース 11"/>
          <p:cNvSpPr/>
          <p:nvPr/>
        </p:nvSpPr>
        <p:spPr>
          <a:xfrm rot="20782897">
            <a:off x="922002" y="5371830"/>
            <a:ext cx="7502558" cy="1159336"/>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rgbClr val="FF0000"/>
                </a:solidFill>
              </a:rPr>
              <a:t>かごしまプログラミング教育　校内研修パック</a:t>
            </a:r>
            <a:endParaRPr kumimoji="1" lang="en-US" altLang="ja-JP" sz="2000" b="1" dirty="0" smtClean="0">
              <a:solidFill>
                <a:srgbClr val="FF0000"/>
              </a:solidFill>
            </a:endParaRPr>
          </a:p>
          <a:p>
            <a:pPr algn="ctr"/>
            <a:r>
              <a:rPr kumimoji="1" lang="en-US" altLang="ja-JP" sz="2800" b="1" dirty="0" smtClean="0">
                <a:solidFill>
                  <a:srgbClr val="002060"/>
                </a:solidFill>
                <a:effectLst>
                  <a:outerShdw blurRad="38100" dist="38100" dir="2700000" algn="tl">
                    <a:srgbClr val="000000">
                      <a:alpha val="43137"/>
                    </a:srgbClr>
                  </a:outerShdw>
                </a:effectLst>
              </a:rPr>
              <a:t>Ⅱ</a:t>
            </a:r>
            <a:r>
              <a:rPr kumimoji="1" lang="ja-JP" altLang="en-US" sz="2800" b="1" dirty="0" smtClean="0">
                <a:solidFill>
                  <a:srgbClr val="002060"/>
                </a:solidFill>
                <a:effectLst>
                  <a:outerShdw blurRad="38100" dist="38100" dir="2700000" algn="tl">
                    <a:srgbClr val="000000">
                      <a:alpha val="43137"/>
                    </a:srgbClr>
                  </a:outerShdw>
                </a:effectLst>
              </a:rPr>
              <a:t>体験編</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　</a:t>
            </a:r>
            <a:endParaRPr kumimoji="1" lang="en-US" altLang="ja-JP" sz="2000" b="1" dirty="0" smtClean="0">
              <a:solidFill>
                <a:schemeClr val="accent6">
                  <a:lumMod val="50000"/>
                </a:schemeClr>
              </a:solidFill>
              <a:effectLst>
                <a:outerShdw blurRad="38100" dist="38100" dir="2700000" algn="tl">
                  <a:srgbClr val="000000">
                    <a:alpha val="43137"/>
                  </a:srgbClr>
                </a:outerShdw>
              </a:effectLst>
            </a:endParaRPr>
          </a:p>
          <a:p>
            <a:r>
              <a:rPr kumimoji="1" lang="ja-JP" altLang="en-US" b="1" dirty="0" smtClean="0">
                <a:solidFill>
                  <a:schemeClr val="accent6">
                    <a:lumMod val="50000"/>
                  </a:schemeClr>
                </a:solidFill>
                <a:effectLst>
                  <a:outerShdw blurRad="38100" dist="38100" dir="2700000" algn="tl">
                    <a:srgbClr val="000000">
                      <a:alpha val="43137"/>
                    </a:srgbClr>
                  </a:outerShdw>
                </a:effectLst>
              </a:rPr>
              <a:t>　　　１アンプラグド　２ビジュアル　３フィジカル　を参照</a:t>
            </a:r>
            <a:endParaRPr kumimoji="1" lang="ja-JP" altLang="en-US" b="1" dirty="0">
              <a:solidFill>
                <a:schemeClr val="accent6">
                  <a:lumMod val="50000"/>
                </a:schemeClr>
              </a:solidFill>
              <a:effectLst>
                <a:outerShdw blurRad="38100" dist="38100" dir="2700000" algn="tl">
                  <a:srgbClr val="000000">
                    <a:alpha val="43137"/>
                  </a:srgbClr>
                </a:outerShdw>
              </a:effectLst>
            </a:endParaRPr>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526969" y="4823830"/>
            <a:ext cx="1781388" cy="1358308"/>
          </a:xfrm>
          <a:prstGeom prst="rect">
            <a:avLst/>
          </a:prstGeom>
          <a:effectLst>
            <a:outerShdw blurRad="76200" dir="18900000" sy="23000" kx="-1200000" algn="bl" rotWithShape="0">
              <a:prstClr val="black">
                <a:alpha val="20000"/>
              </a:prstClr>
            </a:outerShdw>
          </a:effectLst>
        </p:spPr>
      </p:pic>
      <p:sp>
        <p:nvSpPr>
          <p:cNvPr id="7" name="タイトル 6"/>
          <p:cNvSpPr txBox="1">
            <a:spLocks/>
          </p:cNvSpPr>
          <p:nvPr/>
        </p:nvSpPr>
        <p:spPr>
          <a:xfrm>
            <a:off x="193886" y="4640661"/>
            <a:ext cx="1775338" cy="1210086"/>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Ｃ</a:t>
            </a:r>
            <a:r>
              <a:rPr lang="ja-JP" altLang="en-US" sz="36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3600" dirty="0" smtClean="0">
                <a:solidFill>
                  <a:schemeClr val="bg1"/>
                </a:solidFill>
                <a:latin typeface="ＭＳ Ｐゴシック" panose="020B0600070205080204" pitchFamily="50" charset="-128"/>
                <a:ea typeface="ＭＳ Ｐゴシック" panose="020B0600070205080204" pitchFamily="50" charset="-128"/>
              </a:rPr>
              <a:t>授業例</a:t>
            </a:r>
            <a:endParaRPr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29410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6"/>
          <p:cNvSpPr txBox="1">
            <a:spLocks/>
          </p:cNvSpPr>
          <p:nvPr/>
        </p:nvSpPr>
        <p:spPr>
          <a:xfrm>
            <a:off x="330337" y="452230"/>
            <a:ext cx="2162139" cy="845823"/>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5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Ｄ</a:t>
            </a:r>
            <a:r>
              <a:rPr lang="ja-JP" altLang="en-US" sz="40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分類とは</a:t>
            </a:r>
            <a:endParaRPr lang="ja-JP" altLang="en-US" sz="40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330337" y="1438239"/>
            <a:ext cx="8680928" cy="1261884"/>
          </a:xfrm>
          <a:prstGeom prst="rect">
            <a:avLst/>
          </a:prstGeom>
          <a:solidFill>
            <a:schemeClr val="accent6">
              <a:lumMod val="20000"/>
              <a:lumOff val="80000"/>
            </a:schemeClr>
          </a:solidFill>
        </p:spPr>
        <p:txBody>
          <a:bodyPr wrap="square">
            <a:spAutoFit/>
          </a:bodyPr>
          <a:lstStyle/>
          <a:p>
            <a:r>
              <a:rPr kumimoji="1" lang="ja-JP" altLang="en-US" sz="4000" dirty="0" smtClean="0">
                <a:latin typeface="ＭＳ Ｐゴシック" panose="020B0600070205080204" pitchFamily="50" charset="-128"/>
                <a:ea typeface="ＭＳ Ｐゴシック" panose="020B0600070205080204" pitchFamily="50" charset="-128"/>
              </a:rPr>
              <a:t>　</a:t>
            </a:r>
            <a:r>
              <a:rPr kumimoji="1" lang="ja-JP" altLang="en-US" sz="3600" dirty="0" smtClean="0">
                <a:latin typeface="ＭＳ Ｐゴシック" panose="020B0600070205080204" pitchFamily="50" charset="-128"/>
                <a:ea typeface="ＭＳ Ｐゴシック" panose="020B0600070205080204" pitchFamily="50" charset="-128"/>
              </a:rPr>
              <a:t>クラブ活動など，特定の児童を対象として，教育課程内で実施するもの</a:t>
            </a:r>
            <a:endParaRPr kumimoji="1" lang="en-US" altLang="ja-JP" sz="3600" dirty="0" smtClean="0">
              <a:latin typeface="ＭＳ Ｐゴシック" panose="020B0600070205080204" pitchFamily="50" charset="-128"/>
              <a:ea typeface="ＭＳ Ｐゴシック" panose="020B0600070205080204" pitchFamily="50" charset="-128"/>
            </a:endParaRPr>
          </a:p>
        </p:txBody>
      </p:sp>
      <p:sp>
        <p:nvSpPr>
          <p:cNvPr id="7" name="タイトル 6"/>
          <p:cNvSpPr txBox="1">
            <a:spLocks/>
          </p:cNvSpPr>
          <p:nvPr/>
        </p:nvSpPr>
        <p:spPr>
          <a:xfrm>
            <a:off x="330337" y="2840309"/>
            <a:ext cx="2766824" cy="640310"/>
          </a:xfrm>
          <a:prstGeom prst="rect">
            <a:avLst/>
          </a:prstGeom>
          <a:solidFill>
            <a:schemeClr val="accent6">
              <a:lumMod val="50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Ｄ</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分類</a:t>
            </a:r>
            <a:r>
              <a:rPr lang="ja-JP" altLang="en-US" sz="3200" dirty="0">
                <a:solidFill>
                  <a:schemeClr val="bg1"/>
                </a:solidFill>
                <a:latin typeface="ＭＳ Ｐゴシック" panose="020B0600070205080204" pitchFamily="50" charset="-128"/>
                <a:ea typeface="ＭＳ Ｐゴシック" panose="020B0600070205080204" pitchFamily="50" charset="-128"/>
              </a:rPr>
              <a:t>活動</a:t>
            </a:r>
            <a:r>
              <a:rPr lang="ja-JP" altLang="en-US" sz="3200" dirty="0" smtClean="0">
                <a:solidFill>
                  <a:schemeClr val="bg1"/>
                </a:solidFill>
                <a:latin typeface="ＭＳ Ｐゴシック" panose="020B0600070205080204" pitchFamily="50" charset="-128"/>
                <a:ea typeface="ＭＳ Ｐゴシック" panose="020B0600070205080204" pitchFamily="50" charset="-128"/>
              </a:rPr>
              <a:t>例</a:t>
            </a:r>
            <a:endParaRPr lang="ja-JP" altLang="en-US" sz="3200" dirty="0">
              <a:solidFill>
                <a:schemeClr val="bg1"/>
              </a:solidFill>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270457" y="3523120"/>
            <a:ext cx="8873543" cy="2862322"/>
          </a:xfrm>
          <a:prstGeom prst="rect">
            <a:avLst/>
          </a:prstGeom>
          <a:noFill/>
        </p:spPr>
        <p:txBody>
          <a:bodyPr wrap="square" rtlCol="0">
            <a:spAutoFit/>
          </a:bodyPr>
          <a:lstStyle/>
          <a:p>
            <a:r>
              <a:rPr kumimoji="1" lang="ja-JP" altLang="en-US" sz="3000" dirty="0" smtClean="0">
                <a:latin typeface="ＭＳ Ｐゴシック" panose="020B0600070205080204" pitchFamily="50" charset="-128"/>
                <a:ea typeface="ＭＳ Ｐゴシック" panose="020B0600070205080204" pitchFamily="50" charset="-128"/>
              </a:rPr>
              <a:t>①　</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「オリジナルアニメーションをつくろう」</a:t>
            </a:r>
            <a:r>
              <a:rPr kumimoji="1" lang="ja-JP" altLang="en-US" sz="3000" dirty="0" smtClean="0">
                <a:latin typeface="ＭＳ Ｐゴシック" panose="020B0600070205080204" pitchFamily="50" charset="-128"/>
                <a:ea typeface="ＭＳ Ｐゴシック" panose="020B0600070205080204" pitchFamily="50" charset="-128"/>
              </a:rPr>
              <a:t>といった動的</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なコンテンツの作成を行う。</a:t>
            </a:r>
            <a:endParaRPr kumimoji="1" lang="en-US" altLang="ja-JP" sz="3000" dirty="0" smtClean="0">
              <a:latin typeface="ＭＳ Ｐゴシック" panose="020B0600070205080204" pitchFamily="50" charset="-128"/>
              <a:ea typeface="ＭＳ Ｐゴシック" panose="020B0600070205080204" pitchFamily="50" charset="-128"/>
            </a:endParaRPr>
          </a:p>
          <a:p>
            <a:r>
              <a:rPr kumimoji="1" lang="ja-JP" altLang="en-US" sz="3000" dirty="0" smtClean="0">
                <a:latin typeface="ＭＳ Ｐゴシック" panose="020B0600070205080204" pitchFamily="50" charset="-128"/>
                <a:ea typeface="ＭＳ Ｐゴシック" panose="020B0600070205080204" pitchFamily="50" charset="-128"/>
              </a:rPr>
              <a:t>②　</a:t>
            </a:r>
            <a:r>
              <a:rPr kumimoji="1" lang="ja-JP" altLang="en-US" sz="3000" dirty="0" smtClean="0">
                <a:solidFill>
                  <a:srgbClr val="FF0000"/>
                </a:solidFill>
                <a:latin typeface="ＭＳ Ｐゴシック" panose="020B0600070205080204" pitchFamily="50" charset="-128"/>
                <a:ea typeface="ＭＳ Ｐゴシック" panose="020B0600070205080204" pitchFamily="50" charset="-128"/>
              </a:rPr>
              <a:t>「家で使える便利な機械を考えよう」</a:t>
            </a:r>
            <a:r>
              <a:rPr kumimoji="1" lang="ja-JP" altLang="en-US" sz="3000" dirty="0" smtClean="0">
                <a:latin typeface="ＭＳ Ｐゴシック" panose="020B0600070205080204" pitchFamily="50" charset="-128"/>
                <a:ea typeface="ＭＳ Ｐゴシック" panose="020B0600070205080204" pitchFamily="50" charset="-128"/>
              </a:rPr>
              <a:t>といったセン</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サーとアクチュエータ（モーターなどの駆動装置）を活</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a:t>
            </a:r>
            <a:r>
              <a:rPr kumimoji="1" lang="ja-JP" altLang="en-US" sz="3000" dirty="0" err="1" smtClean="0">
                <a:latin typeface="ＭＳ Ｐゴシック" panose="020B0600070205080204" pitchFamily="50" charset="-128"/>
                <a:ea typeface="ＭＳ Ｐゴシック" panose="020B0600070205080204" pitchFamily="50" charset="-128"/>
              </a:rPr>
              <a:t>用した</a:t>
            </a:r>
            <a:r>
              <a:rPr kumimoji="1" lang="ja-JP" altLang="en-US" sz="3000" dirty="0" smtClean="0">
                <a:latin typeface="ＭＳ Ｐゴシック" panose="020B0600070205080204" pitchFamily="50" charset="-128"/>
                <a:ea typeface="ＭＳ Ｐゴシック" panose="020B0600070205080204" pitchFamily="50" charset="-128"/>
              </a:rPr>
              <a:t>機械のモデルとそれを制御するプログラムの</a:t>
            </a:r>
            <a:r>
              <a:rPr kumimoji="1" lang="en-US" altLang="ja-JP" sz="3000" dirty="0" smtClean="0">
                <a:latin typeface="ＭＳ Ｐゴシック" panose="020B0600070205080204" pitchFamily="50" charset="-128"/>
                <a:ea typeface="ＭＳ Ｐゴシック" panose="020B0600070205080204" pitchFamily="50" charset="-128"/>
              </a:rPr>
              <a:t/>
            </a:r>
            <a:br>
              <a:rPr kumimoji="1" lang="en-US" altLang="ja-JP" sz="3000" dirty="0" smtClean="0">
                <a:latin typeface="ＭＳ Ｐゴシック" panose="020B0600070205080204" pitchFamily="50" charset="-128"/>
                <a:ea typeface="ＭＳ Ｐゴシック" panose="020B0600070205080204" pitchFamily="50" charset="-128"/>
              </a:rPr>
            </a:br>
            <a:r>
              <a:rPr kumimoji="1" lang="ja-JP" altLang="en-US" sz="3000" dirty="0" smtClean="0">
                <a:latin typeface="ＭＳ Ｐゴシック" panose="020B0600070205080204" pitchFamily="50" charset="-128"/>
                <a:ea typeface="ＭＳ Ｐゴシック" panose="020B0600070205080204" pitchFamily="50" charset="-128"/>
              </a:rPr>
              <a:t>　作成を行う。</a:t>
            </a:r>
            <a:endParaRPr kumimoji="1" lang="en-US" altLang="ja-JP" sz="3000" dirty="0" smtClean="0">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3190469" y="2852687"/>
            <a:ext cx="4296181" cy="615553"/>
          </a:xfrm>
          <a:prstGeom prst="rect">
            <a:avLst/>
          </a:prstGeom>
        </p:spPr>
        <p:txBody>
          <a:bodyPr wrap="square">
            <a:spAutoFit/>
          </a:bodyPr>
          <a:lstStyle/>
          <a:p>
            <a:pPr algn="ctr"/>
            <a:r>
              <a:rPr lang="ja-JP" altLang="en-US"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600" dirty="0">
                <a:solidFill>
                  <a:prstClr val="black"/>
                </a:solidFill>
                <a:latin typeface="ＭＳ Ｐゴシック" panose="020B0600070205080204" pitchFamily="50" charset="-128"/>
                <a:ea typeface="ＭＳ Ｐゴシック" panose="020B0600070205080204" pitchFamily="50" charset="-128"/>
              </a:rPr>
              <a:t>小学校プログラミング教育の</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手引」</a:t>
            </a:r>
            <a:r>
              <a:rPr lang="ja-JP" altLang="en-US" sz="1600" dirty="0">
                <a:solidFill>
                  <a:prstClr val="black"/>
                </a:solidFill>
                <a:latin typeface="ＭＳ Ｐゴシック" panose="020B0600070205080204" pitchFamily="50" charset="-128"/>
                <a:ea typeface="ＭＳ Ｐゴシック" panose="020B0600070205080204" pitchFamily="50" charset="-128"/>
              </a:rPr>
              <a:t>（</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第二版）</a:t>
            </a:r>
            <a:endParaRPr lang="en-US" altLang="ja-JP" sz="1600"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dirty="0" smtClean="0">
                <a:solidFill>
                  <a:prstClr val="black"/>
                </a:solidFill>
                <a:latin typeface="ＭＳ Ｐゴシック" panose="020B0600070205080204" pitchFamily="50" charset="-128"/>
                <a:ea typeface="ＭＳ Ｐゴシック" panose="020B0600070205080204" pitchFamily="50" charset="-128"/>
              </a:rPr>
              <a:t> 文部科学省 平成</a:t>
            </a:r>
            <a:r>
              <a:rPr lang="en-US" altLang="ja-JP" sz="1600" dirty="0">
                <a:solidFill>
                  <a:prstClr val="black"/>
                </a:solidFill>
                <a:latin typeface="ＭＳ Ｐゴシック" panose="020B0600070205080204" pitchFamily="50" charset="-128"/>
                <a:ea typeface="ＭＳ Ｐゴシック" panose="020B0600070205080204" pitchFamily="50" charset="-128"/>
              </a:rPr>
              <a:t>30</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600" dirty="0" smtClean="0">
                <a:solidFill>
                  <a:prstClr val="black"/>
                </a:solidFill>
                <a:latin typeface="ＭＳ Ｐゴシック" panose="020B0600070205080204" pitchFamily="50" charset="-128"/>
                <a:ea typeface="ＭＳ Ｐゴシック" panose="020B0600070205080204" pitchFamily="50" charset="-128"/>
              </a:rPr>
              <a:t>11</a:t>
            </a:r>
            <a:r>
              <a:rPr lang="ja-JP" altLang="en-US" sz="1600" dirty="0" smtClean="0">
                <a:solidFill>
                  <a:prstClr val="black"/>
                </a:solidFill>
                <a:latin typeface="ＭＳ Ｐゴシック" panose="020B0600070205080204" pitchFamily="50" charset="-128"/>
                <a:ea typeface="ＭＳ Ｐゴシック" panose="020B0600070205080204" pitchFamily="50" charset="-128"/>
              </a:rPr>
              <a:t>月</a:t>
            </a:r>
            <a:endParaRPr lang="ja-JP" altLang="en-US" sz="1600" dirty="0">
              <a:solidFill>
                <a:prstClr val="black"/>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34</a:t>
            </a:fld>
            <a:endParaRPr kumimoji="1" lang="ja-JP" altLang="en-US"/>
          </a:p>
        </p:txBody>
      </p:sp>
    </p:spTree>
    <p:extLst>
      <p:ext uri="{BB962C8B-B14F-4D97-AF65-F5344CB8AC3E}">
        <p14:creationId xmlns:p14="http://schemas.microsoft.com/office/powerpoint/2010/main" val="978506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1477" y="368569"/>
            <a:ext cx="9139389" cy="3607903"/>
          </a:xfrm>
        </p:spPr>
        <p:txBody>
          <a:bodyPr>
            <a:noAutofit/>
          </a:bodyPr>
          <a:lstStyle/>
          <a:p>
            <a:pPr algn="ctr"/>
            <a:r>
              <a:rPr lang="ja-JP" altLang="en-US" sz="6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6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6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a:t>
            </a:r>
            <a:r>
              <a:rPr lang="ja-JP" altLang="en-US" sz="620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体験</a:t>
            </a:r>
            <a:r>
              <a:rPr lang="ja-JP" altLang="en-US"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a:t>
            </a:r>
            <a:r>
              <a:rPr kumimoji="1" lang="ja-JP" altLang="en-US"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は，</a:t>
            </a:r>
            <a:r>
              <a:rPr kumimoji="1" lang="en-US" altLang="ja-JP"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2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どんな種類</a:t>
            </a:r>
            <a:r>
              <a:rPr kumimoji="1" lang="ja-JP" altLang="en-US" sz="6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があるの？</a:t>
            </a:r>
            <a:r>
              <a:rPr lang="en-US" altLang="ja-JP" sz="6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62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282" y="2849682"/>
            <a:ext cx="1907117" cy="3423334"/>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35</a:t>
            </a:fld>
            <a:endParaRPr kumimoji="1" lang="ja-JP" altLang="en-US"/>
          </a:p>
        </p:txBody>
      </p:sp>
    </p:spTree>
    <p:extLst>
      <p:ext uri="{BB962C8B-B14F-4D97-AF65-F5344CB8AC3E}">
        <p14:creationId xmlns:p14="http://schemas.microsoft.com/office/powerpoint/2010/main" val="9177999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26272" y="473457"/>
            <a:ext cx="6279171" cy="584634"/>
          </a:xfrm>
          <a:solidFill>
            <a:schemeClr val="accent6">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noAutofit/>
          </a:bodyPr>
          <a:lstStyle/>
          <a:p>
            <a:pPr defTabSz="457200" fontAlgn="base">
              <a:spcAft>
                <a:spcPct val="0"/>
              </a:spcAft>
            </a:pPr>
            <a:r>
              <a:rPr lang="ja-JP" altLang="en-US" sz="3200" dirty="0" smtClean="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プログラミング</a:t>
            </a:r>
            <a:r>
              <a:rPr lang="ja-JP" altLang="en-US" sz="3200" dirty="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体験</a:t>
            </a:r>
            <a:r>
              <a:rPr lang="ja-JP" altLang="en-US" sz="3200" dirty="0" smtClean="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の</a:t>
            </a:r>
            <a:r>
              <a:rPr lang="ja-JP" altLang="en-US" sz="3200" dirty="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種類</a:t>
            </a:r>
          </a:p>
        </p:txBody>
      </p:sp>
      <p:graphicFrame>
        <p:nvGraphicFramePr>
          <p:cNvPr id="8" name="図表 7"/>
          <p:cNvGraphicFramePr/>
          <p:nvPr>
            <p:extLst>
              <p:ext uri="{D42A27DB-BD31-4B8C-83A1-F6EECF244321}">
                <p14:modId xmlns:p14="http://schemas.microsoft.com/office/powerpoint/2010/main" val="3007470577"/>
              </p:ext>
            </p:extLst>
          </p:nvPr>
        </p:nvGraphicFramePr>
        <p:xfrm>
          <a:off x="131407" y="881110"/>
          <a:ext cx="8868899" cy="5590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DD638FA8-802B-4CC3-821C-FEAAB671A0D4}" type="slidenum">
              <a:rPr kumimoji="1" lang="ja-JP" altLang="en-US" smtClean="0"/>
              <a:t>36</a:t>
            </a:fld>
            <a:endParaRPr kumimoji="1" lang="ja-JP" altLang="en-US"/>
          </a:p>
        </p:txBody>
      </p:sp>
    </p:spTree>
    <p:extLst>
      <p:ext uri="{BB962C8B-B14F-4D97-AF65-F5344CB8AC3E}">
        <p14:creationId xmlns:p14="http://schemas.microsoft.com/office/powerpoint/2010/main" val="17603090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3900" y="1103517"/>
            <a:ext cx="6133158" cy="3335747"/>
          </a:xfrm>
        </p:spPr>
        <p:txBody>
          <a:bodyPr>
            <a:normAutofit/>
          </a:bodyPr>
          <a:lstStyle/>
          <a:p>
            <a:pPr marL="0" indent="0">
              <a:buNone/>
            </a:pPr>
            <a:r>
              <a:rPr kumimoji="1" lang="ja-JP" altLang="en-US" dirty="0" smtClean="0"/>
              <a:t>　</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コンピュータ等の機器を使わず</a:t>
            </a:r>
            <a:r>
              <a:rPr kumimoji="1" lang="ja-JP" altLang="en-US" sz="3200" dirty="0" smtClean="0">
                <a:latin typeface="ＭＳ Ｐゴシック" panose="020B0600070205080204" pitchFamily="50" charset="-128"/>
                <a:ea typeface="ＭＳ Ｐゴシック" panose="020B0600070205080204" pitchFamily="50" charset="-128"/>
              </a:rPr>
              <a:t>に，プログラミング的思考につながる</a:t>
            </a:r>
            <a:r>
              <a:rPr kumimoji="1" lang="ja-JP" altLang="en-US" sz="3200" u="sng" dirty="0" smtClean="0">
                <a:latin typeface="ＭＳ Ｐゴシック" panose="020B0600070205080204" pitchFamily="50" charset="-128"/>
                <a:ea typeface="ＭＳ Ｐゴシック" panose="020B0600070205080204" pitchFamily="50" charset="-128"/>
              </a:rPr>
              <a:t>論理的思考力を育てることを目的</a:t>
            </a:r>
            <a:r>
              <a:rPr kumimoji="1" lang="ja-JP" altLang="en-US" sz="3200" dirty="0" smtClean="0">
                <a:latin typeface="ＭＳ Ｐゴシック" panose="020B0600070205080204" pitchFamily="50" charset="-128"/>
                <a:ea typeface="ＭＳ Ｐゴシック" panose="020B0600070205080204" pitchFamily="50" charset="-128"/>
              </a:rPr>
              <a:t>とした活動。</a:t>
            </a:r>
            <a:endParaRPr kumimoji="1" lang="en-US" altLang="ja-JP" sz="32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順序や分岐を表した「</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流れ図</a:t>
            </a:r>
            <a:r>
              <a:rPr kumimoji="1" lang="ja-JP" altLang="en-US" sz="3200" dirty="0" smtClean="0">
                <a:latin typeface="ＭＳ Ｐゴシック" panose="020B0600070205080204" pitchFamily="50" charset="-128"/>
                <a:ea typeface="ＭＳ Ｐゴシック" panose="020B0600070205080204" pitchFamily="50" charset="-128"/>
              </a:rPr>
              <a:t>」や</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フローチャート</a:t>
            </a:r>
            <a:r>
              <a:rPr kumimoji="1" lang="ja-JP" altLang="en-US" sz="3200" dirty="0" smtClean="0">
                <a:latin typeface="ＭＳ Ｐゴシック" panose="020B0600070205080204" pitchFamily="50" charset="-128"/>
                <a:ea typeface="ＭＳ Ｐゴシック" panose="020B0600070205080204" pitchFamily="50" charset="-128"/>
              </a:rPr>
              <a:t>等が使われる。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193900" y="482977"/>
            <a:ext cx="5248255" cy="637901"/>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p>
            <a:pPr algn="ctr" defTabSz="685800">
              <a:lnSpc>
                <a:spcPct val="90000"/>
              </a:lnSpc>
              <a:spcBef>
                <a:spcPct val="0"/>
              </a:spcBef>
            </a:pPr>
            <a:r>
              <a:rPr lang="ja-JP" altLang="en-US" sz="3200" b="1" dirty="0" smtClean="0">
                <a:latin typeface="ＭＳ Ｐゴシック" panose="020B0600070205080204" pitchFamily="50" charset="-128"/>
                <a:ea typeface="ＭＳ Ｐゴシック" panose="020B0600070205080204" pitchFamily="50" charset="-128"/>
                <a:cs typeface="+mj-cs"/>
              </a:rPr>
              <a:t>アンプラグド・プログラミング</a:t>
            </a:r>
            <a:endParaRPr lang="ja-JP" altLang="en-US" sz="3200" b="1" dirty="0">
              <a:latin typeface="ＭＳ Ｐゴシック" panose="020B0600070205080204" pitchFamily="50" charset="-128"/>
              <a:ea typeface="ＭＳ Ｐゴシック" panose="020B0600070205080204" pitchFamily="50" charset="-128"/>
              <a:cs typeface="+mj-cs"/>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57950" y="482977"/>
            <a:ext cx="2547817" cy="2296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図 8"/>
          <p:cNvPicPr>
            <a:picLocks noChangeAspect="1"/>
          </p:cNvPicPr>
          <p:nvPr/>
        </p:nvPicPr>
        <p:blipFill>
          <a:blip r:embed="rId4"/>
          <a:stretch>
            <a:fillRect/>
          </a:stretch>
        </p:blipFill>
        <p:spPr>
          <a:xfrm>
            <a:off x="7324657" y="3014582"/>
            <a:ext cx="1617103" cy="3122130"/>
          </a:xfrm>
          <a:prstGeom prst="rect">
            <a:avLst/>
          </a:prstGeom>
          <a:ln w="3175">
            <a:solidFill>
              <a:schemeClr val="tx1"/>
            </a:solidFill>
          </a:ln>
        </p:spPr>
      </p:pic>
      <p:sp>
        <p:nvSpPr>
          <p:cNvPr id="10" name="ホームベース 9"/>
          <p:cNvSpPr/>
          <p:nvPr/>
        </p:nvSpPr>
        <p:spPr>
          <a:xfrm rot="20753659">
            <a:off x="-563245" y="4142774"/>
            <a:ext cx="7690483" cy="1850597"/>
          </a:xfrm>
          <a:prstGeom prst="homePlate">
            <a:avLst>
              <a:gd name="adj" fmla="val 33627"/>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FF0000"/>
                </a:solidFill>
              </a:rPr>
              <a:t>かごしまプログラミング教育　校内研修パック</a:t>
            </a:r>
            <a:endParaRPr kumimoji="1" lang="en-US" altLang="ja-JP" sz="2400" b="1" dirty="0" smtClean="0">
              <a:solidFill>
                <a:srgbClr val="FF0000"/>
              </a:solidFill>
            </a:endParaRPr>
          </a:p>
          <a:p>
            <a:r>
              <a:rPr kumimoji="1" lang="en-US" altLang="ja-JP" sz="2800" b="1" dirty="0">
                <a:solidFill>
                  <a:srgbClr val="002060"/>
                </a:solidFill>
                <a:effectLst>
                  <a:outerShdw blurRad="38100" dist="38100" dir="2700000" algn="tl">
                    <a:srgbClr val="000000">
                      <a:alpha val="43137"/>
                    </a:srgbClr>
                  </a:outerShdw>
                </a:effectLst>
              </a:rPr>
              <a:t>Ⅱ</a:t>
            </a:r>
            <a:r>
              <a:rPr kumimoji="1" lang="en-US" altLang="ja-JP" sz="2800" b="1" dirty="0" smtClean="0">
                <a:solidFill>
                  <a:srgbClr val="002060"/>
                </a:solidFill>
                <a:effectLst>
                  <a:outerShdw blurRad="38100" dist="38100" dir="2700000" algn="tl">
                    <a:srgbClr val="000000">
                      <a:alpha val="43137"/>
                    </a:srgbClr>
                  </a:outerShdw>
                </a:effectLst>
              </a:rPr>
              <a:t> </a:t>
            </a:r>
            <a:r>
              <a:rPr kumimoji="1" lang="ja-JP" altLang="en-US" sz="2800" b="1" dirty="0" smtClean="0">
                <a:solidFill>
                  <a:srgbClr val="002060"/>
                </a:solidFill>
                <a:effectLst>
                  <a:outerShdw blurRad="38100" dist="38100" dir="2700000" algn="tl">
                    <a:srgbClr val="000000">
                      <a:alpha val="43137"/>
                    </a:srgbClr>
                  </a:outerShdw>
                </a:effectLst>
              </a:rPr>
              <a:t>体験編１</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「アンプラグドプログラミング演習セット」</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　</a:t>
            </a:r>
            <a:r>
              <a:rPr kumimoji="1" lang="ja-JP" altLang="en-US" sz="2400" b="1" dirty="0" smtClean="0">
                <a:solidFill>
                  <a:schemeClr val="tx1"/>
                </a:solidFill>
                <a:effectLst>
                  <a:outerShdw blurRad="38100" dist="38100" dir="2700000" algn="tl">
                    <a:srgbClr val="000000">
                      <a:alpha val="43137"/>
                    </a:srgbClr>
                  </a:outerShdw>
                </a:effectLst>
              </a:rPr>
              <a:t>①　「人間ロボットを動かそう！」</a:t>
            </a:r>
            <a:endParaRPr kumimoji="1" lang="en-US" altLang="ja-JP" sz="2400" b="1" dirty="0" smtClean="0">
              <a:solidFill>
                <a:schemeClr val="tx1"/>
              </a:solidFill>
              <a:effectLst>
                <a:outerShdw blurRad="38100" dist="38100" dir="2700000" algn="tl">
                  <a:srgbClr val="000000">
                    <a:alpha val="43137"/>
                  </a:srgbClr>
                </a:outerShdw>
              </a:effectLst>
            </a:endParaRPr>
          </a:p>
          <a:p>
            <a:r>
              <a:rPr kumimoji="1" lang="ja-JP" altLang="en-US" sz="2400" b="1" dirty="0" smtClean="0">
                <a:solidFill>
                  <a:schemeClr val="tx1"/>
                </a:solidFill>
                <a:effectLst>
                  <a:outerShdw blurRad="38100" dist="38100" dir="2700000" algn="tl">
                    <a:srgbClr val="000000">
                      <a:alpha val="43137"/>
                    </a:srgbClr>
                  </a:outerShdw>
                </a:effectLst>
              </a:rPr>
              <a:t>　②　「</a:t>
            </a:r>
            <a:r>
              <a:rPr kumimoji="1" lang="ja-JP" altLang="en-US" sz="2400" b="1" dirty="0">
                <a:solidFill>
                  <a:schemeClr val="tx1"/>
                </a:solidFill>
                <a:effectLst>
                  <a:outerShdw blurRad="38100" dist="38100" dir="2700000" algn="tl">
                    <a:srgbClr val="000000">
                      <a:alpha val="43137"/>
                    </a:srgbClr>
                  </a:outerShdw>
                </a:effectLst>
              </a:rPr>
              <a:t>朝</a:t>
            </a:r>
            <a:r>
              <a:rPr kumimoji="1" lang="ja-JP" altLang="en-US" sz="2400" b="1" dirty="0" smtClean="0">
                <a:solidFill>
                  <a:schemeClr val="tx1"/>
                </a:solidFill>
                <a:effectLst>
                  <a:outerShdw blurRad="38100" dist="38100" dir="2700000" algn="tl">
                    <a:srgbClr val="000000">
                      <a:alpha val="43137"/>
                    </a:srgbClr>
                  </a:outerShdw>
                </a:effectLst>
              </a:rPr>
              <a:t>の</a:t>
            </a:r>
            <a:r>
              <a:rPr kumimoji="1" lang="ja-JP" altLang="en-US" sz="2400" b="1" dirty="0">
                <a:solidFill>
                  <a:schemeClr val="tx1"/>
                </a:solidFill>
                <a:effectLst>
                  <a:outerShdw blurRad="38100" dist="38100" dir="2700000" algn="tl">
                    <a:srgbClr val="000000">
                      <a:alpha val="43137"/>
                    </a:srgbClr>
                  </a:outerShdw>
                </a:effectLst>
              </a:rPr>
              <a:t>行動</a:t>
            </a:r>
            <a:r>
              <a:rPr kumimoji="1" lang="ja-JP" altLang="en-US" sz="2400" b="1" dirty="0" smtClean="0">
                <a:solidFill>
                  <a:schemeClr val="tx1"/>
                </a:solidFill>
                <a:effectLst>
                  <a:outerShdw blurRad="38100" dist="38100" dir="2700000" algn="tl">
                    <a:srgbClr val="000000">
                      <a:alpha val="43137"/>
                    </a:srgbClr>
                  </a:outerShdw>
                </a:effectLst>
              </a:rPr>
              <a:t>をプログラミング」</a:t>
            </a:r>
            <a:endParaRPr kumimoji="1" lang="en-US" altLang="ja-JP" sz="2400" b="1" dirty="0" smtClean="0">
              <a:solidFill>
                <a:schemeClr val="tx1"/>
              </a:solidFill>
              <a:effectLst>
                <a:outerShdw blurRad="38100" dist="38100" dir="2700000" algn="tl">
                  <a:srgbClr val="000000">
                    <a:alpha val="43137"/>
                  </a:srgbClr>
                </a:outerShdw>
              </a:effectLst>
            </a:endParaRPr>
          </a:p>
        </p:txBody>
      </p:sp>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6245" y="4515481"/>
            <a:ext cx="1726942" cy="2271368"/>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rot="1150616">
            <a:off x="6350986" y="4789559"/>
            <a:ext cx="1107996" cy="461665"/>
          </a:xfrm>
          <a:prstGeom prst="rect">
            <a:avLst/>
          </a:prstGeom>
          <a:noFill/>
        </p:spPr>
        <p:txBody>
          <a:bodyPr wrap="none" lIns="91440" tIns="45720" rIns="91440" bIns="45720">
            <a:spAutoFit/>
          </a:bodyPr>
          <a:lstStyle/>
          <a:p>
            <a:pPr algn="ctr"/>
            <a:r>
              <a:rPr lang="ja-JP" altLang="en-US" sz="2400" b="1" cap="none" spc="0" dirty="0" smtClean="0">
                <a:ln w="0"/>
                <a:solidFill>
                  <a:srgbClr val="FF0000"/>
                </a:solidFill>
                <a:effectLst>
                  <a:glow rad="101600">
                    <a:schemeClr val="bg1">
                      <a:alpha val="60000"/>
                    </a:schemeClr>
                  </a:glow>
                  <a:outerShdw blurRad="38100" dist="19050" dir="2700000" algn="tl" rotWithShape="0">
                    <a:schemeClr val="dk1">
                      <a:alpha val="40000"/>
                    </a:schemeClr>
                  </a:outerShdw>
                </a:effectLst>
              </a:rPr>
              <a:t>体験！</a:t>
            </a:r>
            <a:endParaRPr lang="ja-JP" altLang="en-US" sz="2400" b="1" cap="none" spc="0" dirty="0">
              <a:ln w="0"/>
              <a:solidFill>
                <a:srgbClr val="FF0000"/>
              </a:solidFill>
              <a:effectLst>
                <a:glow rad="101600">
                  <a:schemeClr val="bg1">
                    <a:alpha val="60000"/>
                  </a:schemeClr>
                </a:glow>
                <a:outerShdw blurRad="38100" dist="19050" dir="2700000" algn="tl" rotWithShape="0">
                  <a:schemeClr val="dk1">
                    <a:alpha val="40000"/>
                  </a:schemeClr>
                </a:outerShdw>
              </a:effectLst>
            </a:endParaRPr>
          </a:p>
        </p:txBody>
      </p:sp>
      <p:sp>
        <p:nvSpPr>
          <p:cNvPr id="2" name="スライド番号プレースホルダー 1"/>
          <p:cNvSpPr>
            <a:spLocks noGrp="1"/>
          </p:cNvSpPr>
          <p:nvPr>
            <p:ph type="sldNum" sz="quarter" idx="12"/>
          </p:nvPr>
        </p:nvSpPr>
        <p:spPr/>
        <p:txBody>
          <a:bodyPr/>
          <a:lstStyle/>
          <a:p>
            <a:fld id="{DD638FA8-802B-4CC3-821C-FEAAB671A0D4}" type="slidenum">
              <a:rPr kumimoji="1" lang="ja-JP" altLang="en-US" smtClean="0"/>
              <a:t>37</a:t>
            </a:fld>
            <a:endParaRPr kumimoji="1" lang="ja-JP" altLang="en-US"/>
          </a:p>
        </p:txBody>
      </p:sp>
    </p:spTree>
    <p:extLst>
      <p:ext uri="{BB962C8B-B14F-4D97-AF65-F5344CB8AC3E}">
        <p14:creationId xmlns:p14="http://schemas.microsoft.com/office/powerpoint/2010/main" val="1416136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5"/>
          <a:stretch>
            <a:fillRect/>
          </a:stretch>
        </p:blipFill>
        <p:spPr>
          <a:xfrm>
            <a:off x="7184403" y="2916602"/>
            <a:ext cx="1823937" cy="3015896"/>
          </a:xfrm>
          <a:prstGeom prst="rect">
            <a:avLst/>
          </a:prstGeom>
        </p:spPr>
      </p:pic>
      <p:sp>
        <p:nvSpPr>
          <p:cNvPr id="3" name="コンテンツ プレースホルダー 2"/>
          <p:cNvSpPr>
            <a:spLocks noGrp="1"/>
          </p:cNvSpPr>
          <p:nvPr>
            <p:ph idx="1"/>
          </p:nvPr>
        </p:nvSpPr>
        <p:spPr>
          <a:xfrm>
            <a:off x="193900" y="1103517"/>
            <a:ext cx="6133158" cy="3335747"/>
          </a:xfrm>
        </p:spPr>
        <p:txBody>
          <a:bodyPr vert="horz" lIns="91440" tIns="45720" rIns="91440" bIns="45720" rtlCol="0">
            <a:normAutofit/>
          </a:bodyPr>
          <a:lstStyle/>
          <a:p>
            <a:pPr marL="0" indent="0">
              <a:buNone/>
            </a:pPr>
            <a:r>
              <a:rPr lang="ja-JP" altLang="en-US" dirty="0"/>
              <a:t>　</a:t>
            </a:r>
            <a:endParaRPr lang="en-US" altLang="ja-JP" dirty="0"/>
          </a:p>
        </p:txBody>
      </p:sp>
      <p:sp>
        <p:nvSpPr>
          <p:cNvPr id="5" name="正方形/長方形 4"/>
          <p:cNvSpPr/>
          <p:nvPr/>
        </p:nvSpPr>
        <p:spPr>
          <a:xfrm>
            <a:off x="193900" y="482977"/>
            <a:ext cx="5248255" cy="637901"/>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p>
            <a:pPr algn="ctr" defTabSz="685800">
              <a:lnSpc>
                <a:spcPct val="90000"/>
              </a:lnSpc>
              <a:spcBef>
                <a:spcPct val="0"/>
              </a:spcBef>
            </a:pPr>
            <a:r>
              <a:rPr lang="ja-JP" altLang="en-US" sz="3200" b="1" dirty="0">
                <a:latin typeface="ＭＳ Ｐゴシック" panose="020B0600070205080204" pitchFamily="50" charset="-128"/>
                <a:ea typeface="ＭＳ Ｐゴシック" panose="020B0600070205080204" pitchFamily="50" charset="-128"/>
                <a:cs typeface="+mj-cs"/>
              </a:rPr>
              <a:t>ビジュアル</a:t>
            </a:r>
            <a:r>
              <a:rPr lang="ja-JP" altLang="en-US" sz="3200" b="1" dirty="0" smtClean="0">
                <a:latin typeface="ＭＳ Ｐゴシック" panose="020B0600070205080204" pitchFamily="50" charset="-128"/>
                <a:ea typeface="ＭＳ Ｐゴシック" panose="020B0600070205080204" pitchFamily="50" charset="-128"/>
                <a:cs typeface="+mj-cs"/>
              </a:rPr>
              <a:t>・プログラミング</a:t>
            </a:r>
            <a:endParaRPr lang="ja-JP" altLang="en-US" sz="3200" b="1" dirty="0">
              <a:latin typeface="ＭＳ Ｐゴシック" panose="020B0600070205080204" pitchFamily="50" charset="-128"/>
              <a:ea typeface="ＭＳ Ｐゴシック" panose="020B0600070205080204" pitchFamily="50" charset="-128"/>
              <a:cs typeface="+mj-cs"/>
            </a:endParaRPr>
          </a:p>
        </p:txBody>
      </p:sp>
      <p:sp>
        <p:nvSpPr>
          <p:cNvPr id="10" name="ホームベース 9"/>
          <p:cNvSpPr/>
          <p:nvPr/>
        </p:nvSpPr>
        <p:spPr>
          <a:xfrm rot="20753659">
            <a:off x="-584762" y="3516122"/>
            <a:ext cx="7690483" cy="2441560"/>
          </a:xfrm>
          <a:prstGeom prst="homePlate">
            <a:avLst>
              <a:gd name="adj" fmla="val 33627"/>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FF0000"/>
                </a:solidFill>
              </a:rPr>
              <a:t>かごしまプログラミング教育　校内研修パック</a:t>
            </a:r>
            <a:endParaRPr kumimoji="1" lang="en-US" altLang="ja-JP" sz="2400" b="1" dirty="0" smtClean="0">
              <a:solidFill>
                <a:srgbClr val="FF0000"/>
              </a:solidFill>
            </a:endParaRPr>
          </a:p>
          <a:p>
            <a:r>
              <a:rPr kumimoji="1" lang="en-US" altLang="ja-JP" sz="2800" b="1" dirty="0">
                <a:solidFill>
                  <a:srgbClr val="002060"/>
                </a:solidFill>
                <a:effectLst>
                  <a:outerShdw blurRad="38100" dist="38100" dir="2700000" algn="tl">
                    <a:srgbClr val="000000">
                      <a:alpha val="43137"/>
                    </a:srgbClr>
                  </a:outerShdw>
                </a:effectLst>
              </a:rPr>
              <a:t>Ⅱ</a:t>
            </a:r>
            <a:r>
              <a:rPr kumimoji="1" lang="en-US" altLang="ja-JP" sz="2800" b="1" dirty="0" smtClean="0">
                <a:solidFill>
                  <a:srgbClr val="002060"/>
                </a:solidFill>
                <a:effectLst>
                  <a:outerShdw blurRad="38100" dist="38100" dir="2700000" algn="tl">
                    <a:srgbClr val="000000">
                      <a:alpha val="43137"/>
                    </a:srgbClr>
                  </a:outerShdw>
                </a:effectLst>
              </a:rPr>
              <a:t> </a:t>
            </a:r>
            <a:r>
              <a:rPr kumimoji="1" lang="ja-JP" altLang="en-US" sz="2800" b="1" dirty="0" smtClean="0">
                <a:solidFill>
                  <a:srgbClr val="002060"/>
                </a:solidFill>
                <a:effectLst>
                  <a:outerShdw blurRad="38100" dist="38100" dir="2700000" algn="tl">
                    <a:srgbClr val="000000">
                      <a:alpha val="43137"/>
                    </a:srgbClr>
                  </a:outerShdw>
                </a:effectLst>
              </a:rPr>
              <a:t>体験編２</a:t>
            </a:r>
            <a:r>
              <a:rPr kumimoji="1" lang="ja-JP" altLang="en-US" sz="2000" b="1" spc="-300" dirty="0" smtClean="0">
                <a:solidFill>
                  <a:schemeClr val="accent6">
                    <a:lumMod val="50000"/>
                  </a:schemeClr>
                </a:solidFill>
                <a:effectLst>
                  <a:outerShdw blurRad="38100" dist="38100" dir="2700000" algn="tl">
                    <a:srgbClr val="000000">
                      <a:alpha val="43137"/>
                    </a:srgbClr>
                  </a:outerShdw>
                </a:effectLst>
              </a:rPr>
              <a:t>「ビジュアルプログラミング</a:t>
            </a:r>
            <a:r>
              <a:rPr kumimoji="1" lang="en-US" altLang="ja-JP" sz="2000" b="1" spc="-150" dirty="0" smtClean="0">
                <a:solidFill>
                  <a:schemeClr val="accent6">
                    <a:lumMod val="50000"/>
                  </a:schemeClr>
                </a:solidFill>
                <a:effectLst>
                  <a:outerShdw blurRad="38100" dist="38100" dir="2700000" algn="tl">
                    <a:srgbClr val="000000">
                      <a:alpha val="43137"/>
                    </a:srgbClr>
                  </a:outerShdw>
                </a:effectLst>
              </a:rPr>
              <a:t>『Scratch』</a:t>
            </a:r>
            <a:r>
              <a:rPr kumimoji="1" lang="ja-JP" altLang="en-US" sz="2000" b="1" spc="-300" dirty="0" smtClean="0">
                <a:solidFill>
                  <a:schemeClr val="accent6">
                    <a:lumMod val="50000"/>
                  </a:schemeClr>
                </a:solidFill>
                <a:effectLst>
                  <a:outerShdw blurRad="38100" dist="38100" dir="2700000" algn="tl">
                    <a:srgbClr val="000000">
                      <a:alpha val="43137"/>
                    </a:srgbClr>
                  </a:outerShdw>
                </a:effectLst>
              </a:rPr>
              <a:t>演習セット」</a:t>
            </a:r>
            <a:r>
              <a:rPr kumimoji="1" lang="en-US" altLang="ja-JP" sz="2000" b="1" spc="-300"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spc="-300" dirty="0" smtClean="0">
                <a:solidFill>
                  <a:schemeClr val="accent6">
                    <a:lumMod val="50000"/>
                  </a:schemeClr>
                </a:solidFill>
                <a:effectLst>
                  <a:outerShdw blurRad="38100" dist="38100" dir="2700000" algn="tl">
                    <a:srgbClr val="000000">
                      <a:alpha val="43137"/>
                    </a:srgbClr>
                  </a:outerShdw>
                </a:effectLst>
              </a:rPr>
            </a:br>
            <a:r>
              <a:rPr kumimoji="1" lang="ja-JP" altLang="en-US" b="1" spc="-150" dirty="0" smtClean="0">
                <a:solidFill>
                  <a:schemeClr val="accent6">
                    <a:lumMod val="50000"/>
                  </a:schemeClr>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①「</a:t>
            </a:r>
            <a:r>
              <a:rPr kumimoji="1" lang="en-US" altLang="ja-JP" sz="2000" b="1" spc="-150" dirty="0" smtClean="0">
                <a:solidFill>
                  <a:schemeClr val="tx1"/>
                </a:solidFill>
                <a:effectLst>
                  <a:outerShdw blurRad="38100" dist="38100" dir="2700000" algn="tl">
                    <a:srgbClr val="000000">
                      <a:alpha val="43137"/>
                    </a:srgbClr>
                  </a:outerShdw>
                </a:effectLst>
              </a:rPr>
              <a:t>『Scratch』</a:t>
            </a:r>
            <a:r>
              <a:rPr kumimoji="1" lang="ja-JP" altLang="en-US" sz="2000" b="1" spc="-150" dirty="0" smtClean="0">
                <a:solidFill>
                  <a:schemeClr val="tx1"/>
                </a:solidFill>
                <a:effectLst>
                  <a:outerShdw blurRad="38100" dist="38100" dir="2700000" algn="tl">
                    <a:srgbClr val="000000">
                      <a:alpha val="43137"/>
                    </a:srgbClr>
                  </a:outerShdw>
                </a:effectLst>
              </a:rPr>
              <a:t>を使う準備をしよう」</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②「スクラッチキャットを動かそう！」</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③「スクラッチキャットと学ぶ</a:t>
            </a:r>
            <a:r>
              <a:rPr kumimoji="1" lang="en-US" altLang="ja-JP" sz="2000" b="1" spc="-150" dirty="0" smtClean="0">
                <a:solidFill>
                  <a:schemeClr val="tx1"/>
                </a:solidFill>
                <a:effectLst>
                  <a:outerShdw blurRad="38100" dist="38100" dir="2700000" algn="tl">
                    <a:srgbClr val="000000">
                      <a:alpha val="43137"/>
                    </a:srgbClr>
                  </a:outerShdw>
                </a:effectLst>
              </a:rPr>
              <a:t>『</a:t>
            </a:r>
            <a:r>
              <a:rPr kumimoji="1" lang="ja-JP" altLang="en-US" sz="2000" b="1" spc="-150" dirty="0" smtClean="0">
                <a:solidFill>
                  <a:schemeClr val="tx1"/>
                </a:solidFill>
                <a:effectLst>
                  <a:outerShdw blurRad="38100" dist="38100" dir="2700000" algn="tl">
                    <a:srgbClr val="000000">
                      <a:alpha val="43137"/>
                    </a:srgbClr>
                  </a:outerShdw>
                </a:effectLst>
              </a:rPr>
              <a:t>順次・分岐・反復</a:t>
            </a:r>
            <a:r>
              <a:rPr kumimoji="1" lang="en-US" altLang="ja-JP" sz="2000" b="1" spc="-150" dirty="0" smtClean="0">
                <a:solidFill>
                  <a:schemeClr val="tx1"/>
                </a:solidFill>
                <a:effectLst>
                  <a:outerShdw blurRad="38100" dist="38100" dir="2700000" algn="tl">
                    <a:srgbClr val="000000">
                      <a:alpha val="43137"/>
                    </a:srgbClr>
                  </a:outerShdw>
                </a:effectLst>
              </a:rPr>
              <a:t>』</a:t>
            </a:r>
            <a:r>
              <a:rPr kumimoji="1" lang="ja-JP" altLang="en-US" sz="2000" b="1" spc="-150" dirty="0" smtClean="0">
                <a:solidFill>
                  <a:schemeClr val="tx1"/>
                </a:solidFill>
                <a:effectLst>
                  <a:outerShdw blurRad="38100" dist="38100" dir="2700000" algn="tl">
                    <a:srgbClr val="000000">
                      <a:alpha val="43137"/>
                    </a:srgbClr>
                  </a:outerShdw>
                </a:effectLst>
              </a:rPr>
              <a:t>」</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④「スクラッチキャットと</a:t>
            </a:r>
            <a:r>
              <a:rPr kumimoji="1" lang="ja-JP" altLang="en-US" sz="2000" b="1" spc="-150" dirty="0" err="1" smtClean="0">
                <a:solidFill>
                  <a:schemeClr val="tx1"/>
                </a:solidFill>
                <a:effectLst>
                  <a:outerShdw blurRad="38100" dist="38100" dir="2700000" algn="tl">
                    <a:srgbClr val="000000">
                      <a:alpha val="43137"/>
                    </a:srgbClr>
                  </a:outerShdw>
                </a:effectLst>
              </a:rPr>
              <a:t>おにごっこ</a:t>
            </a:r>
            <a:r>
              <a:rPr kumimoji="1" lang="ja-JP" altLang="en-US" sz="2000" b="1" spc="-150" dirty="0" smtClean="0">
                <a:solidFill>
                  <a:schemeClr val="tx1"/>
                </a:solidFill>
                <a:effectLst>
                  <a:outerShdw blurRad="38100" dist="38100" dir="2700000" algn="tl">
                    <a:srgbClr val="000000">
                      <a:alpha val="43137"/>
                    </a:srgbClr>
                  </a:outerShdw>
                </a:effectLst>
              </a:rPr>
              <a:t>」</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⑤「</a:t>
            </a:r>
            <a:r>
              <a:rPr kumimoji="1" lang="en-US" altLang="ja-JP" sz="2000" b="1" spc="-150" dirty="0" smtClean="0">
                <a:solidFill>
                  <a:schemeClr val="tx1"/>
                </a:solidFill>
                <a:effectLst>
                  <a:outerShdw blurRad="38100" dist="38100" dir="2700000" algn="tl">
                    <a:srgbClr val="000000">
                      <a:alpha val="43137"/>
                    </a:srgbClr>
                  </a:outerShdw>
                </a:effectLst>
              </a:rPr>
              <a:t>『</a:t>
            </a:r>
            <a:r>
              <a:rPr kumimoji="1" lang="ja-JP" altLang="en-US" sz="2000" b="1" spc="-150" dirty="0" smtClean="0">
                <a:solidFill>
                  <a:schemeClr val="tx1"/>
                </a:solidFill>
                <a:effectLst>
                  <a:outerShdw blurRad="38100" dist="38100" dir="2700000" algn="tl">
                    <a:srgbClr val="000000">
                      <a:alpha val="43137"/>
                    </a:srgbClr>
                  </a:outerShdw>
                </a:effectLst>
              </a:rPr>
              <a:t>スターキャッチゲーム</a:t>
            </a:r>
            <a:r>
              <a:rPr kumimoji="1" lang="en-US" altLang="ja-JP" sz="2000" b="1" spc="-150" dirty="0" smtClean="0">
                <a:solidFill>
                  <a:schemeClr val="tx1"/>
                </a:solidFill>
                <a:effectLst>
                  <a:outerShdw blurRad="38100" dist="38100" dir="2700000" algn="tl">
                    <a:srgbClr val="000000">
                      <a:alpha val="43137"/>
                    </a:srgbClr>
                  </a:outerShdw>
                </a:effectLst>
              </a:rPr>
              <a:t>』</a:t>
            </a:r>
            <a:r>
              <a:rPr kumimoji="1" lang="ja-JP" altLang="en-US" sz="2000" b="1" spc="-150" dirty="0" smtClean="0">
                <a:solidFill>
                  <a:schemeClr val="tx1"/>
                </a:solidFill>
                <a:effectLst>
                  <a:outerShdw blurRad="38100" dist="38100" dir="2700000" algn="tl">
                    <a:srgbClr val="000000">
                      <a:alpha val="43137"/>
                    </a:srgbClr>
                  </a:outerShdw>
                </a:effectLst>
              </a:rPr>
              <a:t>をつくろう」</a:t>
            </a:r>
            <a:endParaRPr kumimoji="1" lang="ja-JP" altLang="en-US" sz="2000" b="1" spc="-150" dirty="0">
              <a:solidFill>
                <a:schemeClr val="tx1"/>
              </a:solidFill>
              <a:effectLst>
                <a:outerShdw blurRad="38100" dist="38100" dir="2700000" algn="tl">
                  <a:srgbClr val="000000">
                    <a:alpha val="43137"/>
                  </a:srgbClr>
                </a:outerShdw>
              </a:effectLst>
            </a:endParaRPr>
          </a:p>
        </p:txBody>
      </p:sp>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6154">
            <a:off x="5344490" y="4298946"/>
            <a:ext cx="1877290" cy="2469113"/>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rot="1333620">
            <a:off x="6146951" y="4659440"/>
            <a:ext cx="1107996" cy="461665"/>
          </a:xfrm>
          <a:prstGeom prst="rect">
            <a:avLst/>
          </a:prstGeom>
          <a:noFill/>
        </p:spPr>
        <p:txBody>
          <a:bodyPr wrap="none" lIns="91440" tIns="45720" rIns="91440" bIns="45720">
            <a:spAutoFit/>
          </a:bodyPr>
          <a:lstStyle/>
          <a:p>
            <a:pPr algn="ctr"/>
            <a:r>
              <a:rPr lang="ja-JP" altLang="en-US" sz="2400" b="1" cap="none" spc="0" dirty="0" smtClean="0">
                <a:ln w="0"/>
                <a:solidFill>
                  <a:srgbClr val="FF0000"/>
                </a:solidFill>
                <a:effectLst>
                  <a:glow rad="101600">
                    <a:schemeClr val="bg1">
                      <a:alpha val="60000"/>
                    </a:schemeClr>
                  </a:glow>
                  <a:outerShdw blurRad="38100" dist="19050" dir="2700000" algn="tl" rotWithShape="0">
                    <a:schemeClr val="dk1">
                      <a:alpha val="40000"/>
                    </a:schemeClr>
                  </a:outerShdw>
                </a:effectLst>
              </a:rPr>
              <a:t>体験！</a:t>
            </a:r>
            <a:endParaRPr lang="ja-JP" altLang="en-US" sz="2400" b="1" cap="none" spc="0" dirty="0">
              <a:ln w="0"/>
              <a:solidFill>
                <a:srgbClr val="FF0000"/>
              </a:solidFill>
              <a:effectLst>
                <a:glow rad="101600">
                  <a:schemeClr val="bg1">
                    <a:alpha val="60000"/>
                  </a:schemeClr>
                </a:glow>
                <a:outerShdw blurRad="38100" dist="19050" dir="2700000" algn="tl" rotWithShape="0">
                  <a:schemeClr val="dk1">
                    <a:alpha val="40000"/>
                  </a:schemeClr>
                </a:outerShdw>
              </a:effectLst>
            </a:endParaRPr>
          </a:p>
        </p:txBody>
      </p:sp>
      <p:pic>
        <p:nvPicPr>
          <p:cNvPr id="6" name="scratch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84378" y="662329"/>
            <a:ext cx="2828727" cy="2121545"/>
          </a:xfrm>
          <a:prstGeom prst="rect">
            <a:avLst/>
          </a:prstGeom>
        </p:spPr>
      </p:pic>
      <p:sp>
        <p:nvSpPr>
          <p:cNvPr id="8" name="正方形/長方形 7"/>
          <p:cNvSpPr/>
          <p:nvPr/>
        </p:nvSpPr>
        <p:spPr>
          <a:xfrm>
            <a:off x="282816" y="1247896"/>
            <a:ext cx="5767062" cy="2062103"/>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　</a:t>
            </a:r>
            <a:r>
              <a:rPr kumimoji="1" lang="ja-JP" altLang="ja-JP" sz="3200" dirty="0" smtClean="0">
                <a:latin typeface="ＭＳ Ｐゴシック" panose="020B0600070205080204" pitchFamily="50" charset="-128"/>
                <a:ea typeface="ＭＳ Ｐゴシック" panose="020B0600070205080204" pitchFamily="50" charset="-128"/>
              </a:rPr>
              <a:t>プログラムを</a:t>
            </a:r>
            <a:r>
              <a:rPr kumimoji="1" lang="ja-JP" altLang="en-US" sz="3200" dirty="0">
                <a:latin typeface="ＭＳ Ｐゴシック" panose="020B0600070205080204" pitchFamily="50" charset="-128"/>
                <a:ea typeface="ＭＳ Ｐゴシック" panose="020B0600070205080204" pitchFamily="50" charset="-128"/>
              </a:rPr>
              <a:t>コード</a:t>
            </a:r>
            <a:r>
              <a:rPr kumimoji="1" lang="ja-JP" altLang="ja-JP" sz="3200" dirty="0" smtClean="0">
                <a:latin typeface="ＭＳ Ｐゴシック" panose="020B0600070205080204" pitchFamily="50" charset="-128"/>
                <a:ea typeface="ＭＳ Ｐゴシック" panose="020B0600070205080204" pitchFamily="50" charset="-128"/>
              </a:rPr>
              <a:t>で</a:t>
            </a:r>
            <a:r>
              <a:rPr kumimoji="1" lang="ja-JP" altLang="en-US" sz="3200" dirty="0" smtClean="0">
                <a:latin typeface="ＭＳ Ｐゴシック" panose="020B0600070205080204" pitchFamily="50" charset="-128"/>
                <a:ea typeface="ＭＳ Ｐゴシック" panose="020B0600070205080204" pitchFamily="50" charset="-128"/>
              </a:rPr>
              <a:t>作成</a:t>
            </a:r>
            <a:r>
              <a:rPr kumimoji="1" lang="ja-JP" altLang="ja-JP" sz="3200" dirty="0" smtClean="0">
                <a:latin typeface="ＭＳ Ｐゴシック" panose="020B0600070205080204" pitchFamily="50" charset="-128"/>
                <a:ea typeface="ＭＳ Ｐゴシック" panose="020B0600070205080204" pitchFamily="50" charset="-128"/>
              </a:rPr>
              <a:t>する</a:t>
            </a:r>
            <a:r>
              <a:rPr kumimoji="1" lang="ja-JP" altLang="ja-JP" sz="3200" dirty="0">
                <a:latin typeface="ＭＳ Ｐゴシック" panose="020B0600070205080204" pitchFamily="50" charset="-128"/>
                <a:ea typeface="ＭＳ Ｐゴシック" panose="020B0600070205080204" pitchFamily="50" charset="-128"/>
              </a:rPr>
              <a:t>のではなく</a:t>
            </a:r>
            <a:r>
              <a:rPr kumimoji="1" lang="ja-JP" altLang="ja-JP" sz="3200" dirty="0" smtClean="0">
                <a:latin typeface="ＭＳ Ｐゴシック" panose="020B0600070205080204" pitchFamily="50" charset="-128"/>
                <a:ea typeface="ＭＳ Ｐゴシック" panose="020B0600070205080204" pitchFamily="50" charset="-128"/>
              </a:rPr>
              <a:t>、</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ブロック等の</a:t>
            </a:r>
            <a:r>
              <a:rPr kumimoji="1" lang="ja-JP" altLang="ja-JP" sz="3200" u="sng" dirty="0" smtClean="0">
                <a:solidFill>
                  <a:srgbClr val="FF0000"/>
                </a:solidFill>
                <a:latin typeface="ＭＳ Ｐゴシック" panose="020B0600070205080204" pitchFamily="50" charset="-128"/>
                <a:ea typeface="ＭＳ Ｐゴシック" panose="020B0600070205080204" pitchFamily="50" charset="-128"/>
              </a:rPr>
              <a:t>視覚的な</a:t>
            </a:r>
            <a:r>
              <a:rPr kumimoji="1" lang="ja-JP" altLang="en-US" sz="3200" u="sng" dirty="0" smtClean="0">
                <a:solidFill>
                  <a:srgbClr val="FF0000"/>
                </a:solidFill>
                <a:latin typeface="ＭＳ Ｐゴシック" panose="020B0600070205080204" pitchFamily="50" charset="-128"/>
                <a:ea typeface="ＭＳ Ｐゴシック" panose="020B0600070205080204" pitchFamily="50" charset="-128"/>
              </a:rPr>
              <a:t>部品を組み合わせて</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ja-JP" sz="3200" dirty="0" smtClean="0">
                <a:solidFill>
                  <a:srgbClr val="FF0000"/>
                </a:solidFill>
                <a:latin typeface="ＭＳ Ｐゴシック" panose="020B0600070205080204" pitchFamily="50" charset="-128"/>
                <a:ea typeface="ＭＳ Ｐゴシック" panose="020B0600070205080204" pitchFamily="50" charset="-128"/>
              </a:rPr>
              <a:t>プログラミングする</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a:t>
            </a:r>
            <a:endParaRPr kumimoji="1" lang="ja-JP" altLang="en-US" sz="320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38</a:t>
            </a:fld>
            <a:endParaRPr kumimoji="1" lang="ja-JP" altLang="en-US"/>
          </a:p>
        </p:txBody>
      </p:sp>
    </p:spTree>
    <p:extLst>
      <p:ext uri="{BB962C8B-B14F-4D97-AF65-F5344CB8AC3E}">
        <p14:creationId xmlns:p14="http://schemas.microsoft.com/office/powerpoint/2010/main" val="182858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3900" y="1103517"/>
            <a:ext cx="6133158" cy="3335747"/>
          </a:xfrm>
        </p:spPr>
        <p:txBody>
          <a:bodyPr vert="horz" lIns="91440" tIns="45720" rIns="91440" bIns="45720" rtlCol="0">
            <a:normAutofit/>
          </a:bodyPr>
          <a:lstStyle/>
          <a:p>
            <a:pPr marL="0" indent="0">
              <a:buNone/>
            </a:pPr>
            <a:r>
              <a:rPr lang="ja-JP" altLang="en-US" dirty="0"/>
              <a:t>　</a:t>
            </a:r>
            <a:endParaRPr lang="en-US" altLang="ja-JP" dirty="0"/>
          </a:p>
        </p:txBody>
      </p:sp>
      <p:sp>
        <p:nvSpPr>
          <p:cNvPr id="5" name="正方形/長方形 4"/>
          <p:cNvSpPr/>
          <p:nvPr/>
        </p:nvSpPr>
        <p:spPr>
          <a:xfrm>
            <a:off x="193900" y="482977"/>
            <a:ext cx="5248255" cy="637901"/>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p>
            <a:pPr algn="ctr" defTabSz="685800">
              <a:lnSpc>
                <a:spcPct val="90000"/>
              </a:lnSpc>
              <a:spcBef>
                <a:spcPct val="0"/>
              </a:spcBef>
            </a:pPr>
            <a:r>
              <a:rPr lang="ja-JP" altLang="en-US" sz="3200" b="1" dirty="0">
                <a:latin typeface="ＭＳ Ｐゴシック" panose="020B0600070205080204" pitchFamily="50" charset="-128"/>
                <a:ea typeface="ＭＳ Ｐゴシック" panose="020B0600070205080204" pitchFamily="50" charset="-128"/>
                <a:cs typeface="+mj-cs"/>
              </a:rPr>
              <a:t>フィジカル</a:t>
            </a:r>
            <a:r>
              <a:rPr lang="ja-JP" altLang="en-US" sz="3200" b="1" dirty="0" smtClean="0">
                <a:latin typeface="ＭＳ Ｐゴシック" panose="020B0600070205080204" pitchFamily="50" charset="-128"/>
                <a:ea typeface="ＭＳ Ｐゴシック" panose="020B0600070205080204" pitchFamily="50" charset="-128"/>
                <a:cs typeface="+mj-cs"/>
              </a:rPr>
              <a:t>・プログラミング</a:t>
            </a:r>
            <a:endParaRPr lang="ja-JP" altLang="en-US" sz="3200" b="1" dirty="0">
              <a:latin typeface="ＭＳ Ｐゴシック" panose="020B0600070205080204" pitchFamily="50" charset="-128"/>
              <a:ea typeface="ＭＳ Ｐゴシック" panose="020B0600070205080204" pitchFamily="50" charset="-128"/>
              <a:cs typeface="+mj-cs"/>
            </a:endParaRPr>
          </a:p>
        </p:txBody>
      </p:sp>
      <p:sp>
        <p:nvSpPr>
          <p:cNvPr id="8" name="正方形/長方形 7"/>
          <p:cNvSpPr/>
          <p:nvPr/>
        </p:nvSpPr>
        <p:spPr>
          <a:xfrm>
            <a:off x="282816" y="1247896"/>
            <a:ext cx="5767062" cy="3046988"/>
          </a:xfrm>
          <a:prstGeom prst="rect">
            <a:avLst/>
          </a:prstGeom>
        </p:spPr>
        <p:txBody>
          <a:bodyPr wrap="square">
            <a:spAutoFit/>
          </a:bodyPr>
          <a:lstStyle/>
          <a:p>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各種センサーの付いた機器（マイコンボードやロボット等）</a:t>
            </a:r>
            <a:r>
              <a:rPr kumimoji="1" lang="ja-JP" altLang="en-US" sz="3200" dirty="0" smtClean="0">
                <a:latin typeface="ＭＳ Ｐゴシック" panose="020B0600070205080204" pitchFamily="50" charset="-128"/>
                <a:ea typeface="ＭＳ Ｐゴシック" panose="020B0600070205080204" pitchFamily="50" charset="-128"/>
              </a:rPr>
              <a:t>を，プログラミングによって，動かしたり，制御したりする。</a:t>
            </a:r>
            <a:endParaRPr kumimoji="1" lang="en-US" altLang="ja-JP" sz="3200" dirty="0" smtClean="0">
              <a:latin typeface="ＭＳ Ｐゴシック" panose="020B0600070205080204" pitchFamily="50" charset="-128"/>
              <a:ea typeface="ＭＳ Ｐゴシック" panose="020B0600070205080204" pitchFamily="50" charset="-128"/>
            </a:endParaRPr>
          </a:p>
          <a:p>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3200" u="sng" dirty="0" smtClean="0">
                <a:latin typeface="ＭＳ Ｐゴシック" panose="020B0600070205080204" pitchFamily="50" charset="-128"/>
                <a:ea typeface="ＭＳ Ｐゴシック" panose="020B0600070205080204" pitchFamily="50" charset="-128"/>
              </a:rPr>
              <a:t>フィジカルコンピューティング</a:t>
            </a:r>
            <a:r>
              <a:rPr kumimoji="1" lang="ja-JP" altLang="en-US" sz="3200" dirty="0" smtClean="0">
                <a:latin typeface="ＭＳ Ｐゴシック" panose="020B0600070205080204" pitchFamily="50" charset="-128"/>
                <a:ea typeface="ＭＳ Ｐゴシック" panose="020B0600070205080204" pitchFamily="50" charset="-128"/>
              </a:rPr>
              <a:t>とも言う。</a:t>
            </a:r>
            <a:endParaRPr kumimoji="1" lang="ja-JP" altLang="en-US" sz="3200" dirty="0">
              <a:solidFill>
                <a:srgbClr val="FF0000"/>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11775" t="54090" r="34875"/>
          <a:stretch/>
        </p:blipFill>
        <p:spPr>
          <a:xfrm>
            <a:off x="6094616" y="2546950"/>
            <a:ext cx="2832603" cy="1625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21310" t="29315" r="30380" b="19453"/>
          <a:stretch/>
        </p:blipFill>
        <p:spPr>
          <a:xfrm>
            <a:off x="6138366" y="482977"/>
            <a:ext cx="2757948" cy="1949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ホームベース 9"/>
          <p:cNvSpPr/>
          <p:nvPr/>
        </p:nvSpPr>
        <p:spPr>
          <a:xfrm rot="20753659">
            <a:off x="-412758" y="4199759"/>
            <a:ext cx="7690483" cy="2191685"/>
          </a:xfrm>
          <a:prstGeom prst="homePlate">
            <a:avLst>
              <a:gd name="adj" fmla="val 33627"/>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FF0000"/>
                </a:solidFill>
              </a:rPr>
              <a:t>かごしまプログラミング教育　校内研修パック</a:t>
            </a:r>
            <a:endParaRPr kumimoji="1" lang="en-US" altLang="ja-JP" sz="2400" b="1" dirty="0" smtClean="0">
              <a:solidFill>
                <a:srgbClr val="FF0000"/>
              </a:solidFill>
            </a:endParaRPr>
          </a:p>
          <a:p>
            <a:r>
              <a:rPr kumimoji="1" lang="en-US" altLang="ja-JP" sz="2800" b="1" dirty="0">
                <a:solidFill>
                  <a:srgbClr val="002060"/>
                </a:solidFill>
                <a:effectLst>
                  <a:outerShdw blurRad="38100" dist="38100" dir="2700000" algn="tl">
                    <a:srgbClr val="000000">
                      <a:alpha val="43137"/>
                    </a:srgbClr>
                  </a:outerShdw>
                </a:effectLst>
              </a:rPr>
              <a:t>Ⅱ</a:t>
            </a:r>
            <a:r>
              <a:rPr kumimoji="1" lang="en-US" altLang="ja-JP" sz="2800" b="1" dirty="0" smtClean="0">
                <a:solidFill>
                  <a:srgbClr val="002060"/>
                </a:solidFill>
                <a:effectLst>
                  <a:outerShdw blurRad="38100" dist="38100" dir="2700000" algn="tl">
                    <a:srgbClr val="000000">
                      <a:alpha val="43137"/>
                    </a:srgbClr>
                  </a:outerShdw>
                </a:effectLst>
              </a:rPr>
              <a:t> </a:t>
            </a:r>
            <a:r>
              <a:rPr kumimoji="1" lang="ja-JP" altLang="en-US" sz="2800" b="1" dirty="0" smtClean="0">
                <a:solidFill>
                  <a:srgbClr val="002060"/>
                </a:solidFill>
                <a:effectLst>
                  <a:outerShdw blurRad="38100" dist="38100" dir="2700000" algn="tl">
                    <a:srgbClr val="000000">
                      <a:alpha val="43137"/>
                    </a:srgbClr>
                  </a:outerShdw>
                </a:effectLst>
              </a:rPr>
              <a:t>体験編３</a:t>
            </a:r>
            <a:r>
              <a:rPr kumimoji="1" lang="ja-JP" altLang="en-US" sz="2000" b="1" spc="-300" dirty="0" smtClean="0">
                <a:solidFill>
                  <a:schemeClr val="accent6">
                    <a:lumMod val="50000"/>
                  </a:schemeClr>
                </a:solidFill>
                <a:effectLst>
                  <a:outerShdw blurRad="38100" dist="38100" dir="2700000" algn="tl">
                    <a:srgbClr val="000000">
                      <a:alpha val="43137"/>
                    </a:srgbClr>
                  </a:outerShdw>
                </a:effectLst>
              </a:rPr>
              <a:t>「フィジカルプログラミング演習セット（参考）」</a:t>
            </a:r>
            <a:r>
              <a:rPr kumimoji="1" lang="en-US" altLang="ja-JP" sz="2000" b="1" spc="-300"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spc="-300" dirty="0" smtClean="0">
                <a:solidFill>
                  <a:schemeClr val="accent6">
                    <a:lumMod val="50000"/>
                  </a:schemeClr>
                </a:solidFill>
                <a:effectLst>
                  <a:outerShdw blurRad="38100" dist="38100" dir="2700000" algn="tl">
                    <a:srgbClr val="000000">
                      <a:alpha val="43137"/>
                    </a:srgbClr>
                  </a:outerShdw>
                </a:effectLst>
              </a:rPr>
            </a:br>
            <a:r>
              <a:rPr kumimoji="1" lang="ja-JP" altLang="en-US" b="1" spc="-150" dirty="0" smtClean="0">
                <a:solidFill>
                  <a:schemeClr val="accent6">
                    <a:lumMod val="50000"/>
                  </a:schemeClr>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①「マイコンボードで，センサーライトを作ろう」</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②「ロボット</a:t>
            </a:r>
            <a:r>
              <a:rPr kumimoji="1" lang="ja-JP" altLang="en-US" sz="2000" b="1" spc="-150" dirty="0">
                <a:solidFill>
                  <a:schemeClr val="tx1"/>
                </a:solidFill>
                <a:effectLst>
                  <a:outerShdw blurRad="38100" dist="38100" dir="2700000" algn="tl">
                    <a:srgbClr val="000000">
                      <a:alpha val="43137"/>
                    </a:srgbClr>
                  </a:outerShdw>
                </a:effectLst>
              </a:rPr>
              <a:t>ボール</a:t>
            </a:r>
            <a:r>
              <a:rPr kumimoji="1" lang="ja-JP" altLang="en-US" sz="2000" b="1" spc="-150" dirty="0" smtClean="0">
                <a:solidFill>
                  <a:schemeClr val="tx1"/>
                </a:solidFill>
                <a:effectLst>
                  <a:outerShdw blurRad="38100" dist="38100" dir="2700000" algn="tl">
                    <a:srgbClr val="000000">
                      <a:alpha val="43137"/>
                    </a:srgbClr>
                  </a:outerShdw>
                </a:effectLst>
              </a:rPr>
              <a:t>で，光のアートを表現しよう」</a:t>
            </a:r>
            <a:endParaRPr kumimoji="1" lang="en-US" altLang="ja-JP" sz="2000" b="1" spc="-150" dirty="0" smtClean="0">
              <a:solidFill>
                <a:schemeClr val="tx1"/>
              </a:solidFill>
              <a:effectLst>
                <a:outerShdw blurRad="38100" dist="38100" dir="2700000" algn="tl">
                  <a:srgbClr val="000000">
                    <a:alpha val="43137"/>
                  </a:srgbClr>
                </a:outerShdw>
              </a:effectLst>
            </a:endParaRPr>
          </a:p>
          <a:p>
            <a:r>
              <a:rPr kumimoji="1" lang="ja-JP" altLang="en-US" sz="2000" b="1" spc="-150" dirty="0">
                <a:solidFill>
                  <a:schemeClr val="tx1"/>
                </a:solidFill>
                <a:effectLst>
                  <a:outerShdw blurRad="38100" dist="38100" dir="2700000" algn="tl">
                    <a:srgbClr val="000000">
                      <a:alpha val="43137"/>
                    </a:srgbClr>
                  </a:outerShdw>
                </a:effectLst>
              </a:rPr>
              <a:t>　</a:t>
            </a:r>
            <a:r>
              <a:rPr kumimoji="1" lang="ja-JP" altLang="en-US" sz="2000" b="1" spc="-150" dirty="0" smtClean="0">
                <a:solidFill>
                  <a:schemeClr val="tx1"/>
                </a:solidFill>
                <a:effectLst>
                  <a:outerShdw blurRad="38100" dist="38100" dir="2700000" algn="tl">
                    <a:srgbClr val="000000">
                      <a:alpha val="43137"/>
                    </a:srgbClr>
                  </a:outerShdw>
                </a:effectLst>
              </a:rPr>
              <a:t>③「ロボット</a:t>
            </a:r>
            <a:r>
              <a:rPr kumimoji="1" lang="ja-JP" altLang="en-US" sz="2000" b="1" spc="-150" dirty="0">
                <a:solidFill>
                  <a:schemeClr val="tx1"/>
                </a:solidFill>
                <a:effectLst>
                  <a:outerShdw blurRad="38100" dist="38100" dir="2700000" algn="tl">
                    <a:srgbClr val="000000">
                      <a:alpha val="43137"/>
                    </a:srgbClr>
                  </a:outerShdw>
                </a:effectLst>
              </a:rPr>
              <a:t>を動かしてゴールを目指そう</a:t>
            </a:r>
            <a:r>
              <a:rPr kumimoji="1" lang="ja-JP" altLang="en-US" sz="2000" b="1" spc="-150" dirty="0" smtClean="0">
                <a:solidFill>
                  <a:schemeClr val="tx1"/>
                </a:solidFill>
                <a:effectLst>
                  <a:outerShdw blurRad="38100" dist="38100" dir="2700000" algn="tl">
                    <a:srgbClr val="000000">
                      <a:alpha val="43137"/>
                    </a:srgbClr>
                  </a:outerShdw>
                </a:effectLst>
              </a:rPr>
              <a:t>！」</a:t>
            </a:r>
            <a:endParaRPr kumimoji="1" lang="en-US" altLang="ja-JP" sz="2000" b="1" spc="-150" dirty="0" smtClean="0">
              <a:solidFill>
                <a:schemeClr val="tx1"/>
              </a:solidFill>
              <a:effectLst>
                <a:outerShdw blurRad="38100" dist="38100" dir="2700000" algn="tl">
                  <a:srgbClr val="000000">
                    <a:alpha val="43137"/>
                  </a:srgbClr>
                </a:outerShdw>
              </a:effectLst>
            </a:endParaRPr>
          </a:p>
        </p:txBody>
      </p:sp>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154">
            <a:off x="6455456" y="4203370"/>
            <a:ext cx="1877290" cy="2469113"/>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rot="1333620">
            <a:off x="7279305" y="4495359"/>
            <a:ext cx="902811" cy="523220"/>
          </a:xfrm>
          <a:prstGeom prst="rect">
            <a:avLst/>
          </a:prstGeom>
          <a:noFill/>
        </p:spPr>
        <p:txBody>
          <a:bodyPr wrap="none" lIns="91440" tIns="45720" rIns="91440" bIns="45720">
            <a:spAutoFit/>
          </a:bodyPr>
          <a:lstStyle/>
          <a:p>
            <a:pPr algn="ctr"/>
            <a:r>
              <a:rPr lang="ja-JP" altLang="en-US" sz="2800" b="1" dirty="0">
                <a:ln w="0"/>
                <a:solidFill>
                  <a:srgbClr val="FF0000"/>
                </a:solidFill>
                <a:effectLst>
                  <a:glow rad="101600">
                    <a:schemeClr val="bg1">
                      <a:alpha val="60000"/>
                    </a:schemeClr>
                  </a:glow>
                  <a:outerShdw blurRad="38100" dist="19050" dir="2700000" algn="tl" rotWithShape="0">
                    <a:schemeClr val="dk1">
                      <a:alpha val="40000"/>
                    </a:schemeClr>
                  </a:outerShdw>
                </a:effectLst>
              </a:rPr>
              <a:t>参考</a:t>
            </a:r>
            <a:endParaRPr lang="ja-JP" altLang="en-US" sz="2800" b="1" cap="none" spc="0" dirty="0">
              <a:ln w="0"/>
              <a:solidFill>
                <a:srgbClr val="FF0000"/>
              </a:solidFill>
              <a:effectLst>
                <a:glow rad="101600">
                  <a:schemeClr val="bg1">
                    <a:alpha val="60000"/>
                  </a:schemeClr>
                </a:glow>
                <a:outerShdw blurRad="38100" dist="19050" dir="2700000" algn="tl" rotWithShape="0">
                  <a:schemeClr val="dk1">
                    <a:alpha val="40000"/>
                  </a:schemeClr>
                </a:outerShdw>
              </a:effectLst>
            </a:endParaRPr>
          </a:p>
        </p:txBody>
      </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39</a:t>
            </a:fld>
            <a:endParaRPr kumimoji="1" lang="ja-JP" altLang="en-US" dirty="0"/>
          </a:p>
        </p:txBody>
      </p:sp>
    </p:spTree>
    <p:extLst>
      <p:ext uri="{BB962C8B-B14F-4D97-AF65-F5344CB8AC3E}">
        <p14:creationId xmlns:p14="http://schemas.microsoft.com/office/powerpoint/2010/main" val="3750855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a:spLocks noGrp="1"/>
          </p:cNvSpPr>
          <p:nvPr>
            <p:ph idx="1"/>
          </p:nvPr>
        </p:nvSpPr>
        <p:spPr>
          <a:xfrm>
            <a:off x="240048" y="1306286"/>
            <a:ext cx="8529621" cy="4351338"/>
          </a:xfrm>
          <a:ln>
            <a:noFill/>
          </a:ln>
        </p:spPr>
        <p:txBody>
          <a:bodyPr>
            <a:noAutofit/>
          </a:bodyPr>
          <a:lstStyle/>
          <a:p>
            <a:pPr marL="0" indent="0" algn="l" eaLnBrk="1" hangingPunct="1">
              <a:buNone/>
            </a:pPr>
            <a:r>
              <a:rPr lang="ja-JP" altLang="en-US" sz="2800" dirty="0" smtClean="0">
                <a:solidFill>
                  <a:sysClr val="windowText" lastClr="000000"/>
                </a:solidFill>
              </a:rPr>
              <a:t> </a:t>
            </a:r>
            <a:r>
              <a:rPr lang="ja-JP" altLang="en-US" sz="2800" dirty="0">
                <a:solidFill>
                  <a:sysClr val="windowText" lastClr="000000"/>
                </a:solidFill>
              </a:rPr>
              <a:t>　</a:t>
            </a:r>
            <a:r>
              <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rPr>
              <a:t>子供たちに，</a:t>
            </a:r>
            <a:r>
              <a:rPr lang="ja-JP" altLang="en-US" sz="4000" dirty="0" smtClean="0">
                <a:solidFill>
                  <a:srgbClr val="FF0000"/>
                </a:solidFill>
                <a:latin typeface="ＭＳ ゴシック" panose="020B0609070205080204" pitchFamily="49" charset="-128"/>
                <a:ea typeface="ＭＳ ゴシック" panose="020B0609070205080204" pitchFamily="49" charset="-128"/>
              </a:rPr>
              <a:t>コンピュータに意図した処理を行うよう指示することができるということを体験</a:t>
            </a:r>
            <a:r>
              <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rPr>
              <a:t>させながら，</a:t>
            </a:r>
            <a:endParaRPr lang="en-US" altLang="ja-JP" sz="4000" dirty="0" smtClean="0">
              <a:solidFill>
                <a:sysClr val="windowText" lastClr="000000"/>
              </a:solidFill>
              <a:latin typeface="ＭＳ ゴシック" panose="020B0609070205080204" pitchFamily="49" charset="-128"/>
              <a:ea typeface="ＭＳ ゴシック" panose="020B0609070205080204" pitchFamily="49" charset="-128"/>
            </a:endParaRPr>
          </a:p>
          <a:p>
            <a:pPr marL="0" indent="0" algn="l" eaLnBrk="1" hangingPunct="1">
              <a:buNone/>
            </a:pPr>
            <a:r>
              <a:rPr lang="ja-JP" altLang="en-US" sz="4000" dirty="0">
                <a:solidFill>
                  <a:sysClr val="windowText" lastClr="000000"/>
                </a:solidFill>
                <a:latin typeface="ＭＳ ゴシック" panose="020B0609070205080204" pitchFamily="49" charset="-128"/>
                <a:ea typeface="ＭＳ ゴシック" panose="020B0609070205080204" pitchFamily="49" charset="-128"/>
              </a:rPr>
              <a:t>　</a:t>
            </a:r>
            <a:r>
              <a:rPr lang="ja-JP" altLang="en-US" sz="4000" u="sng" dirty="0" smtClean="0">
                <a:solidFill>
                  <a:sysClr val="windowText" lastClr="000000"/>
                </a:solidFill>
                <a:latin typeface="ＭＳ ゴシック" panose="020B0609070205080204" pitchFamily="49" charset="-128"/>
                <a:ea typeface="ＭＳ ゴシック" panose="020B0609070205080204" pitchFamily="49" charset="-128"/>
              </a:rPr>
              <a:t>将来どのような職業に就くとしても，時代を超えて普遍的に求められる力</a:t>
            </a:r>
            <a:r>
              <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rPr>
              <a:t>としての</a:t>
            </a:r>
            <a:r>
              <a:rPr lang="ja-JP" altLang="en-US" sz="4000" dirty="0" smtClean="0">
                <a:solidFill>
                  <a:srgbClr val="FF0000"/>
                </a:solidFill>
                <a:latin typeface="ＭＳ ゴシック" panose="020B0609070205080204" pitchFamily="49" charset="-128"/>
                <a:ea typeface="ＭＳ ゴシック" panose="020B0609070205080204" pitchFamily="49" charset="-128"/>
              </a:rPr>
              <a:t>「プログラミング的思考」</a:t>
            </a:r>
            <a:r>
              <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rPr>
              <a:t>などを育むこと</a:t>
            </a:r>
          </a:p>
        </p:txBody>
      </p:sp>
      <p:sp>
        <p:nvSpPr>
          <p:cNvPr id="5" name="タイトル 1"/>
          <p:cNvSpPr txBox="1">
            <a:spLocks/>
          </p:cNvSpPr>
          <p:nvPr/>
        </p:nvSpPr>
        <p:spPr bwMode="auto">
          <a:xfrm>
            <a:off x="240048" y="503436"/>
            <a:ext cx="4815278" cy="80285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lstStyle>
            <a:lvl1pPr algn="ctr" rtl="0" fontAlgn="base">
              <a:lnSpc>
                <a:spcPct val="90000"/>
              </a:lnSpc>
              <a:spcBef>
                <a:spcPct val="0"/>
              </a:spcBef>
              <a:spcAft>
                <a:spcPct val="0"/>
              </a:spcAft>
              <a:defRPr kumimoji="1" sz="60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2pPr>
            <a:lvl3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3pPr>
            <a:lvl4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4pPr>
            <a:lvl5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9pPr>
          </a:lstStyle>
          <a:p>
            <a:pPr algn="l">
              <a:defRPr/>
            </a:pPr>
            <a:r>
              <a:rPr lang="ja-JP" altLang="en-US" sz="3200" dirty="0" smtClean="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プログラミング教育とは</a:t>
            </a:r>
          </a:p>
        </p:txBody>
      </p:sp>
      <p:sp>
        <p:nvSpPr>
          <p:cNvPr id="6" name="テキスト ボックス 1"/>
          <p:cNvSpPr txBox="1">
            <a:spLocks noChangeArrowheads="1"/>
          </p:cNvSpPr>
          <p:nvPr/>
        </p:nvSpPr>
        <p:spPr bwMode="auto">
          <a:xfrm>
            <a:off x="906254" y="5566184"/>
            <a:ext cx="5794992" cy="584775"/>
          </a:xfrm>
          <a:prstGeom prst="rect">
            <a:avLst/>
          </a:prstGeom>
          <a:solidFill>
            <a:srgbClr val="FFFFCC"/>
          </a:solidFill>
          <a:ln>
            <a:noFill/>
          </a:ln>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「小学校</a:t>
            </a:r>
            <a:r>
              <a:rPr lang="ja-JP" altLang="en-US" sz="1600" b="1" dirty="0">
                <a:solidFill>
                  <a:prstClr val="black"/>
                </a:solidFill>
                <a:latin typeface="ＭＳ Ｐゴシック" panose="020B0600070205080204" pitchFamily="50" charset="-128"/>
                <a:ea typeface="ＭＳ Ｐゴシック" panose="020B0600070205080204" pitchFamily="50" charset="-128"/>
              </a:rPr>
              <a:t>段階におけるプログラミング教育の在り方に</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ついて」</a:t>
            </a:r>
            <a:endParaRPr lang="en-US" altLang="ja-JP" sz="1600" b="1"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文部科学省（</a:t>
            </a:r>
            <a:r>
              <a:rPr lang="ja-JP" altLang="en-US" sz="1600" b="1" dirty="0">
                <a:solidFill>
                  <a:prstClr val="black"/>
                </a:solidFill>
                <a:latin typeface="ＭＳ Ｐゴシック" panose="020B0600070205080204" pitchFamily="50" charset="-128"/>
                <a:ea typeface="ＭＳ Ｐゴシック" panose="020B0600070205080204" pitchFamily="50" charset="-128"/>
              </a:rPr>
              <a:t>議論の取りまとめ</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）平成</a:t>
            </a:r>
            <a:r>
              <a:rPr lang="en-US" altLang="ja-JP" sz="1600" b="1" dirty="0">
                <a:solidFill>
                  <a:prstClr val="black"/>
                </a:solidFill>
                <a:latin typeface="ＭＳ Ｐゴシック" panose="020B0600070205080204" pitchFamily="50" charset="-128"/>
                <a:ea typeface="ＭＳ Ｐゴシック" panose="020B0600070205080204" pitchFamily="50" charset="-128"/>
              </a:rPr>
              <a:t>28</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年６月</a:t>
            </a:r>
            <a:endParaRPr lang="ja-JP" altLang="en-US" sz="1600" b="1" dirty="0">
              <a:solidFill>
                <a:prstClr val="black"/>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1246" y="4798739"/>
            <a:ext cx="1309799" cy="1717769"/>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4</a:t>
            </a:fld>
            <a:endParaRPr kumimoji="1" lang="ja-JP" altLang="en-US"/>
          </a:p>
        </p:txBody>
      </p:sp>
    </p:spTree>
    <p:extLst>
      <p:ext uri="{BB962C8B-B14F-4D97-AF65-F5344CB8AC3E}">
        <p14:creationId xmlns:p14="http://schemas.microsoft.com/office/powerpoint/2010/main" val="13871257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1" y="457200"/>
            <a:ext cx="9139389" cy="3607903"/>
          </a:xfrm>
        </p:spPr>
        <p:txBody>
          <a:bodyPr>
            <a:noAutofit/>
          </a:bodyPr>
          <a:lstStyle/>
          <a:p>
            <a:pPr algn="ctr"/>
            <a:r>
              <a:rPr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6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プログラミング教育は，</a:t>
            </a:r>
            <a:r>
              <a:rPr kumimoji="1" lang="en-US" altLang="ja-JP" sz="66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66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600" i="1" dirty="0" smtClean="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 </a:t>
            </a:r>
            <a:r>
              <a:rPr kumimoji="1"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だけでやるの？</a:t>
            </a:r>
            <a:r>
              <a:rPr kumimoji="1"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en-US" altLang="ja-JP" sz="24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24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3200" dirty="0" err="1"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ー</a:t>
            </a:r>
            <a:r>
              <a:rPr lang="ja-JP" altLang="en-US" sz="32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プログラミング教育の系統性 </a:t>
            </a:r>
            <a:r>
              <a:rPr lang="ja-JP" altLang="en-US" sz="3200" dirty="0" err="1"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ー</a:t>
            </a:r>
            <a:r>
              <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72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873" y="3130360"/>
            <a:ext cx="1820997" cy="3268748"/>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40</a:t>
            </a:fld>
            <a:endParaRPr kumimoji="1" lang="ja-JP" altLang="en-US"/>
          </a:p>
        </p:txBody>
      </p:sp>
    </p:spTree>
    <p:extLst>
      <p:ext uri="{BB962C8B-B14F-4D97-AF65-F5344CB8AC3E}">
        <p14:creationId xmlns:p14="http://schemas.microsoft.com/office/powerpoint/2010/main" val="3259096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2120" y="3487783"/>
            <a:ext cx="8959759" cy="297833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6930" name="Rectangle 2"/>
          <p:cNvSpPr>
            <a:spLocks noGrp="1" noChangeArrowheads="1"/>
          </p:cNvSpPr>
          <p:nvPr>
            <p:ph type="title"/>
          </p:nvPr>
        </p:nvSpPr>
        <p:spPr>
          <a:xfrm>
            <a:off x="1782785" y="294735"/>
            <a:ext cx="5579832" cy="482382"/>
          </a:xfr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eaLnBrk="1" hangingPunct="1">
              <a:tabLst>
                <a:tab pos="2057400" algn="l"/>
              </a:tabLst>
              <a:defRPr/>
            </a:pPr>
            <a:r>
              <a:rPr lang="ja-JP" altLang="en-US" sz="2800" dirty="0">
                <a:solidFill>
                  <a:srgbClr val="0033CC"/>
                </a:solidFill>
                <a:effectLst>
                  <a:outerShdw blurRad="38100" dist="38100" dir="2700000" algn="tl">
                    <a:srgbClr val="C0C0C0"/>
                  </a:outerShdw>
                </a:effectLst>
                <a:latin typeface="ＭＳ Ｐゴシック" panose="020B0600070205080204" pitchFamily="50" charset="-128"/>
                <a:ea typeface="ＭＳ Ｐゴシック" panose="020B0600070205080204" pitchFamily="50" charset="-128"/>
              </a:rPr>
              <a:t>　</a:t>
            </a:r>
            <a:r>
              <a:rPr lang="ja-JP" altLang="en-US" sz="2800" dirty="0" smtClean="0">
                <a:solidFill>
                  <a:schemeClr val="accent6">
                    <a:lumMod val="50000"/>
                  </a:schemeClr>
                </a:solidFill>
                <a:effectLst>
                  <a:outerShdw blurRad="38100" dist="38100" dir="2700000" algn="tl">
                    <a:srgbClr val="C0C0C0"/>
                  </a:outerShdw>
                </a:effectLst>
                <a:latin typeface="ＭＳ Ｐゴシック" panose="020B0600070205080204" pitchFamily="50" charset="-128"/>
                <a:ea typeface="ＭＳ Ｐゴシック" panose="020B0600070205080204" pitchFamily="50" charset="-128"/>
              </a:rPr>
              <a:t>プログラミング教育の指導の系統</a:t>
            </a:r>
          </a:p>
        </p:txBody>
      </p:sp>
      <p:graphicFrame>
        <p:nvGraphicFramePr>
          <p:cNvPr id="636931" name="Group 3"/>
          <p:cNvGraphicFramePr>
            <a:graphicFrameLocks noGrp="1"/>
          </p:cNvGraphicFramePr>
          <p:nvPr>
            <p:extLst>
              <p:ext uri="{D42A27DB-BD31-4B8C-83A1-F6EECF244321}">
                <p14:modId xmlns:p14="http://schemas.microsoft.com/office/powerpoint/2010/main" val="1475669524"/>
              </p:ext>
            </p:extLst>
          </p:nvPr>
        </p:nvGraphicFramePr>
        <p:xfrm>
          <a:off x="92120" y="758876"/>
          <a:ext cx="8959759" cy="5583916"/>
        </p:xfrm>
        <a:graphic>
          <a:graphicData uri="http://schemas.openxmlformats.org/drawingml/2006/table">
            <a:tbl>
              <a:tblPr/>
              <a:tblGrid>
                <a:gridCol w="665526">
                  <a:extLst>
                    <a:ext uri="{9D8B030D-6E8A-4147-A177-3AD203B41FA5}">
                      <a16:colId xmlns:a16="http://schemas.microsoft.com/office/drawing/2014/main" val="20000"/>
                    </a:ext>
                  </a:extLst>
                </a:gridCol>
                <a:gridCol w="3043645">
                  <a:extLst>
                    <a:ext uri="{9D8B030D-6E8A-4147-A177-3AD203B41FA5}">
                      <a16:colId xmlns:a16="http://schemas.microsoft.com/office/drawing/2014/main" val="20001"/>
                    </a:ext>
                  </a:extLst>
                </a:gridCol>
                <a:gridCol w="5250588">
                  <a:extLst>
                    <a:ext uri="{9D8B030D-6E8A-4147-A177-3AD203B41FA5}">
                      <a16:colId xmlns:a16="http://schemas.microsoft.com/office/drawing/2014/main" val="20002"/>
                    </a:ext>
                  </a:extLst>
                </a:gridCol>
              </a:tblGrid>
              <a:tr h="125403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総則</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smtClean="0">
                          <a:ln>
                            <a:noFill/>
                          </a:ln>
                          <a:solidFill>
                            <a:schemeClr val="tx1"/>
                          </a:solidFill>
                          <a:effectLst/>
                          <a:latin typeface="Arial" pitchFamily="34" charset="0"/>
                          <a:ea typeface="ＭＳ Ｐゴシック" pitchFamily="50" charset="-128"/>
                        </a:rPr>
                        <a:t>　　　 </a:t>
                      </a:r>
                      <a:endParaRPr kumimoji="1" lang="en-US" altLang="ja-JP" sz="2000" b="0"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smtClean="0">
                          <a:ln>
                            <a:noFill/>
                          </a:ln>
                          <a:solidFill>
                            <a:schemeClr val="tx1"/>
                          </a:solidFill>
                          <a:effectLst/>
                          <a:latin typeface="Arial" pitchFamily="34" charset="0"/>
                          <a:ea typeface="ＭＳ Ｐゴシック" pitchFamily="50" charset="-128"/>
                        </a:rPr>
                        <a:t>　　</a:t>
                      </a:r>
                      <a:endPar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2800" b="0"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「プログラミング教育」</a:t>
                      </a:r>
                      <a:endParaRPr kumimoji="1" lang="en-US" altLang="ja-JP" sz="28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02229">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小</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16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16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1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rPr>
                        <a:t>※</a:t>
                      </a:r>
                      <a:r>
                        <a:rPr kumimoji="1" lang="ja-JP" altLang="en-US" sz="1400" b="1"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rPr>
                        <a:t>各教科等の特質に応じて</a:t>
                      </a:r>
                      <a:endParaRPr kumimoji="1" lang="en-US" altLang="ja-JP" sz="1400" b="1"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1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rPr>
                        <a:t>　</a:t>
                      </a:r>
                      <a:endParaRPr kumimoji="1" lang="ja-JP" altLang="ja-JP" sz="1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41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中</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1600" b="1" i="0" u="none" strike="noStrike" cap="none" normalizeH="0" baseline="0" dirty="0" smtClean="0">
                          <a:ln>
                            <a:noFill/>
                          </a:ln>
                          <a:solidFill>
                            <a:srgbClr val="0033CC"/>
                          </a:solidFill>
                          <a:effectLst/>
                          <a:latin typeface="Arial" pitchFamily="34" charset="0"/>
                          <a:ea typeface="ＭＳ ゴシック" pitchFamily="49" charset="-128"/>
                        </a:rPr>
                        <a:t>技術・家庭科</a:t>
                      </a:r>
                      <a:r>
                        <a:rPr kumimoji="1" lang="ja-JP" altLang="en-US" sz="1200" b="1" i="0" u="none" strike="noStrike" cap="none" normalizeH="0" baseline="0" dirty="0" smtClean="0">
                          <a:ln>
                            <a:noFill/>
                          </a:ln>
                          <a:solidFill>
                            <a:srgbClr val="0033CC"/>
                          </a:solidFill>
                          <a:effectLst/>
                          <a:latin typeface="Arial" pitchFamily="34" charset="0"/>
                          <a:ea typeface="ＭＳ ゴシック" pitchFamily="49" charset="-128"/>
                        </a:rPr>
                        <a:t>（技術分野）</a:t>
                      </a:r>
                      <a:r>
                        <a:rPr kumimoji="1" lang="ja-JP" altLang="en-US" sz="1400" b="1" i="0" u="none" strike="noStrike" cap="none" normalizeH="0" baseline="0" dirty="0" smtClean="0">
                          <a:ln>
                            <a:noFill/>
                          </a:ln>
                          <a:solidFill>
                            <a:srgbClr val="FF0000"/>
                          </a:solidFill>
                          <a:effectLst/>
                          <a:latin typeface="Arial" pitchFamily="34" charset="0"/>
                          <a:ea typeface="ＭＳ ゴシック" pitchFamily="49" charset="-128"/>
                        </a:rPr>
                        <a:t>プログラミングに関する内容を充実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95242">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高</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1800" b="1" i="0" u="none" strike="noStrike" cap="none" normalizeH="0" baseline="0" dirty="0" smtClean="0">
                          <a:ln>
                            <a:noFill/>
                          </a:ln>
                          <a:solidFill>
                            <a:srgbClr val="FF0000"/>
                          </a:solidFill>
                          <a:effectLst/>
                          <a:latin typeface="Arial" pitchFamily="34" charset="0"/>
                          <a:ea typeface="ＭＳ ゴシック" pitchFamily="49" charset="-128"/>
                        </a:rPr>
                        <a:t>共通必履修</a:t>
                      </a:r>
                      <a:r>
                        <a:rPr kumimoji="1" lang="ja-JP" altLang="en-US" sz="1800" b="1" i="0" u="none" strike="noStrike" cap="none" normalizeH="0" baseline="0" dirty="0" smtClean="0">
                          <a:ln>
                            <a:noFill/>
                          </a:ln>
                          <a:solidFill>
                            <a:srgbClr val="0033CC"/>
                          </a:solidFill>
                          <a:effectLst/>
                          <a:latin typeface="Arial" pitchFamily="34" charset="0"/>
                          <a:ea typeface="ＭＳ ゴシック" pitchFamily="49" charset="-128"/>
                        </a:rPr>
                        <a:t>科目</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14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ＭＳ ゴシック" pitchFamily="49"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1000" b="0" i="0" u="none" strike="noStrike" cap="none" normalizeH="0" baseline="0" dirty="0" smtClean="0">
                        <a:ln>
                          <a:noFill/>
                        </a:ln>
                        <a:solidFill>
                          <a:srgbClr val="0033CC"/>
                        </a:solidFill>
                        <a:effectLst>
                          <a:outerShdw blurRad="38100" dist="38100" dir="2700000" algn="tl">
                            <a:srgbClr val="C0C0C0"/>
                          </a:outerShdw>
                        </a:effectLst>
                        <a:latin typeface="Arial" pitchFamily="34" charset="0"/>
                        <a:ea typeface="ＭＳ ゴシック" pitchFamily="49"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3587" name="Text Box 36"/>
          <p:cNvSpPr txBox="1">
            <a:spLocks noChangeArrowheads="1"/>
          </p:cNvSpPr>
          <p:nvPr/>
        </p:nvSpPr>
        <p:spPr bwMode="auto">
          <a:xfrm>
            <a:off x="3385352" y="824963"/>
            <a:ext cx="36933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a:t>
            </a:r>
            <a:r>
              <a:rPr kumimoji="1" lang="ja-JP" altLang="en-US"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情報モラル含む</a:t>
            </a: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23588" name="Text Box 37"/>
          <p:cNvSpPr txBox="1">
            <a:spLocks noChangeArrowheads="1"/>
          </p:cNvSpPr>
          <p:nvPr/>
        </p:nvSpPr>
        <p:spPr bwMode="auto">
          <a:xfrm>
            <a:off x="2698284" y="915620"/>
            <a:ext cx="34669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教材</a:t>
            </a:r>
            <a:endParaRPr kumimoji="1" lang="en-US" altLang="ja-JP" sz="16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教具</a:t>
            </a:r>
            <a:endParaRPr kumimoji="1" lang="ja-JP" altLang="en-US"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636966" name="AutoShape 38"/>
          <p:cNvSpPr>
            <a:spLocks noChangeArrowheads="1"/>
          </p:cNvSpPr>
          <p:nvPr/>
        </p:nvSpPr>
        <p:spPr bwMode="auto">
          <a:xfrm rot="5400000">
            <a:off x="721704" y="4055826"/>
            <a:ext cx="4263545" cy="310387"/>
          </a:xfrm>
          <a:prstGeom prst="homePlate">
            <a:avLst>
              <a:gd name="adj" fmla="val 342582"/>
            </a:avLst>
          </a:prstGeom>
          <a:solidFill>
            <a:schemeClr val="accent4">
              <a:lumMod val="20000"/>
              <a:lumOff val="80000"/>
            </a:schemeClr>
          </a:solidFill>
          <a:ln w="9525">
            <a:solidFill>
              <a:schemeClr val="tx1"/>
            </a:solidFill>
            <a:miter lim="800000"/>
            <a:headEnd/>
            <a:tailEnd/>
          </a:ln>
          <a:effectLst/>
          <a:extLst/>
        </p:spPr>
        <p:txBody>
          <a:bodyPr vert="vert270"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適</a:t>
            </a:r>
            <a:endParaRPr kumimoji="1" lang="en-US" altLang="ja-JP"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切</a:t>
            </a:r>
            <a:endParaRPr kumimoji="1" lang="en-US" altLang="ja-JP"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な</a:t>
            </a:r>
            <a:endParaRPr kumimoji="1" lang="en-US" altLang="ja-JP"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活</a:t>
            </a:r>
            <a:endParaRPr kumimoji="1" lang="en-US" altLang="ja-JP"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用</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636975" name="Rectangle 47"/>
          <p:cNvSpPr>
            <a:spLocks noChangeArrowheads="1"/>
          </p:cNvSpPr>
          <p:nvPr/>
        </p:nvSpPr>
        <p:spPr bwMode="auto">
          <a:xfrm>
            <a:off x="3842321" y="3844344"/>
            <a:ext cx="5114444" cy="884912"/>
          </a:xfrm>
          <a:prstGeom prst="rect">
            <a:avLst/>
          </a:prstGeom>
          <a:solidFill>
            <a:schemeClr val="accent6">
              <a:lumMod val="20000"/>
              <a:lumOff val="80000"/>
            </a:schemeClr>
          </a:solidFill>
          <a:ln w="9525">
            <a:solidFill>
              <a:schemeClr val="tx1"/>
            </a:solidFill>
            <a:miter lim="800000"/>
            <a:headEnd/>
            <a:tailEnd/>
          </a:ln>
          <a:effectLst/>
          <a:extLst/>
        </p:spPr>
        <p:txBody>
          <a:bodyPr wrap="none" anchor="ctr"/>
          <a:lstStyle/>
          <a:p>
            <a:pPr defTabSz="914400" fontAlgn="base">
              <a:spcBef>
                <a:spcPct val="0"/>
              </a:spcBef>
              <a:spcAft>
                <a:spcPct val="0"/>
              </a:spcAft>
            </a:pP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・プログラムによる計測・制御</a:t>
            </a:r>
            <a:endParaRPr kumimoji="1" lang="en-US" altLang="ja-JP" b="1" dirty="0">
              <a:solidFill>
                <a:srgbClr val="000000"/>
              </a:solidFill>
              <a:effectLst>
                <a:outerShdw blurRad="38100" dist="38100" dir="2700000" algn="tl">
                  <a:srgbClr val="C0C0C0"/>
                </a:outerShdw>
              </a:effectLst>
              <a:latin typeface="Arial" pitchFamily="34" charset="0"/>
              <a:ea typeface="ＭＳ Ｐゴシック" pitchFamily="50" charset="-128"/>
            </a:endParaRPr>
          </a:p>
          <a:p>
            <a:pPr defTabSz="914400" fontAlgn="base">
              <a:spcBef>
                <a:spcPct val="0"/>
              </a:spcBef>
              <a:spcAft>
                <a:spcPct val="0"/>
              </a:spcAft>
            </a:pP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・ネットワークを利用した双方向性のあるコンテン</a:t>
            </a:r>
            <a:endParaRPr kumimoji="1" lang="en-US" altLang="ja-JP" b="1" dirty="0">
              <a:solidFill>
                <a:srgbClr val="000000"/>
              </a:solidFill>
              <a:effectLst>
                <a:outerShdw blurRad="38100" dist="38100" dir="2700000" algn="tl">
                  <a:srgbClr val="C0C0C0"/>
                </a:outerShdw>
              </a:effectLst>
              <a:latin typeface="Arial" pitchFamily="34" charset="0"/>
              <a:ea typeface="ＭＳ Ｐゴシック" pitchFamily="50" charset="-128"/>
            </a:endParaRPr>
          </a:p>
          <a:p>
            <a:pPr defTabSz="914400" fontAlgn="base">
              <a:spcBef>
                <a:spcPct val="0"/>
              </a:spcBef>
              <a:spcAft>
                <a:spcPct val="0"/>
              </a:spcAft>
            </a:pP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　ツのプログラミング</a:t>
            </a:r>
          </a:p>
        </p:txBody>
      </p:sp>
      <p:sp>
        <p:nvSpPr>
          <p:cNvPr id="636976" name="Line 48"/>
          <p:cNvSpPr>
            <a:spLocks noChangeShapeType="1"/>
          </p:cNvSpPr>
          <p:nvPr/>
        </p:nvSpPr>
        <p:spPr bwMode="auto">
          <a:xfrm>
            <a:off x="6494232" y="5355208"/>
            <a:ext cx="30529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9" name="Text Box 36"/>
          <p:cNvSpPr txBox="1">
            <a:spLocks noChangeArrowheads="1"/>
          </p:cNvSpPr>
          <p:nvPr/>
        </p:nvSpPr>
        <p:spPr bwMode="auto">
          <a:xfrm>
            <a:off x="3154540" y="823869"/>
            <a:ext cx="400110" cy="119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情報活用能力</a:t>
            </a:r>
            <a:endParaRPr kumimoji="1" lang="ja-JP" altLang="en-US" sz="1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2" name="AutoShape 30"/>
          <p:cNvSpPr>
            <a:spLocks noChangeArrowheads="1"/>
          </p:cNvSpPr>
          <p:nvPr/>
        </p:nvSpPr>
        <p:spPr bwMode="auto">
          <a:xfrm rot="5400000">
            <a:off x="1236912" y="3910100"/>
            <a:ext cx="4235366" cy="601838"/>
          </a:xfrm>
          <a:prstGeom prst="homePlate">
            <a:avLst>
              <a:gd name="adj" fmla="val 160260"/>
            </a:avLst>
          </a:prstGeom>
          <a:solidFill>
            <a:schemeClr val="accent5">
              <a:lumMod val="20000"/>
              <a:lumOff val="80000"/>
            </a:schemeClr>
          </a:solidFill>
          <a:ln w="9525">
            <a:solidFill>
              <a:schemeClr val="tx1"/>
            </a:solidFill>
            <a:miter lim="800000"/>
            <a:headEnd/>
            <a:tailEnd/>
          </a:ln>
          <a:effectLst/>
          <a:extLst/>
        </p:spPr>
        <p:txBody>
          <a:bodyPr vert="vert27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p:txBody>
      </p:sp>
      <p:sp>
        <p:nvSpPr>
          <p:cNvPr id="33" name="Rectangle 45"/>
          <p:cNvSpPr>
            <a:spLocks noChangeArrowheads="1"/>
          </p:cNvSpPr>
          <p:nvPr/>
        </p:nvSpPr>
        <p:spPr bwMode="auto">
          <a:xfrm>
            <a:off x="6799531" y="5080733"/>
            <a:ext cx="1126173" cy="433355"/>
          </a:xfrm>
          <a:prstGeom prst="rect">
            <a:avLst/>
          </a:prstGeom>
          <a:solidFill>
            <a:schemeClr val="accent2">
              <a:lumMod val="40000"/>
              <a:lumOff val="60000"/>
            </a:schemeClr>
          </a:solidFill>
          <a:ln w="9525">
            <a:solidFill>
              <a:schemeClr val="tx1"/>
            </a:solidFill>
            <a:miter lim="800000"/>
            <a:headEnd/>
            <a:tailEnd/>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b="1" i="0" u="none" strike="noStrike" kern="1200" cap="none" spc="0" normalizeH="0" baseline="0" noProof="0" dirty="0" smtClean="0">
                <a:ln>
                  <a:noFill/>
                </a:ln>
                <a:solidFill>
                  <a:srgbClr val="000000"/>
                </a:solidFill>
                <a:effectLst/>
                <a:uLnTx/>
                <a:uFillTx/>
                <a:latin typeface="Arial" charset="0"/>
                <a:ea typeface="ＭＳ ゴシック" pitchFamily="49" charset="-128"/>
                <a:cs typeface="+mn-cs"/>
              </a:rPr>
              <a:t>｢</a:t>
            </a:r>
            <a:r>
              <a:rPr kumimoji="1" lang="ja-JP" altLang="en-US" b="1" i="0" u="none" strike="noStrike" kern="1200" cap="none" spc="0" normalizeH="0" baseline="0" noProof="0" dirty="0" smtClean="0">
                <a:ln>
                  <a:noFill/>
                </a:ln>
                <a:solidFill>
                  <a:srgbClr val="000000"/>
                </a:solidFill>
                <a:effectLst/>
                <a:uLnTx/>
                <a:uFillTx/>
                <a:latin typeface="Arial" charset="0"/>
                <a:ea typeface="ＭＳ ゴシック" pitchFamily="49" charset="-128"/>
                <a:cs typeface="+mn-cs"/>
              </a:rPr>
              <a:t>情報</a:t>
            </a:r>
            <a:r>
              <a:rPr kumimoji="1" lang="en-US" altLang="ja-JP" b="1" i="0" u="none" strike="noStrike" kern="1200" cap="none" spc="0" normalizeH="0" baseline="0" noProof="0" dirty="0" smtClean="0">
                <a:ln>
                  <a:noFill/>
                </a:ln>
                <a:solidFill>
                  <a:srgbClr val="000000"/>
                </a:solidFill>
                <a:effectLst/>
                <a:uLnTx/>
                <a:uFillTx/>
                <a:latin typeface="Arial" charset="0"/>
                <a:ea typeface="ＭＳ ゴシック" pitchFamily="49" charset="-128"/>
                <a:cs typeface="+mn-cs"/>
              </a:rPr>
              <a:t>Ⅰ｣</a:t>
            </a:r>
            <a:endParaRPr kumimoji="1" lang="en-US" altLang="ja-JP" b="1" i="0" u="none" strike="noStrike" kern="1200" cap="none" spc="0" normalizeH="0" baseline="0" noProof="0" dirty="0">
              <a:ln>
                <a:noFill/>
              </a:ln>
              <a:solidFill>
                <a:srgbClr val="000000"/>
              </a:solidFill>
              <a:effectLst/>
              <a:uLnTx/>
              <a:uFillTx/>
              <a:latin typeface="Arial" charset="0"/>
              <a:ea typeface="ＭＳ ゴシック" pitchFamily="49" charset="-128"/>
              <a:cs typeface="+mn-cs"/>
            </a:endParaRPr>
          </a:p>
        </p:txBody>
      </p:sp>
      <p:sp>
        <p:nvSpPr>
          <p:cNvPr id="636973" name="Rectangle 45"/>
          <p:cNvSpPr>
            <a:spLocks noChangeArrowheads="1"/>
          </p:cNvSpPr>
          <p:nvPr/>
        </p:nvSpPr>
        <p:spPr bwMode="auto">
          <a:xfrm>
            <a:off x="3906348" y="5182396"/>
            <a:ext cx="2587884" cy="336776"/>
          </a:xfrm>
          <a:prstGeom prst="rect">
            <a:avLst/>
          </a:prstGeom>
          <a:solidFill>
            <a:schemeClr val="bg1">
              <a:lumMod val="85000"/>
            </a:schemeClr>
          </a:solidFill>
          <a:ln w="9525">
            <a:solidFill>
              <a:schemeClr val="tx1"/>
            </a:solidFill>
            <a:miter lim="800000"/>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charset="0"/>
                <a:ea typeface="ＭＳ ゴシック"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Arial" charset="0"/>
                <a:ea typeface="ＭＳ ゴシック" pitchFamily="49" charset="-128"/>
                <a:cs typeface="+mn-cs"/>
              </a:rPr>
              <a:t>社会と情報</a:t>
            </a:r>
            <a:r>
              <a:rPr kumimoji="1" lang="en-US" altLang="ja-JP" sz="1600" b="0" i="0" u="none" strike="noStrike" kern="1200" cap="none" spc="0" normalizeH="0" baseline="0" noProof="0" dirty="0" smtClean="0">
                <a:ln>
                  <a:noFill/>
                </a:ln>
                <a:solidFill>
                  <a:srgbClr val="000000"/>
                </a:solidFill>
                <a:effectLst/>
                <a:uLnTx/>
                <a:uFillTx/>
                <a:latin typeface="Arial" charset="0"/>
                <a:ea typeface="ＭＳ ゴシック"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Arial" charset="0"/>
                <a:ea typeface="ＭＳ ゴシック" pitchFamily="49" charset="-128"/>
                <a:cs typeface="+mn-cs"/>
              </a:rPr>
              <a:t>情報の科学</a:t>
            </a:r>
            <a:r>
              <a:rPr kumimoji="1" lang="en-US" altLang="ja-JP" sz="1600" b="0" i="0" u="none" strike="noStrike" kern="1200" cap="none" spc="0" normalizeH="0" baseline="0" noProof="0" dirty="0">
                <a:ln>
                  <a:noFill/>
                </a:ln>
                <a:solidFill>
                  <a:srgbClr val="000000"/>
                </a:solidFill>
                <a:effectLst/>
                <a:uLnTx/>
                <a:uFillTx/>
                <a:latin typeface="Arial" charset="0"/>
                <a:ea typeface="ＭＳ ゴシック" pitchFamily="49" charset="-128"/>
                <a:cs typeface="+mn-cs"/>
              </a:rPr>
              <a:t>｣</a:t>
            </a:r>
          </a:p>
        </p:txBody>
      </p:sp>
      <p:sp>
        <p:nvSpPr>
          <p:cNvPr id="34" name="Rectangle 47"/>
          <p:cNvSpPr>
            <a:spLocks noChangeArrowheads="1"/>
          </p:cNvSpPr>
          <p:nvPr/>
        </p:nvSpPr>
        <p:spPr bwMode="auto">
          <a:xfrm>
            <a:off x="3919624" y="5521611"/>
            <a:ext cx="5037141" cy="720725"/>
          </a:xfrm>
          <a:prstGeom prst="rect">
            <a:avLst/>
          </a:prstGeom>
          <a:solidFill>
            <a:schemeClr val="accent6">
              <a:lumMod val="20000"/>
              <a:lumOff val="80000"/>
            </a:schemeClr>
          </a:solidFill>
          <a:ln w="9525">
            <a:solidFill>
              <a:schemeClr val="tx1"/>
            </a:solidFill>
            <a:miter lim="800000"/>
            <a:headEnd/>
            <a:tailEnd/>
          </a:ln>
          <a:effectLst/>
          <a:extLst/>
        </p:spPr>
        <p:txBody>
          <a:bodyPr wrap="none" anchor="ctr"/>
          <a:lstStyle/>
          <a:p>
            <a:pPr defTabSz="914400" fontAlgn="base">
              <a:spcBef>
                <a:spcPct val="0"/>
              </a:spcBef>
              <a:spcAft>
                <a:spcPct val="0"/>
              </a:spcAft>
            </a:pP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・プログラミング，ネットワーク（情報</a:t>
            </a:r>
            <a:r>
              <a:rPr kumimoji="1" lang="ja-JP" altLang="en-US" b="1" dirty="0" smtClean="0">
                <a:solidFill>
                  <a:srgbClr val="000000"/>
                </a:solidFill>
                <a:effectLst>
                  <a:outerShdw blurRad="38100" dist="38100" dir="2700000" algn="tl">
                    <a:srgbClr val="C0C0C0"/>
                  </a:outerShdw>
                </a:effectLst>
                <a:latin typeface="Arial" pitchFamily="34" charset="0"/>
                <a:ea typeface="ＭＳ Ｐゴシック" pitchFamily="50" charset="-128"/>
              </a:rPr>
              <a:t>セキュリティを</a:t>
            </a:r>
            <a:endParaRPr kumimoji="1" lang="en-US" altLang="ja-JP" b="1" dirty="0" smtClean="0">
              <a:solidFill>
                <a:srgbClr val="000000"/>
              </a:solidFill>
              <a:effectLst>
                <a:outerShdw blurRad="38100" dist="38100" dir="2700000" algn="tl">
                  <a:srgbClr val="C0C0C0"/>
                </a:outerShdw>
              </a:effectLst>
              <a:latin typeface="Arial" pitchFamily="34" charset="0"/>
              <a:ea typeface="ＭＳ Ｐゴシック" pitchFamily="50" charset="-128"/>
            </a:endParaRPr>
          </a:p>
          <a:p>
            <a:pPr defTabSz="914400" fontAlgn="base">
              <a:spcBef>
                <a:spcPct val="0"/>
              </a:spcBef>
              <a:spcAft>
                <a:spcPct val="0"/>
              </a:spcAft>
            </a:pPr>
            <a:r>
              <a:rPr kumimoji="1" lang="ja-JP" altLang="en-US" b="1" dirty="0" smtClean="0">
                <a:solidFill>
                  <a:srgbClr val="000000"/>
                </a:solidFill>
                <a:effectLst>
                  <a:outerShdw blurRad="38100" dist="38100" dir="2700000" algn="tl">
                    <a:srgbClr val="C0C0C0"/>
                  </a:outerShdw>
                </a:effectLst>
                <a:latin typeface="Arial" pitchFamily="34" charset="0"/>
                <a:ea typeface="ＭＳ Ｐゴシック" pitchFamily="50" charset="-128"/>
              </a:rPr>
              <a:t>含む</a:t>
            </a: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）やデータベース</a:t>
            </a:r>
            <a:r>
              <a:rPr kumimoji="1" lang="ja-JP" altLang="en-US" b="1" dirty="0" smtClean="0">
                <a:solidFill>
                  <a:srgbClr val="000000"/>
                </a:solidFill>
                <a:effectLst>
                  <a:outerShdw blurRad="38100" dist="38100" dir="2700000" algn="tl">
                    <a:srgbClr val="C0C0C0"/>
                  </a:outerShdw>
                </a:effectLst>
                <a:latin typeface="Arial" pitchFamily="34" charset="0"/>
                <a:ea typeface="ＭＳ Ｐゴシック" pitchFamily="50" charset="-128"/>
              </a:rPr>
              <a:t>の基礎</a:t>
            </a:r>
            <a:r>
              <a:rPr kumimoji="1" lang="ja-JP" altLang="en-US" b="1" dirty="0">
                <a:solidFill>
                  <a:srgbClr val="000000"/>
                </a:solidFill>
                <a:effectLst>
                  <a:outerShdw blurRad="38100" dist="38100" dir="2700000" algn="tl">
                    <a:srgbClr val="C0C0C0"/>
                  </a:outerShdw>
                </a:effectLst>
                <a:latin typeface="Arial" pitchFamily="34" charset="0"/>
                <a:ea typeface="ＭＳ Ｐゴシック" pitchFamily="50" charset="-128"/>
              </a:rPr>
              <a:t>等</a:t>
            </a:r>
          </a:p>
        </p:txBody>
      </p:sp>
      <p:sp>
        <p:nvSpPr>
          <p:cNvPr id="35" name="Rectangle 47"/>
          <p:cNvSpPr>
            <a:spLocks noChangeArrowheads="1"/>
          </p:cNvSpPr>
          <p:nvPr/>
        </p:nvSpPr>
        <p:spPr bwMode="auto">
          <a:xfrm>
            <a:off x="3842321" y="2272937"/>
            <a:ext cx="5114444" cy="1214846"/>
          </a:xfrm>
          <a:prstGeom prst="rect">
            <a:avLst/>
          </a:prstGeom>
          <a:solidFill>
            <a:schemeClr val="accent6">
              <a:lumMod val="20000"/>
              <a:lumOff val="80000"/>
            </a:schemeClr>
          </a:solidFill>
          <a:ln w="9525">
            <a:solidFill>
              <a:schemeClr val="tx1"/>
            </a:solidFill>
            <a:miter lim="800000"/>
            <a:headEnd/>
            <a:tailEnd/>
          </a:ln>
          <a:effectLs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　「プログラミングを体験しながら</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，コンピュータに</a:t>
            </a:r>
            <a:endParaRPr kumimoji="1" lang="en-US" altLang="ja-JP"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意図</a:t>
            </a: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した処理を</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行わせる</a:t>
            </a: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ために必要</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な論理的思</a:t>
            </a:r>
            <a:endParaRPr kumimoji="1" lang="en-US" altLang="ja-JP"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考力</a:t>
            </a: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を身</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に付ける</a:t>
            </a:r>
            <a:r>
              <a:rPr kumimoji="1" lang="ja-JP" altLang="en-US"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ための学習</a:t>
            </a:r>
            <a:r>
              <a:rPr kumimoji="1" lang="ja-JP" altLang="en-US"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rPr>
              <a:t>活動」を計画的に実施</a:t>
            </a:r>
            <a:endParaRPr kumimoji="1" lang="ja-JP" altLang="ja-JP"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itchFamily="50" charset="-128"/>
              <a:cs typeface="+mn-cs"/>
            </a:endParaRPr>
          </a:p>
        </p:txBody>
      </p:sp>
      <p:sp>
        <p:nvSpPr>
          <p:cNvPr id="2" name="テキスト ボックス 1"/>
          <p:cNvSpPr txBox="1"/>
          <p:nvPr/>
        </p:nvSpPr>
        <p:spPr>
          <a:xfrm>
            <a:off x="3071157" y="2093931"/>
            <a:ext cx="626701" cy="3261277"/>
          </a:xfrm>
          <a:prstGeom prst="rect">
            <a:avLst/>
          </a:prstGeom>
          <a:noFill/>
        </p:spPr>
        <p:txBody>
          <a:bodyPr vert="eaVert"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学習の基盤となる資質・能力</a:t>
            </a:r>
            <a:endParaRPr kumimoji="1" lang="en-US" altLang="ja-JP" sz="18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教科横断的な視点</a:t>
            </a:r>
            <a:endPar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grpSp>
        <p:nvGrpSpPr>
          <p:cNvPr id="3" name="グループ化 2"/>
          <p:cNvGrpSpPr/>
          <p:nvPr/>
        </p:nvGrpSpPr>
        <p:grpSpPr>
          <a:xfrm>
            <a:off x="836920" y="1589682"/>
            <a:ext cx="1800000" cy="4614607"/>
            <a:chOff x="1204284" y="1584888"/>
            <a:chExt cx="1800000" cy="4614607"/>
          </a:xfrm>
        </p:grpSpPr>
        <p:sp>
          <p:nvSpPr>
            <p:cNvPr id="636962" name="Text Box 34"/>
            <p:cNvSpPr txBox="1">
              <a:spLocks noChangeArrowheads="1"/>
            </p:cNvSpPr>
            <p:nvPr/>
          </p:nvSpPr>
          <p:spPr bwMode="auto">
            <a:xfrm>
              <a:off x="1204284" y="5676275"/>
              <a:ext cx="1584000" cy="523220"/>
            </a:xfrm>
            <a:prstGeom prst="rect">
              <a:avLst/>
            </a:prstGeom>
            <a:solidFill>
              <a:schemeClr val="bg1">
                <a:lumMod val="85000"/>
              </a:schemeClr>
            </a:solidFill>
            <a:ln w="9525">
              <a:solidFill>
                <a:schemeClr val="tx1"/>
              </a:solidFill>
              <a:prstDash val="dash"/>
              <a:miter lim="800000"/>
              <a:headEnd/>
              <a:tailEnd/>
            </a:ln>
            <a:effectLs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（実践的</a:t>
              </a:r>
              <a:r>
                <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・主体的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活用）</a:t>
              </a:r>
              <a:endPar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636977" name="AutoShape 49"/>
            <p:cNvSpPr>
              <a:spLocks noChangeArrowheads="1"/>
            </p:cNvSpPr>
            <p:nvPr/>
          </p:nvSpPr>
          <p:spPr bwMode="auto">
            <a:xfrm rot="5400000">
              <a:off x="1656321" y="3192583"/>
              <a:ext cx="647700"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36978" name="AutoShape 50"/>
            <p:cNvSpPr>
              <a:spLocks noChangeArrowheads="1"/>
            </p:cNvSpPr>
            <p:nvPr/>
          </p:nvSpPr>
          <p:spPr bwMode="auto">
            <a:xfrm rot="5400000">
              <a:off x="1584089" y="4515672"/>
              <a:ext cx="792163" cy="5762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36960" name="Text Box 32"/>
            <p:cNvSpPr txBox="1">
              <a:spLocks noChangeArrowheads="1"/>
            </p:cNvSpPr>
            <p:nvPr/>
          </p:nvSpPr>
          <p:spPr bwMode="auto">
            <a:xfrm>
              <a:off x="1204284" y="2200857"/>
              <a:ext cx="1584000" cy="360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基本操作習得</a:t>
              </a:r>
            </a:p>
          </p:txBody>
        </p:sp>
        <p:sp>
          <p:nvSpPr>
            <p:cNvPr id="26" name="Text Box 32"/>
            <p:cNvSpPr txBox="1">
              <a:spLocks noChangeArrowheads="1"/>
            </p:cNvSpPr>
            <p:nvPr/>
          </p:nvSpPr>
          <p:spPr bwMode="auto">
            <a:xfrm>
              <a:off x="1204284" y="2640179"/>
              <a:ext cx="1582484" cy="360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適切に活用  </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7" name="Text Box 32"/>
            <p:cNvSpPr txBox="1">
              <a:spLocks noChangeArrowheads="1"/>
            </p:cNvSpPr>
            <p:nvPr/>
          </p:nvSpPr>
          <p:spPr bwMode="auto">
            <a:xfrm>
              <a:off x="1204284" y="3818601"/>
              <a:ext cx="1582484" cy="360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適切に活用  </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8" name="Text Box 32"/>
            <p:cNvSpPr txBox="1">
              <a:spLocks noChangeArrowheads="1"/>
            </p:cNvSpPr>
            <p:nvPr/>
          </p:nvSpPr>
          <p:spPr bwMode="auto">
            <a:xfrm>
              <a:off x="1204284" y="5215349"/>
              <a:ext cx="1582484" cy="360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適切に活用  </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636959" name="Text Box 31"/>
            <p:cNvSpPr txBox="1">
              <a:spLocks noChangeArrowheads="1"/>
            </p:cNvSpPr>
            <p:nvPr/>
          </p:nvSpPr>
          <p:spPr bwMode="auto">
            <a:xfrm>
              <a:off x="1204284" y="3079501"/>
              <a:ext cx="1800000" cy="324000"/>
            </a:xfrm>
            <a:prstGeom prst="rect">
              <a:avLst/>
            </a:prstGeom>
            <a:solidFill>
              <a:schemeClr val="bg1">
                <a:lumMod val="85000"/>
              </a:schemeClr>
            </a:solidFill>
            <a:ln w="9525">
              <a:solidFill>
                <a:schemeClr val="tx1"/>
              </a:solidFill>
              <a:prstDash val="dash"/>
              <a:miter lim="800000"/>
              <a:headEnd/>
              <a:tailEnd/>
            </a:ln>
            <a:effectLst/>
            <a:extLst/>
          </p:spPr>
          <p:txBody>
            <a:bodyPr wrap="squar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（慣れ親しませる）</a:t>
              </a:r>
              <a:endPar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sp>
          <p:nvSpPr>
            <p:cNvPr id="39" name="Text Box 32"/>
            <p:cNvSpPr txBox="1">
              <a:spLocks noChangeArrowheads="1"/>
            </p:cNvSpPr>
            <p:nvPr/>
          </p:nvSpPr>
          <p:spPr bwMode="auto">
            <a:xfrm>
              <a:off x="1692812" y="1584888"/>
              <a:ext cx="679994" cy="461665"/>
            </a:xfrm>
            <a:prstGeom prst="rect">
              <a:avLst/>
            </a:prstGeom>
            <a:noFill/>
            <a:ln w="9525">
              <a:noFill/>
              <a:miter lim="800000"/>
              <a:headEnd/>
              <a:tailEnd/>
            </a:ln>
            <a:effectLs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ICT</a:t>
              </a:r>
              <a:endParaRPr kumimoji="1" lang="ja-JP"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636961" name="Text Box 33"/>
            <p:cNvSpPr txBox="1">
              <a:spLocks noChangeArrowheads="1"/>
            </p:cNvSpPr>
            <p:nvPr/>
          </p:nvSpPr>
          <p:spPr bwMode="auto">
            <a:xfrm>
              <a:off x="1204284" y="4255572"/>
              <a:ext cx="1584000" cy="523220"/>
            </a:xfrm>
            <a:prstGeom prst="rect">
              <a:avLst/>
            </a:prstGeom>
            <a:solidFill>
              <a:schemeClr val="bg1">
                <a:lumMod val="85000"/>
              </a:schemeClr>
            </a:solidFill>
            <a:ln w="9525">
              <a:solidFill>
                <a:schemeClr val="tx1"/>
              </a:solidFill>
              <a:prstDash val="dash"/>
              <a:miter lim="800000"/>
              <a:headEnd/>
              <a:tailEnd/>
            </a:ln>
            <a:effectLst/>
            <a:extLst/>
          </p:spPr>
          <p:txBody>
            <a:bodyPr wrap="none">
              <a:spAutoFit/>
            </a:bodyPr>
            <a:lstStyle>
              <a:lvl1pPr eaLnBrk="0" hangingPunct="0">
                <a:defRPr kumimoji="1">
                  <a:solidFill>
                    <a:schemeClr val="tx1"/>
                  </a:solidFill>
                  <a:latin typeface="Arial" pitchFamily="34" charset="0"/>
                  <a:ea typeface="HG丸ｺﾞｼｯｸM-PRO" pitchFamily="50" charset="-128"/>
                </a:defRPr>
              </a:lvl1pPr>
              <a:lvl2pPr marL="742950" indent="-285750" eaLnBrk="0" hangingPunct="0">
                <a:defRPr kumimoji="1">
                  <a:solidFill>
                    <a:schemeClr val="tx1"/>
                  </a:solidFill>
                  <a:latin typeface="Arial" pitchFamily="34" charset="0"/>
                  <a:ea typeface="HG丸ｺﾞｼｯｸM-PRO" pitchFamily="50" charset="-128"/>
                </a:defRPr>
              </a:lvl2pPr>
              <a:lvl3pPr marL="1143000" indent="-228600" eaLnBrk="0" hangingPunct="0">
                <a:defRPr kumimoji="1">
                  <a:solidFill>
                    <a:schemeClr val="tx1"/>
                  </a:solidFill>
                  <a:latin typeface="Arial" pitchFamily="34" charset="0"/>
                  <a:ea typeface="HG丸ｺﾞｼｯｸM-PRO" pitchFamily="50" charset="-128"/>
                </a:defRPr>
              </a:lvl3pPr>
              <a:lvl4pPr marL="1600200" indent="-228600" eaLnBrk="0" hangingPunct="0">
                <a:defRPr kumimoji="1">
                  <a:solidFill>
                    <a:schemeClr val="tx1"/>
                  </a:solidFill>
                  <a:latin typeface="Arial" pitchFamily="34" charset="0"/>
                  <a:ea typeface="HG丸ｺﾞｼｯｸM-PRO" pitchFamily="50" charset="-128"/>
                </a:defRPr>
              </a:lvl4pPr>
              <a:lvl5pPr marL="2057400" indent="-228600" eaLnBrk="0" hangingPunct="0">
                <a:defRPr kumimoji="1">
                  <a:solidFill>
                    <a:schemeClr val="tx1"/>
                  </a:solidFill>
                  <a:latin typeface="Arial" pitchFamily="34"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HG丸ｺﾞｼｯｸM-PRO"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（主体的</a:t>
              </a:r>
              <a:r>
                <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rPr>
                <a:t>・積極的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明朝" panose="02020609040205080304" pitchFamily="17" charset="-128"/>
                  <a:ea typeface="ＭＳ 明朝" panose="02020609040205080304" pitchFamily="17" charset="-128"/>
                  <a:cs typeface="+mn-cs"/>
                </a:rPr>
                <a:t>活用）</a:t>
              </a:r>
              <a:endParaRPr kumimoji="1" lang="ja-JP" altLang="en-US" sz="1400" b="0" i="0" u="none" strike="noStrike" kern="1200" cap="none" spc="0" normalizeH="0" baseline="0" noProof="0" dirty="0">
                <a:ln>
                  <a:noFill/>
                </a:ln>
                <a:solidFill>
                  <a:srgbClr val="000000"/>
                </a:solidFill>
                <a:effectLst/>
                <a:uLnTx/>
                <a:uFillTx/>
                <a:latin typeface="ＭＳ 明朝" panose="02020609040205080304" pitchFamily="17" charset="-128"/>
                <a:ea typeface="ＭＳ 明朝" panose="02020609040205080304" pitchFamily="17" charset="-128"/>
                <a:cs typeface="+mn-cs"/>
              </a:endParaRPr>
            </a:p>
          </p:txBody>
        </p:sp>
      </p:gr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41</a:t>
            </a:fld>
            <a:endParaRPr kumimoji="1" lang="ja-JP" altLang="en-US"/>
          </a:p>
        </p:txBody>
      </p:sp>
    </p:spTree>
    <p:extLst>
      <p:ext uri="{BB962C8B-B14F-4D97-AF65-F5344CB8AC3E}">
        <p14:creationId xmlns:p14="http://schemas.microsoft.com/office/powerpoint/2010/main" val="363409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36966"/>
                                        </p:tgtEl>
                                        <p:attrNameLst>
                                          <p:attrName>style.visibility</p:attrName>
                                        </p:attrNameLst>
                                      </p:cBhvr>
                                      <p:to>
                                        <p:strVal val="visible"/>
                                      </p:to>
                                    </p:set>
                                    <p:animEffect transition="in" filter="fade">
                                      <p:cBhvr>
                                        <p:cTn id="7" dur="1000"/>
                                        <p:tgtEl>
                                          <p:spTgt spid="636966"/>
                                        </p:tgtEl>
                                      </p:cBhvr>
                                    </p:animEffect>
                                    <p:anim calcmode="lin" valueType="num">
                                      <p:cBhvr>
                                        <p:cTn id="8" dur="1000" fill="hold"/>
                                        <p:tgtEl>
                                          <p:spTgt spid="636966"/>
                                        </p:tgtEl>
                                        <p:attrNameLst>
                                          <p:attrName>ppt_x</p:attrName>
                                        </p:attrNameLst>
                                      </p:cBhvr>
                                      <p:tavLst>
                                        <p:tav tm="0">
                                          <p:val>
                                            <p:strVal val="#ppt_x"/>
                                          </p:val>
                                        </p:tav>
                                        <p:tav tm="100000">
                                          <p:val>
                                            <p:strVal val="#ppt_x"/>
                                          </p:val>
                                        </p:tav>
                                      </p:tavLst>
                                    </p:anim>
                                    <p:anim calcmode="lin" valueType="num">
                                      <p:cBhvr>
                                        <p:cTn id="9" dur="1000" fill="hold"/>
                                        <p:tgtEl>
                                          <p:spTgt spid="6369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4" presetClass="entr" presetSubtype="5"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vertical)">
                                      <p:cBhvr>
                                        <p:cTn id="24" dur="500"/>
                                        <p:tgtEl>
                                          <p:spTgt spid="35"/>
                                        </p:tgtEl>
                                      </p:cBhvr>
                                    </p:animEffect>
                                  </p:childTnLst>
                                </p:cTn>
                              </p:par>
                            </p:childTnLst>
                          </p:cTn>
                        </p:par>
                        <p:par>
                          <p:cTn id="25" fill="hold">
                            <p:stCondLst>
                              <p:cond delay="2500"/>
                            </p:stCondLst>
                            <p:childTnLst>
                              <p:par>
                                <p:cTn id="26" presetID="14" presetClass="entr" presetSubtype="5" fill="hold" grpId="0" nodeType="afterEffect">
                                  <p:stCondLst>
                                    <p:cond delay="0"/>
                                  </p:stCondLst>
                                  <p:childTnLst>
                                    <p:set>
                                      <p:cBhvr>
                                        <p:cTn id="27" dur="1" fill="hold">
                                          <p:stCondLst>
                                            <p:cond delay="0"/>
                                          </p:stCondLst>
                                        </p:cTn>
                                        <p:tgtEl>
                                          <p:spTgt spid="636975"/>
                                        </p:tgtEl>
                                        <p:attrNameLst>
                                          <p:attrName>style.visibility</p:attrName>
                                        </p:attrNameLst>
                                      </p:cBhvr>
                                      <p:to>
                                        <p:strVal val="visible"/>
                                      </p:to>
                                    </p:set>
                                    <p:animEffect transition="in" filter="randombar(vertical)">
                                      <p:cBhvr>
                                        <p:cTn id="28" dur="500"/>
                                        <p:tgtEl>
                                          <p:spTgt spid="636975"/>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636973"/>
                                        </p:tgtEl>
                                        <p:attrNameLst>
                                          <p:attrName>style.visibility</p:attrName>
                                        </p:attrNameLst>
                                      </p:cBhvr>
                                      <p:to>
                                        <p:strVal val="visible"/>
                                      </p:to>
                                    </p:set>
                                    <p:animEffect transition="in" filter="wipe(left)">
                                      <p:cBhvr>
                                        <p:cTn id="32" dur="500"/>
                                        <p:tgtEl>
                                          <p:spTgt spid="636973"/>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636976"/>
                                        </p:tgtEl>
                                        <p:attrNameLst>
                                          <p:attrName>style.visibility</p:attrName>
                                        </p:attrNameLst>
                                      </p:cBhvr>
                                      <p:to>
                                        <p:strVal val="visible"/>
                                      </p:to>
                                    </p:set>
                                    <p:animEffect transition="in" filter="wipe(left)">
                                      <p:cBhvr>
                                        <p:cTn id="36" dur="500"/>
                                        <p:tgtEl>
                                          <p:spTgt spid="636976"/>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par>
                          <p:cTn id="41" fill="hold">
                            <p:stCondLst>
                              <p:cond delay="4500"/>
                            </p:stCondLst>
                            <p:childTnLst>
                              <p:par>
                                <p:cTn id="42" presetID="14" presetClass="entr" presetSubtype="5"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vertical)">
                                      <p:cBhvr>
                                        <p:cTn id="44" dur="500"/>
                                        <p:tgtEl>
                                          <p:spTgt spid="34"/>
                                        </p:tgtEl>
                                      </p:cBhvr>
                                    </p:animEffect>
                                  </p:childTnLst>
                                </p:cTn>
                              </p:par>
                            </p:childTnLst>
                          </p:cTn>
                        </p:par>
                        <p:par>
                          <p:cTn id="45" fill="hold">
                            <p:stCondLst>
                              <p:cond delay="5000"/>
                            </p:stCondLst>
                            <p:childTnLst>
                              <p:par>
                                <p:cTn id="46" presetID="10"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36966" grpId="0" animBg="1"/>
      <p:bldP spid="636975" grpId="0" animBg="1"/>
      <p:bldP spid="636976" grpId="0" animBg="1"/>
      <p:bldP spid="32" grpId="0" animBg="1"/>
      <p:bldP spid="33" grpId="0" animBg="1"/>
      <p:bldP spid="636973" grpId="0" animBg="1"/>
      <p:bldP spid="34" grpId="0" animBg="1"/>
      <p:bldP spid="35"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58745" y="365127"/>
            <a:ext cx="5727905" cy="829492"/>
          </a:xfr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p>
            <a:pPr algn="ctr" defTabSz="685800"/>
            <a:r>
              <a:rPr lang="ja-JP" altLang="en-US" sz="3200" b="1" dirty="0">
                <a:solidFill>
                  <a:srgbClr val="FF0000"/>
                </a:solidFill>
                <a:latin typeface="ＭＳ Ｐゴシック" panose="020B0600070205080204" pitchFamily="50" charset="-128"/>
                <a:ea typeface="ＭＳ Ｐゴシック" panose="020B0600070205080204" pitchFamily="50" charset="-128"/>
              </a:rPr>
              <a:t>中学校</a:t>
            </a:r>
            <a:r>
              <a:rPr lang="ja-JP" altLang="en-US" sz="2800" b="1" dirty="0">
                <a:latin typeface="ＭＳ Ｐゴシック" panose="020B0600070205080204" pitchFamily="50" charset="-128"/>
                <a:ea typeface="ＭＳ Ｐゴシック" panose="020B0600070205080204" pitchFamily="50" charset="-128"/>
              </a:rPr>
              <a:t>におけるプログラミング教育</a:t>
            </a:r>
            <a:r>
              <a:rPr lang="en-US" altLang="ja-JP" sz="2800" b="1" dirty="0">
                <a:latin typeface="ＭＳ Ｐゴシック" panose="020B0600070205080204" pitchFamily="50" charset="-128"/>
                <a:ea typeface="ＭＳ Ｐゴシック" panose="020B0600070205080204" pitchFamily="50" charset="-128"/>
              </a:rPr>
              <a:t/>
            </a:r>
            <a:br>
              <a:rPr lang="en-US" altLang="ja-JP" sz="2800" b="1" dirty="0">
                <a:latin typeface="ＭＳ Ｐゴシック" panose="020B0600070205080204" pitchFamily="50" charset="-128"/>
                <a:ea typeface="ＭＳ Ｐゴシック" panose="020B0600070205080204" pitchFamily="50" charset="-128"/>
              </a:rPr>
            </a:br>
            <a:r>
              <a:rPr lang="ja-JP" altLang="en-US" sz="2000" b="1" dirty="0">
                <a:solidFill>
                  <a:schemeClr val="accent6">
                    <a:lumMod val="50000"/>
                  </a:schemeClr>
                </a:solidFill>
                <a:latin typeface="ＭＳ Ｐゴシック" panose="020B0600070205080204" pitchFamily="50" charset="-128"/>
                <a:ea typeface="ＭＳ Ｐゴシック" panose="020B0600070205080204" pitchFamily="50" charset="-128"/>
              </a:rPr>
              <a:t>中学校学習指導要領　技術・家庭（</a:t>
            </a:r>
            <a:r>
              <a:rPr lang="en-US" altLang="ja-JP" sz="2000" b="1" dirty="0">
                <a:solidFill>
                  <a:schemeClr val="accent6">
                    <a:lumMod val="50000"/>
                  </a:schemeClr>
                </a:solidFill>
                <a:latin typeface="ＭＳ Ｐゴシック" panose="020B0600070205080204" pitchFamily="50" charset="-128"/>
                <a:ea typeface="ＭＳ Ｐゴシック" panose="020B0600070205080204" pitchFamily="50" charset="-128"/>
              </a:rPr>
              <a:t>H29.3</a:t>
            </a:r>
            <a:r>
              <a:rPr lang="ja-JP" altLang="en-US" sz="2000" b="1" dirty="0">
                <a:solidFill>
                  <a:schemeClr val="accent6">
                    <a:lumMod val="50000"/>
                  </a:schemeClr>
                </a:solidFill>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　</a:t>
            </a:r>
          </a:p>
        </p:txBody>
      </p:sp>
      <p:sp>
        <p:nvSpPr>
          <p:cNvPr id="3" name="コンテンツ プレースホルダー 2"/>
          <p:cNvSpPr>
            <a:spLocks noGrp="1"/>
          </p:cNvSpPr>
          <p:nvPr>
            <p:ph idx="1"/>
          </p:nvPr>
        </p:nvSpPr>
        <p:spPr>
          <a:xfrm>
            <a:off x="281601" y="1257401"/>
            <a:ext cx="8682191" cy="5526857"/>
          </a:xfrm>
        </p:spPr>
        <p:txBody>
          <a:bodyPr>
            <a:noAutofit/>
          </a:bodyPr>
          <a:lstStyle/>
          <a:p>
            <a:pPr marL="0" indent="0">
              <a:buNone/>
            </a:pPr>
            <a:r>
              <a:rPr lang="en-US" altLang="ja-JP" b="1" dirty="0" smtClean="0">
                <a:latin typeface="ＭＳ Ｐゴシック" panose="020B0600070205080204" pitchFamily="50" charset="-128"/>
                <a:ea typeface="ＭＳ Ｐゴシック" panose="020B0600070205080204" pitchFamily="50" charset="-128"/>
              </a:rPr>
              <a:t>〔</a:t>
            </a:r>
            <a:r>
              <a:rPr lang="ja-JP" altLang="en-US" b="1" dirty="0">
                <a:latin typeface="ＭＳ Ｐゴシック" panose="020B0600070205080204" pitchFamily="50" charset="-128"/>
                <a:ea typeface="ＭＳ Ｐゴシック" panose="020B0600070205080204" pitchFamily="50" charset="-128"/>
              </a:rPr>
              <a:t>技術分野</a:t>
            </a:r>
            <a:r>
              <a:rPr lang="en-US" altLang="ja-JP" b="1" dirty="0" smtClean="0">
                <a:latin typeface="ＭＳ Ｐゴシック" panose="020B0600070205080204" pitchFamily="50" charset="-128"/>
                <a:ea typeface="ＭＳ Ｐゴシック" panose="020B0600070205080204" pitchFamily="50" charset="-128"/>
              </a:rPr>
              <a:t>〕</a:t>
            </a:r>
            <a:r>
              <a:rPr lang="ja-JP" altLang="en-US" b="1" dirty="0" smtClean="0">
                <a:latin typeface="ＭＳ Ｐゴシック" panose="020B0600070205080204" pitchFamily="50" charset="-128"/>
                <a:ea typeface="ＭＳ Ｐゴシック" panose="020B0600070205080204" pitchFamily="50" charset="-128"/>
              </a:rPr>
              <a:t>２ 内容　</a:t>
            </a:r>
            <a:r>
              <a:rPr lang="en-US" altLang="ja-JP" b="1" dirty="0" smtClean="0">
                <a:latin typeface="ＭＳ Ｐゴシック" panose="020B0600070205080204" pitchFamily="50" charset="-128"/>
                <a:ea typeface="ＭＳ Ｐゴシック" panose="020B0600070205080204" pitchFamily="50" charset="-128"/>
              </a:rPr>
              <a:t>Ⅾ </a:t>
            </a:r>
            <a:r>
              <a:rPr lang="ja-JP" altLang="en-US" b="1" dirty="0" smtClean="0">
                <a:latin typeface="ＭＳ Ｐゴシック" panose="020B0600070205080204" pitchFamily="50" charset="-128"/>
                <a:ea typeface="ＭＳ Ｐゴシック" panose="020B0600070205080204" pitchFamily="50" charset="-128"/>
              </a:rPr>
              <a:t>情報</a:t>
            </a:r>
            <a:r>
              <a:rPr lang="ja-JP" altLang="en-US" b="1" dirty="0">
                <a:latin typeface="ＭＳ Ｐゴシック" panose="020B0600070205080204" pitchFamily="50" charset="-128"/>
                <a:ea typeface="ＭＳ Ｐゴシック" panose="020B0600070205080204" pitchFamily="50" charset="-128"/>
              </a:rPr>
              <a:t>の技術</a:t>
            </a:r>
          </a:p>
          <a:p>
            <a:pPr marL="0" indent="0">
              <a:buNone/>
            </a:pPr>
            <a:r>
              <a:rPr lang="en-US" altLang="ja-JP" dirty="0">
                <a:latin typeface="ＭＳ Ｐゴシック" panose="020B0600070205080204" pitchFamily="50" charset="-128"/>
                <a:ea typeface="ＭＳ Ｐゴシック" panose="020B0600070205080204" pitchFamily="50" charset="-128"/>
              </a:rPr>
              <a:t>(2) </a:t>
            </a:r>
            <a:r>
              <a:rPr lang="ja-JP" altLang="en-US" dirty="0" smtClean="0">
                <a:latin typeface="ＭＳ Ｐゴシック" panose="020B0600070205080204" pitchFamily="50" charset="-128"/>
                <a:ea typeface="ＭＳ Ｐゴシック" panose="020B0600070205080204" pitchFamily="50" charset="-128"/>
              </a:rPr>
              <a:t>　生活</a:t>
            </a:r>
            <a:r>
              <a:rPr lang="ja-JP" altLang="en-US" dirty="0">
                <a:latin typeface="ＭＳ Ｐゴシック" panose="020B0600070205080204" pitchFamily="50" charset="-128"/>
                <a:ea typeface="ＭＳ Ｐゴシック" panose="020B0600070205080204" pitchFamily="50" charset="-128"/>
              </a:rPr>
              <a:t>や社会における問題を，</a:t>
            </a:r>
            <a:r>
              <a:rPr lang="ja-JP" altLang="en-US" b="1" dirty="0">
                <a:solidFill>
                  <a:srgbClr val="FF0000"/>
                </a:solidFill>
                <a:latin typeface="ＭＳ Ｐゴシック" panose="020B0600070205080204" pitchFamily="50" charset="-128"/>
                <a:ea typeface="ＭＳ Ｐゴシック" panose="020B0600070205080204" pitchFamily="50" charset="-128"/>
              </a:rPr>
              <a:t>ネットワークを</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利用した</a:t>
            </a:r>
            <a:r>
              <a:rPr lang="en-US" altLang="ja-JP" b="1" dirty="0" smtClean="0">
                <a:solidFill>
                  <a:srgbClr val="FF0000"/>
                </a:solidFill>
                <a:latin typeface="ＭＳ Ｐゴシック" panose="020B0600070205080204" pitchFamily="50" charset="-128"/>
                <a:ea typeface="ＭＳ Ｐゴシック" panose="020B0600070205080204" pitchFamily="50" charset="-128"/>
              </a:rPr>
              <a:t/>
            </a:r>
            <a:br>
              <a:rPr lang="en-US" altLang="ja-JP" b="1" dirty="0" smtClean="0">
                <a:solidFill>
                  <a:srgbClr val="FF0000"/>
                </a:solidFill>
                <a:latin typeface="ＭＳ Ｐゴシック" panose="020B0600070205080204" pitchFamily="50" charset="-128"/>
                <a:ea typeface="ＭＳ Ｐゴシック" panose="020B0600070205080204" pitchFamily="50" charset="-128"/>
              </a:rPr>
            </a:br>
            <a:r>
              <a:rPr lang="ja-JP" altLang="en-US" b="1" dirty="0">
                <a:solidFill>
                  <a:srgbClr val="FF0000"/>
                </a:solidFill>
                <a:latin typeface="ＭＳ Ｐゴシック" panose="020B0600070205080204" pitchFamily="50" charset="-128"/>
                <a:ea typeface="ＭＳ Ｐゴシック" panose="020B0600070205080204" pitchFamily="50" charset="-128"/>
              </a:rPr>
              <a:t> </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  双方</a:t>
            </a:r>
            <a:r>
              <a:rPr lang="ja-JP" altLang="en-US" b="1" dirty="0">
                <a:solidFill>
                  <a:srgbClr val="FF0000"/>
                </a:solidFill>
                <a:latin typeface="ＭＳ Ｐゴシック" panose="020B0600070205080204" pitchFamily="50" charset="-128"/>
                <a:ea typeface="ＭＳ Ｐゴシック" panose="020B0600070205080204" pitchFamily="50" charset="-128"/>
              </a:rPr>
              <a:t>向性のあるコンテンツのプログラミング</a:t>
            </a:r>
            <a:r>
              <a:rPr lang="ja-JP" altLang="en-US" dirty="0" smtClean="0">
                <a:latin typeface="ＭＳ Ｐゴシック" panose="020B0600070205080204" pitchFamily="50" charset="-128"/>
                <a:ea typeface="ＭＳ Ｐゴシック" panose="020B0600070205080204" pitchFamily="50" charset="-128"/>
              </a:rPr>
              <a:t>によって解  </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決する</a:t>
            </a:r>
            <a:r>
              <a:rPr lang="ja-JP" altLang="en-US" dirty="0">
                <a:latin typeface="ＭＳ Ｐゴシック" panose="020B0600070205080204" pitchFamily="50" charset="-128"/>
                <a:ea typeface="ＭＳ Ｐゴシック" panose="020B0600070205080204" pitchFamily="50" charset="-128"/>
              </a:rPr>
              <a:t>活動を通して，次の事項を身に</a:t>
            </a:r>
            <a:r>
              <a:rPr lang="ja-JP" altLang="en-US" dirty="0" smtClean="0">
                <a:latin typeface="ＭＳ Ｐゴシック" panose="020B0600070205080204" pitchFamily="50" charset="-128"/>
                <a:ea typeface="ＭＳ Ｐゴシック" panose="020B0600070205080204" pitchFamily="50" charset="-128"/>
              </a:rPr>
              <a:t>付ける</a:t>
            </a:r>
            <a:r>
              <a:rPr lang="ja-JP" altLang="en-US" dirty="0">
                <a:latin typeface="ＭＳ Ｐゴシック" panose="020B0600070205080204" pitchFamily="50" charset="-128"/>
                <a:ea typeface="ＭＳ Ｐゴシック" panose="020B0600070205080204" pitchFamily="50" charset="-128"/>
              </a:rPr>
              <a:t>ことが</a:t>
            </a:r>
            <a:r>
              <a:rPr lang="ja-JP" altLang="en-US" dirty="0" smtClean="0">
                <a:latin typeface="ＭＳ Ｐゴシック" panose="020B0600070205080204" pitchFamily="50" charset="-128"/>
                <a:ea typeface="ＭＳ Ｐゴシック" panose="020B0600070205080204" pitchFamily="50" charset="-128"/>
              </a:rPr>
              <a:t>でき</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err="1" smtClean="0">
                <a:latin typeface="ＭＳ Ｐゴシック" panose="020B0600070205080204" pitchFamily="50" charset="-128"/>
                <a:ea typeface="ＭＳ Ｐゴシック" panose="020B0600070205080204" pitchFamily="50" charset="-128"/>
              </a:rPr>
              <a:t>るよう</a:t>
            </a:r>
            <a:r>
              <a:rPr lang="ja-JP" altLang="en-US" dirty="0">
                <a:latin typeface="ＭＳ Ｐゴシック" panose="020B0600070205080204" pitchFamily="50" charset="-128"/>
                <a:ea typeface="ＭＳ Ｐゴシック" panose="020B0600070205080204" pitchFamily="50" charset="-128"/>
              </a:rPr>
              <a:t>指導する。</a:t>
            </a:r>
          </a:p>
          <a:p>
            <a:pPr marL="0" indent="0">
              <a:buNone/>
            </a:pPr>
            <a:r>
              <a:rPr lang="ja-JP" altLang="en-US" dirty="0" smtClean="0">
                <a:latin typeface="ＭＳ Ｐゴシック" panose="020B0600070205080204" pitchFamily="50" charset="-128"/>
                <a:ea typeface="ＭＳ Ｐゴシック" panose="020B0600070205080204" pitchFamily="50" charset="-128"/>
              </a:rPr>
              <a:t>　ア</a:t>
            </a:r>
            <a:r>
              <a:rPr lang="ja-JP" altLang="en-US" dirty="0">
                <a:latin typeface="ＭＳ Ｐゴシック" panose="020B0600070205080204" pitchFamily="50" charset="-128"/>
                <a:ea typeface="ＭＳ Ｐゴシック" panose="020B0600070205080204" pitchFamily="50" charset="-128"/>
              </a:rPr>
              <a:t>　情報通信ネットワークの構成と，情報を利用</a:t>
            </a:r>
            <a:r>
              <a:rPr lang="ja-JP" altLang="en-US" dirty="0" smtClean="0">
                <a:latin typeface="ＭＳ Ｐゴシック" panose="020B0600070205080204" pitchFamily="50" charset="-128"/>
                <a:ea typeface="ＭＳ Ｐゴシック" panose="020B0600070205080204" pitchFamily="50" charset="-128"/>
              </a:rPr>
              <a:t>する</a:t>
            </a:r>
            <a:r>
              <a:rPr lang="ja-JP" altLang="en-US" dirty="0" err="1" smtClean="0">
                <a:latin typeface="ＭＳ Ｐゴシック" panose="020B0600070205080204" pitchFamily="50" charset="-128"/>
                <a:ea typeface="ＭＳ Ｐゴシック" panose="020B0600070205080204" pitchFamily="50" charset="-128"/>
              </a:rPr>
              <a:t>た</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err="1" smtClean="0">
                <a:latin typeface="ＭＳ Ｐゴシック" panose="020B0600070205080204" pitchFamily="50" charset="-128"/>
                <a:ea typeface="ＭＳ Ｐゴシック" panose="020B0600070205080204" pitchFamily="50" charset="-128"/>
              </a:rPr>
              <a:t>めの</a:t>
            </a:r>
            <a:r>
              <a:rPr lang="ja-JP" altLang="en-US" dirty="0">
                <a:latin typeface="ＭＳ Ｐゴシック" panose="020B0600070205080204" pitchFamily="50" charset="-128"/>
                <a:ea typeface="ＭＳ Ｐゴシック" panose="020B0600070205080204" pitchFamily="50" charset="-128"/>
              </a:rPr>
              <a:t>基本的な仕組みを理解し，</a:t>
            </a:r>
            <a:r>
              <a:rPr lang="ja-JP" altLang="en-US" b="1" dirty="0">
                <a:solidFill>
                  <a:srgbClr val="FF0000"/>
                </a:solidFill>
                <a:latin typeface="ＭＳ Ｐゴシック" panose="020B0600070205080204" pitchFamily="50" charset="-128"/>
                <a:ea typeface="ＭＳ Ｐゴシック" panose="020B0600070205080204" pitchFamily="50" charset="-128"/>
              </a:rPr>
              <a:t>安全・適切</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なプログラ</a:t>
            </a:r>
            <a:r>
              <a:rPr lang="en-US" altLang="ja-JP" b="1" dirty="0" smtClean="0">
                <a:solidFill>
                  <a:srgbClr val="FF0000"/>
                </a:solidFill>
                <a:latin typeface="ＭＳ Ｐゴシック" panose="020B0600070205080204" pitchFamily="50" charset="-128"/>
                <a:ea typeface="ＭＳ Ｐゴシック" panose="020B0600070205080204" pitchFamily="50" charset="-128"/>
              </a:rPr>
              <a:t/>
            </a:r>
            <a:br>
              <a:rPr lang="en-US" altLang="ja-JP" b="1" dirty="0" smtClean="0">
                <a:solidFill>
                  <a:srgbClr val="FF0000"/>
                </a:solidFill>
                <a:latin typeface="ＭＳ Ｐゴシック" panose="020B0600070205080204" pitchFamily="50" charset="-128"/>
                <a:ea typeface="ＭＳ Ｐゴシック" panose="020B0600070205080204" pitchFamily="50" charset="-128"/>
              </a:rPr>
            </a:br>
            <a:r>
              <a:rPr lang="en-US" altLang="ja-JP" b="1" dirty="0" smtClean="0">
                <a:solidFill>
                  <a:srgbClr val="FF0000"/>
                </a:solidFill>
                <a:latin typeface="ＭＳ Ｐゴシック" panose="020B0600070205080204" pitchFamily="50" charset="-128"/>
                <a:ea typeface="ＭＳ Ｐゴシック" panose="020B0600070205080204" pitchFamily="50" charset="-128"/>
              </a:rPr>
              <a:t>    </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ム</a:t>
            </a:r>
            <a:r>
              <a:rPr lang="ja-JP" altLang="en-US" b="1" dirty="0">
                <a:solidFill>
                  <a:srgbClr val="FF0000"/>
                </a:solidFill>
                <a:latin typeface="ＭＳ Ｐゴシック" panose="020B0600070205080204" pitchFamily="50" charset="-128"/>
                <a:ea typeface="ＭＳ Ｐゴシック" panose="020B0600070205080204" pitchFamily="50" charset="-128"/>
              </a:rPr>
              <a:t>の制作，動作の確認及びデバッグ等</a:t>
            </a:r>
            <a:r>
              <a:rPr lang="ja-JP" altLang="en-US" b="1" dirty="0" smtClean="0">
                <a:solidFill>
                  <a:srgbClr val="FF0000"/>
                </a:solidFill>
                <a:latin typeface="ＭＳ Ｐゴシック" panose="020B0600070205080204" pitchFamily="50" charset="-128"/>
                <a:ea typeface="ＭＳ Ｐゴシック" panose="020B0600070205080204" pitchFamily="50" charset="-128"/>
              </a:rPr>
              <a:t>ができる</a:t>
            </a:r>
            <a:r>
              <a:rPr lang="ja-JP" altLang="en-US" dirty="0" smtClean="0">
                <a:latin typeface="ＭＳ Ｐゴシック" panose="020B0600070205080204" pitchFamily="50" charset="-128"/>
                <a:ea typeface="ＭＳ Ｐゴシック" panose="020B0600070205080204" pitchFamily="50" charset="-128"/>
              </a:rPr>
              <a:t>こと。</a:t>
            </a:r>
            <a:endParaRPr lang="en-US" altLang="ja-JP" dirty="0" smtClean="0">
              <a:latin typeface="ＭＳ Ｐゴシック" panose="020B0600070205080204" pitchFamily="50" charset="-128"/>
              <a:ea typeface="ＭＳ Ｐゴシック" panose="020B0600070205080204" pitchFamily="50" charset="-128"/>
            </a:endParaRPr>
          </a:p>
          <a:p>
            <a:pPr marL="0" indent="0">
              <a:buNone/>
            </a:pPr>
            <a:r>
              <a:rPr lang="ja-JP" altLang="en-US" dirty="0" smtClean="0">
                <a:latin typeface="ＭＳ Ｐゴシック" panose="020B0600070205080204" pitchFamily="50" charset="-128"/>
                <a:ea typeface="ＭＳ Ｐゴシック" panose="020B0600070205080204" pitchFamily="50" charset="-128"/>
              </a:rPr>
              <a:t>　イ　問題を見いだして課題を設定し，使用するメディアを</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複合する方法とその効果的な利用方法等を構想して</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情報処理の手順を具体化するとともに，制作の過程や</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en-US" altLang="ja-JP" dirty="0" smtClean="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結果の評価，改善及び修正について考えること。</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6651" y="414111"/>
            <a:ext cx="1067454" cy="1399940"/>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42</a:t>
            </a:fld>
            <a:endParaRPr kumimoji="1" lang="ja-JP" altLang="en-US"/>
          </a:p>
        </p:txBody>
      </p:sp>
    </p:spTree>
    <p:extLst>
      <p:ext uri="{BB962C8B-B14F-4D97-AF65-F5344CB8AC3E}">
        <p14:creationId xmlns:p14="http://schemas.microsoft.com/office/powerpoint/2010/main" val="11760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14324" y="1297859"/>
            <a:ext cx="8682191" cy="5203775"/>
          </a:xfrm>
        </p:spPr>
        <p:txBody>
          <a:bodyPr>
            <a:normAutofit/>
          </a:bodyPr>
          <a:lstStyle/>
          <a:p>
            <a:pPr marL="0" lvl="0" indent="0">
              <a:buNone/>
            </a:pPr>
            <a:r>
              <a:rPr lang="en-US" altLang="ja-JP" sz="3400" b="1" dirty="0">
                <a:solidFill>
                  <a:prstClr val="black"/>
                </a:solidFill>
                <a:latin typeface="ＭＳ Ｐゴシック" panose="020B0600070205080204" pitchFamily="50" charset="-128"/>
                <a:ea typeface="ＭＳ Ｐゴシック" panose="020B0600070205080204" pitchFamily="50" charset="-128"/>
              </a:rPr>
              <a:t>〔</a:t>
            </a:r>
            <a:r>
              <a:rPr lang="ja-JP" altLang="en-US" sz="3400" b="1" dirty="0">
                <a:solidFill>
                  <a:prstClr val="black"/>
                </a:solidFill>
                <a:latin typeface="ＭＳ Ｐゴシック" panose="020B0600070205080204" pitchFamily="50" charset="-128"/>
                <a:ea typeface="ＭＳ Ｐゴシック" panose="020B0600070205080204" pitchFamily="50" charset="-128"/>
              </a:rPr>
              <a:t>技術分野</a:t>
            </a:r>
            <a:r>
              <a:rPr lang="en-US" altLang="ja-JP" sz="3400" b="1" dirty="0">
                <a:solidFill>
                  <a:prstClr val="black"/>
                </a:solidFill>
                <a:latin typeface="ＭＳ Ｐゴシック" panose="020B0600070205080204" pitchFamily="50" charset="-128"/>
                <a:ea typeface="ＭＳ Ｐゴシック" panose="020B0600070205080204" pitchFamily="50" charset="-128"/>
              </a:rPr>
              <a:t>〕</a:t>
            </a:r>
            <a:r>
              <a:rPr lang="ja-JP" altLang="en-US" sz="3400" b="1" dirty="0">
                <a:solidFill>
                  <a:prstClr val="black"/>
                </a:solidFill>
                <a:latin typeface="ＭＳ Ｐゴシック" panose="020B0600070205080204" pitchFamily="50" charset="-128"/>
                <a:ea typeface="ＭＳ Ｐゴシック" panose="020B0600070205080204" pitchFamily="50" charset="-128"/>
              </a:rPr>
              <a:t>２ 内容　</a:t>
            </a:r>
            <a:r>
              <a:rPr lang="en-US" altLang="ja-JP" sz="3400" b="1" dirty="0">
                <a:solidFill>
                  <a:prstClr val="black"/>
                </a:solidFill>
                <a:latin typeface="ＭＳ Ｐゴシック" panose="020B0600070205080204" pitchFamily="50" charset="-128"/>
                <a:ea typeface="ＭＳ Ｐゴシック" panose="020B0600070205080204" pitchFamily="50" charset="-128"/>
              </a:rPr>
              <a:t>Ⅾ </a:t>
            </a:r>
            <a:r>
              <a:rPr lang="ja-JP" altLang="en-US" sz="3400" b="1" dirty="0">
                <a:solidFill>
                  <a:prstClr val="black"/>
                </a:solidFill>
                <a:latin typeface="ＭＳ Ｐゴシック" panose="020B0600070205080204" pitchFamily="50" charset="-128"/>
                <a:ea typeface="ＭＳ Ｐゴシック" panose="020B0600070205080204" pitchFamily="50" charset="-128"/>
              </a:rPr>
              <a:t>情報の技術</a:t>
            </a:r>
          </a:p>
          <a:p>
            <a:pPr marL="0" indent="0">
              <a:buNone/>
            </a:pPr>
            <a:r>
              <a:rPr lang="en-US" altLang="ja-JP" sz="2900" dirty="0" smtClean="0">
                <a:latin typeface="ＭＳ Ｐゴシック" panose="020B0600070205080204" pitchFamily="50" charset="-128"/>
                <a:ea typeface="ＭＳ Ｐゴシック" panose="020B0600070205080204" pitchFamily="50" charset="-128"/>
              </a:rPr>
              <a:t>(3) </a:t>
            </a:r>
            <a:r>
              <a:rPr lang="ja-JP" altLang="en-US" sz="2900" dirty="0" smtClean="0">
                <a:latin typeface="ＭＳ Ｐゴシック" panose="020B0600070205080204" pitchFamily="50" charset="-128"/>
                <a:ea typeface="ＭＳ Ｐゴシック" panose="020B0600070205080204" pitchFamily="50" charset="-128"/>
              </a:rPr>
              <a:t>　生活や社会における問題を，</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計測・制御のプログ</a:t>
            </a:r>
            <a:r>
              <a:rPr lang="en-US" altLang="ja-JP" sz="2900" b="1" dirty="0" smtClean="0">
                <a:solidFill>
                  <a:srgbClr val="FF0000"/>
                </a:solidFill>
                <a:latin typeface="ＭＳ Ｐゴシック" panose="020B0600070205080204" pitchFamily="50" charset="-128"/>
                <a:ea typeface="ＭＳ Ｐゴシック" panose="020B0600070205080204" pitchFamily="50" charset="-128"/>
              </a:rPr>
              <a:t/>
            </a:r>
            <a:br>
              <a:rPr lang="en-US" altLang="ja-JP" sz="2900" b="1" dirty="0" smtClean="0">
                <a:solidFill>
                  <a:srgbClr val="FF0000"/>
                </a:solidFill>
                <a:latin typeface="ＭＳ Ｐゴシック" panose="020B0600070205080204" pitchFamily="50" charset="-128"/>
                <a:ea typeface="ＭＳ Ｐゴシック" panose="020B0600070205080204" pitchFamily="50" charset="-128"/>
              </a:rPr>
            </a:br>
            <a:r>
              <a:rPr lang="en-US" altLang="ja-JP" sz="2900" b="1"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ラミングによって解決する活動</a:t>
            </a:r>
            <a:r>
              <a:rPr lang="ja-JP" altLang="en-US" sz="2900" dirty="0" smtClean="0">
                <a:latin typeface="ＭＳ Ｐゴシック" panose="020B0600070205080204" pitchFamily="50" charset="-128"/>
                <a:ea typeface="ＭＳ Ｐゴシック" panose="020B0600070205080204" pitchFamily="50" charset="-128"/>
              </a:rPr>
              <a:t>を通して，次の事項    </a:t>
            </a:r>
            <a:r>
              <a:rPr lang="en-US" altLang="ja-JP" sz="2900" dirty="0" smtClean="0">
                <a:latin typeface="ＭＳ Ｐゴシック" panose="020B0600070205080204" pitchFamily="50" charset="-128"/>
                <a:ea typeface="ＭＳ Ｐゴシック" panose="020B0600070205080204" pitchFamily="50" charset="-128"/>
              </a:rPr>
              <a:t/>
            </a:r>
            <a:br>
              <a:rPr lang="en-US" altLang="ja-JP" sz="2900" dirty="0" smtClean="0">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を身に付けることができるよう指導する。</a:t>
            </a:r>
          </a:p>
          <a:p>
            <a:pPr marL="0" indent="0">
              <a:buNone/>
            </a:pPr>
            <a:r>
              <a:rPr lang="ja-JP" altLang="en-US" sz="2900" dirty="0" smtClean="0">
                <a:latin typeface="ＭＳ Ｐゴシック" panose="020B0600070205080204" pitchFamily="50" charset="-128"/>
                <a:ea typeface="ＭＳ Ｐゴシック" panose="020B0600070205080204" pitchFamily="50" charset="-128"/>
              </a:rPr>
              <a:t>　ア　計測・制御システムの仕組みを理解し，</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安全・適</a:t>
            </a:r>
            <a:r>
              <a:rPr lang="en-US" altLang="ja-JP" sz="2900" b="1" dirty="0" smtClean="0">
                <a:solidFill>
                  <a:srgbClr val="FF0000"/>
                </a:solidFill>
                <a:latin typeface="ＭＳ Ｐゴシック" panose="020B0600070205080204" pitchFamily="50" charset="-128"/>
                <a:ea typeface="ＭＳ Ｐゴシック" panose="020B0600070205080204" pitchFamily="50" charset="-128"/>
              </a:rPr>
              <a:t/>
            </a:r>
            <a:br>
              <a:rPr lang="en-US" altLang="ja-JP" sz="2900" b="1" dirty="0" smtClean="0">
                <a:solidFill>
                  <a:srgbClr val="FF0000"/>
                </a:solidFill>
                <a:latin typeface="ＭＳ Ｐゴシック" panose="020B0600070205080204" pitchFamily="50" charset="-128"/>
                <a:ea typeface="ＭＳ Ｐゴシック" panose="020B0600070205080204" pitchFamily="50" charset="-128"/>
              </a:rPr>
            </a:br>
            <a:r>
              <a:rPr lang="en-US" altLang="ja-JP" sz="2900" b="1"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切なプログラムの制作，動作の確認及びデバッグ等</a:t>
            </a:r>
            <a:r>
              <a:rPr lang="en-US" altLang="ja-JP" sz="2900" dirty="0" smtClean="0">
                <a:solidFill>
                  <a:srgbClr val="FF0000"/>
                </a:solidFill>
                <a:latin typeface="ＭＳ Ｐゴシック" panose="020B0600070205080204" pitchFamily="50" charset="-128"/>
                <a:ea typeface="ＭＳ Ｐゴシック" panose="020B0600070205080204" pitchFamily="50" charset="-128"/>
              </a:rPr>
              <a:t/>
            </a:r>
            <a:br>
              <a:rPr lang="en-US" altLang="ja-JP" sz="2900" dirty="0" smtClean="0">
                <a:solidFill>
                  <a:srgbClr val="FF0000"/>
                </a:solidFill>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ができること。</a:t>
            </a:r>
            <a:endParaRPr lang="en-US" altLang="ja-JP" sz="2900" dirty="0" smtClean="0">
              <a:latin typeface="ＭＳ Ｐゴシック" panose="020B0600070205080204" pitchFamily="50" charset="-128"/>
              <a:ea typeface="ＭＳ Ｐゴシック" panose="020B0600070205080204" pitchFamily="50" charset="-128"/>
            </a:endParaRPr>
          </a:p>
          <a:p>
            <a:pPr marL="0" indent="0">
              <a:buNone/>
            </a:pPr>
            <a:r>
              <a:rPr lang="ja-JP" altLang="en-US" sz="2900" dirty="0" smtClean="0">
                <a:latin typeface="ＭＳ Ｐゴシック" panose="020B0600070205080204" pitchFamily="50" charset="-128"/>
                <a:ea typeface="ＭＳ Ｐゴシック" panose="020B0600070205080204" pitchFamily="50" charset="-128"/>
              </a:rPr>
              <a:t>　イ</a:t>
            </a:r>
            <a:r>
              <a:rPr lang="ja-JP" altLang="en-US" sz="2900" dirty="0">
                <a:latin typeface="ＭＳ Ｐゴシック" panose="020B0600070205080204" pitchFamily="50" charset="-128"/>
                <a:ea typeface="ＭＳ Ｐゴシック" panose="020B0600070205080204" pitchFamily="50" charset="-128"/>
              </a:rPr>
              <a:t>　問題を見いだして課題を設定し，入出力</a:t>
            </a:r>
            <a:r>
              <a:rPr lang="ja-JP" altLang="en-US" sz="2900" dirty="0" smtClean="0">
                <a:latin typeface="ＭＳ Ｐゴシック" panose="020B0600070205080204" pitchFamily="50" charset="-128"/>
                <a:ea typeface="ＭＳ Ｐゴシック" panose="020B0600070205080204" pitchFamily="50" charset="-128"/>
              </a:rPr>
              <a:t>される</a:t>
            </a:r>
            <a:r>
              <a:rPr lang="en-US" altLang="ja-JP" sz="2900" dirty="0" smtClean="0">
                <a:latin typeface="ＭＳ Ｐゴシック" panose="020B0600070205080204" pitchFamily="50" charset="-128"/>
                <a:ea typeface="ＭＳ Ｐゴシック" panose="020B0600070205080204" pitchFamily="50" charset="-128"/>
              </a:rPr>
              <a:t/>
            </a:r>
            <a:br>
              <a:rPr lang="en-US" altLang="ja-JP" sz="2900" dirty="0" smtClean="0">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データ</a:t>
            </a:r>
            <a:r>
              <a:rPr lang="ja-JP" altLang="en-US" sz="2900" dirty="0">
                <a:latin typeface="ＭＳ Ｐゴシック" panose="020B0600070205080204" pitchFamily="50" charset="-128"/>
                <a:ea typeface="ＭＳ Ｐゴシック" panose="020B0600070205080204" pitchFamily="50" charset="-128"/>
              </a:rPr>
              <a:t>の流れを元に</a:t>
            </a:r>
            <a:r>
              <a:rPr lang="ja-JP" altLang="en-US" sz="2900" b="1" dirty="0">
                <a:solidFill>
                  <a:srgbClr val="FF0000"/>
                </a:solidFill>
                <a:latin typeface="ＭＳ Ｐゴシック" panose="020B0600070205080204" pitchFamily="50" charset="-128"/>
                <a:ea typeface="ＭＳ Ｐゴシック" panose="020B0600070205080204" pitchFamily="50" charset="-128"/>
              </a:rPr>
              <a:t>計測・制御システムを</a:t>
            </a:r>
            <a:r>
              <a:rPr lang="ja-JP" altLang="en-US" sz="2900" b="1" dirty="0" smtClean="0">
                <a:solidFill>
                  <a:srgbClr val="FF0000"/>
                </a:solidFill>
                <a:latin typeface="ＭＳ Ｐゴシック" panose="020B0600070205080204" pitchFamily="50" charset="-128"/>
                <a:ea typeface="ＭＳ Ｐゴシック" panose="020B0600070205080204" pitchFamily="50" charset="-128"/>
              </a:rPr>
              <a:t>構想</a:t>
            </a:r>
            <a:r>
              <a:rPr lang="ja-JP" altLang="en-US" sz="2900" dirty="0" smtClean="0">
                <a:latin typeface="ＭＳ Ｐゴシック" panose="020B0600070205080204" pitchFamily="50" charset="-128"/>
                <a:ea typeface="ＭＳ Ｐゴシック" panose="020B0600070205080204" pitchFamily="50" charset="-128"/>
              </a:rPr>
              <a:t>して</a:t>
            </a:r>
            <a:r>
              <a:rPr lang="en-US" altLang="ja-JP" sz="2900" dirty="0" smtClean="0">
                <a:latin typeface="ＭＳ Ｐゴシック" panose="020B0600070205080204" pitchFamily="50" charset="-128"/>
                <a:ea typeface="ＭＳ Ｐゴシック" panose="020B0600070205080204" pitchFamily="50" charset="-128"/>
              </a:rPr>
              <a:t/>
            </a:r>
            <a:br>
              <a:rPr lang="en-US" altLang="ja-JP" sz="2900" dirty="0" smtClean="0">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情報</a:t>
            </a:r>
            <a:r>
              <a:rPr lang="ja-JP" altLang="en-US" sz="2900" dirty="0">
                <a:latin typeface="ＭＳ Ｐゴシック" panose="020B0600070205080204" pitchFamily="50" charset="-128"/>
                <a:ea typeface="ＭＳ Ｐゴシック" panose="020B0600070205080204" pitchFamily="50" charset="-128"/>
              </a:rPr>
              <a:t>処理の手順を具体化するとともに</a:t>
            </a:r>
            <a:r>
              <a:rPr lang="ja-JP" altLang="en-US" sz="2900" dirty="0" smtClean="0">
                <a:latin typeface="ＭＳ Ｐゴシック" panose="020B0600070205080204" pitchFamily="50" charset="-128"/>
                <a:ea typeface="ＭＳ Ｐゴシック" panose="020B0600070205080204" pitchFamily="50" charset="-128"/>
              </a:rPr>
              <a:t>，制作</a:t>
            </a:r>
            <a:r>
              <a:rPr lang="ja-JP" altLang="en-US" sz="2900" dirty="0">
                <a:latin typeface="ＭＳ Ｐゴシック" panose="020B0600070205080204" pitchFamily="50" charset="-128"/>
                <a:ea typeface="ＭＳ Ｐゴシック" panose="020B0600070205080204" pitchFamily="50" charset="-128"/>
              </a:rPr>
              <a:t>の</a:t>
            </a:r>
            <a:r>
              <a:rPr lang="ja-JP" altLang="en-US" sz="2900" dirty="0" smtClean="0">
                <a:latin typeface="ＭＳ Ｐゴシック" panose="020B0600070205080204" pitchFamily="50" charset="-128"/>
                <a:ea typeface="ＭＳ Ｐゴシック" panose="020B0600070205080204" pitchFamily="50" charset="-128"/>
              </a:rPr>
              <a:t>過程</a:t>
            </a:r>
            <a:r>
              <a:rPr lang="en-US" altLang="ja-JP" sz="2900" dirty="0" smtClean="0">
                <a:latin typeface="ＭＳ Ｐゴシック" panose="020B0600070205080204" pitchFamily="50" charset="-128"/>
                <a:ea typeface="ＭＳ Ｐゴシック" panose="020B0600070205080204" pitchFamily="50" charset="-128"/>
              </a:rPr>
              <a:t/>
            </a:r>
            <a:br>
              <a:rPr lang="en-US" altLang="ja-JP" sz="2900" dirty="0" smtClean="0">
                <a:latin typeface="ＭＳ Ｐゴシック" panose="020B0600070205080204" pitchFamily="50" charset="-128"/>
                <a:ea typeface="ＭＳ Ｐゴシック" panose="020B0600070205080204" pitchFamily="50" charset="-128"/>
              </a:rPr>
            </a:br>
            <a:r>
              <a:rPr lang="en-US" altLang="ja-JP" sz="2900" dirty="0" smtClean="0">
                <a:latin typeface="ＭＳ Ｐゴシック" panose="020B0600070205080204" pitchFamily="50" charset="-128"/>
                <a:ea typeface="ＭＳ Ｐゴシック" panose="020B0600070205080204" pitchFamily="50" charset="-128"/>
              </a:rPr>
              <a:t>   </a:t>
            </a:r>
            <a:r>
              <a:rPr lang="ja-JP" altLang="en-US" sz="2900" dirty="0" smtClean="0">
                <a:latin typeface="ＭＳ Ｐゴシック" panose="020B0600070205080204" pitchFamily="50" charset="-128"/>
                <a:ea typeface="ＭＳ Ｐゴシック" panose="020B0600070205080204" pitchFamily="50" charset="-128"/>
              </a:rPr>
              <a:t>や</a:t>
            </a:r>
            <a:r>
              <a:rPr lang="ja-JP" altLang="en-US" sz="2900" dirty="0">
                <a:latin typeface="ＭＳ Ｐゴシック" panose="020B0600070205080204" pitchFamily="50" charset="-128"/>
                <a:ea typeface="ＭＳ Ｐゴシック" panose="020B0600070205080204" pitchFamily="50" charset="-128"/>
              </a:rPr>
              <a:t>結果の評価，改善及び修正に</a:t>
            </a:r>
            <a:r>
              <a:rPr lang="ja-JP" altLang="en-US" sz="2900" dirty="0" smtClean="0">
                <a:latin typeface="ＭＳ Ｐゴシック" panose="020B0600070205080204" pitchFamily="50" charset="-128"/>
                <a:ea typeface="ＭＳ Ｐゴシック" panose="020B0600070205080204" pitchFamily="50" charset="-128"/>
              </a:rPr>
              <a:t>ついて</a:t>
            </a:r>
            <a:r>
              <a:rPr lang="ja-JP" altLang="en-US" sz="2900" dirty="0">
                <a:latin typeface="ＭＳ Ｐゴシック" panose="020B0600070205080204" pitchFamily="50" charset="-128"/>
                <a:ea typeface="ＭＳ Ｐゴシック" panose="020B0600070205080204" pitchFamily="50" charset="-128"/>
              </a:rPr>
              <a:t>考えること。</a:t>
            </a:r>
          </a:p>
          <a:p>
            <a:endParaRPr kumimoji="1" lang="ja-JP" altLang="en-US" sz="2900" dirty="0"/>
          </a:p>
        </p:txBody>
      </p:sp>
      <p:sp>
        <p:nvSpPr>
          <p:cNvPr id="5" name="タイトル 1"/>
          <p:cNvSpPr txBox="1">
            <a:spLocks/>
          </p:cNvSpPr>
          <p:nvPr/>
        </p:nvSpPr>
        <p:spPr>
          <a:xfrm>
            <a:off x="1791466" y="394627"/>
            <a:ext cx="5727905" cy="829492"/>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800"/>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中学校</a:t>
            </a:r>
            <a:r>
              <a:rPr lang="ja-JP" altLang="en-US" sz="2800" b="1" dirty="0" smtClean="0">
                <a:latin typeface="ＭＳ Ｐゴシック" panose="020B0600070205080204" pitchFamily="50" charset="-128"/>
                <a:ea typeface="ＭＳ Ｐゴシック" panose="020B0600070205080204" pitchFamily="50" charset="-128"/>
              </a:rPr>
              <a:t>におけるプログラミング教育</a:t>
            </a:r>
            <a:r>
              <a:rPr lang="en-US" altLang="ja-JP" sz="2800" b="1" dirty="0" smtClean="0">
                <a:latin typeface="ＭＳ Ｐゴシック" panose="020B0600070205080204" pitchFamily="50" charset="-128"/>
                <a:ea typeface="ＭＳ Ｐゴシック" panose="020B0600070205080204" pitchFamily="50" charset="-128"/>
              </a:rPr>
              <a:t/>
            </a:r>
            <a:br>
              <a:rPr lang="en-US" altLang="ja-JP" sz="2800" b="1" dirty="0" smtClean="0">
                <a:latin typeface="ＭＳ Ｐゴシック" panose="020B0600070205080204" pitchFamily="50" charset="-128"/>
                <a:ea typeface="ＭＳ Ｐゴシック" panose="020B0600070205080204" pitchFamily="50" charset="-128"/>
              </a:rPr>
            </a:br>
            <a:r>
              <a:rPr lang="ja-JP" altLang="en-US"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中学校学習指導要領　技術・家庭（</a:t>
            </a:r>
            <a:r>
              <a:rPr lang="en-US" altLang="ja-JP"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H29.3</a:t>
            </a:r>
            <a:r>
              <a:rPr lang="ja-JP" altLang="en-US"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a:t>
            </a:r>
            <a:r>
              <a:rPr lang="ja-JP" altLang="en-US" sz="2400" b="1" dirty="0" smtClean="0">
                <a:latin typeface="ＭＳ Ｐゴシック" panose="020B0600070205080204" pitchFamily="50" charset="-128"/>
                <a:ea typeface="ＭＳ Ｐゴシック" panose="020B0600070205080204" pitchFamily="50" charset="-128"/>
              </a:rPr>
              <a:t>　</a:t>
            </a:r>
            <a:endParaRPr lang="ja-JP" altLang="en-US" sz="2400" b="1" dirty="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6651" y="414111"/>
            <a:ext cx="1067454" cy="1399940"/>
          </a:xfrm>
          <a:prstGeom prst="rect">
            <a:avLst/>
          </a:prstGeom>
          <a:effectLst>
            <a:outerShdw blurRad="76200" dir="18900000" sy="23000" kx="-1200000" algn="bl" rotWithShape="0">
              <a:prstClr val="black">
                <a:alpha val="20000"/>
              </a:prstClr>
            </a:outerShdw>
          </a:effectLst>
        </p:spPr>
      </p:pic>
      <p:sp>
        <p:nvSpPr>
          <p:cNvPr id="8" name="スライド番号プレースホルダー 7"/>
          <p:cNvSpPr>
            <a:spLocks noGrp="1"/>
          </p:cNvSpPr>
          <p:nvPr>
            <p:ph type="sldNum" sz="quarter" idx="12"/>
          </p:nvPr>
        </p:nvSpPr>
        <p:spPr/>
        <p:txBody>
          <a:bodyPr/>
          <a:lstStyle/>
          <a:p>
            <a:fld id="{DD638FA8-802B-4CC3-821C-FEAAB671A0D4}" type="slidenum">
              <a:rPr kumimoji="1" lang="ja-JP" altLang="en-US" smtClean="0"/>
              <a:t>43</a:t>
            </a:fld>
            <a:endParaRPr kumimoji="1" lang="ja-JP" altLang="en-US"/>
          </a:p>
        </p:txBody>
      </p:sp>
    </p:spTree>
    <p:extLst>
      <p:ext uri="{BB962C8B-B14F-4D97-AF65-F5344CB8AC3E}">
        <p14:creationId xmlns:p14="http://schemas.microsoft.com/office/powerpoint/2010/main" val="2845998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13618" y="1447344"/>
            <a:ext cx="8824608" cy="5170896"/>
          </a:xfrm>
        </p:spPr>
        <p:txBody>
          <a:bodyPr>
            <a:normAutofit/>
          </a:bodyPr>
          <a:lstStyle/>
          <a:p>
            <a:pPr marL="0" indent="0">
              <a:buNone/>
            </a:pPr>
            <a:r>
              <a:rPr lang="ja-JP" altLang="en-US" dirty="0" smtClean="0"/>
              <a:t> </a:t>
            </a:r>
            <a:r>
              <a:rPr lang="ja-JP" altLang="en-US" dirty="0">
                <a:latin typeface="ＭＳ Ｐゴシック" panose="020B0600070205080204" pitchFamily="50" charset="-128"/>
                <a:ea typeface="ＭＳ Ｐゴシック" panose="020B0600070205080204" pitchFamily="50" charset="-128"/>
              </a:rPr>
              <a:t>第２節　技術分野の目標及び</a:t>
            </a:r>
            <a:r>
              <a:rPr lang="ja-JP" altLang="en-US" dirty="0" smtClean="0">
                <a:latin typeface="ＭＳ Ｐゴシック" panose="020B0600070205080204" pitchFamily="50" charset="-128"/>
                <a:ea typeface="ＭＳ Ｐゴシック" panose="020B0600070205080204" pitchFamily="50" charset="-128"/>
              </a:rPr>
              <a:t>内容  Ｄ情報</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技術</a:t>
            </a:r>
            <a:endParaRPr lang="ja-JP" altLang="en-US"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技術</a:t>
            </a:r>
            <a:r>
              <a:rPr lang="ja-JP" altLang="en-US" dirty="0">
                <a:latin typeface="ＭＳ Ｐゴシック" panose="020B0600070205080204" pitchFamily="50" charset="-128"/>
                <a:ea typeface="ＭＳ Ｐゴシック" panose="020B0600070205080204" pitchFamily="50" charset="-128"/>
              </a:rPr>
              <a:t>分野としては，</a:t>
            </a:r>
            <a:r>
              <a:rPr lang="ja-JP" altLang="en-US" b="1" u="sng" dirty="0">
                <a:solidFill>
                  <a:srgbClr val="FF0000"/>
                </a:solidFill>
                <a:latin typeface="ＭＳ Ｐゴシック" panose="020B0600070205080204" pitchFamily="50" charset="-128"/>
                <a:ea typeface="ＭＳ Ｐゴシック" panose="020B0600070205080204" pitchFamily="50" charset="-128"/>
              </a:rPr>
              <a:t>小学校において育成された資質・能力を土台に</a:t>
            </a:r>
            <a:r>
              <a:rPr lang="ja-JP" altLang="en-US" b="1" u="sng" dirty="0" smtClean="0">
                <a:solidFill>
                  <a:srgbClr val="FF0000"/>
                </a:solidFill>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生活</a:t>
            </a:r>
            <a:r>
              <a:rPr lang="ja-JP" altLang="en-US" dirty="0">
                <a:latin typeface="ＭＳ Ｐゴシック" panose="020B0600070205080204" pitchFamily="50" charset="-128"/>
                <a:ea typeface="ＭＳ Ｐゴシック" panose="020B0600070205080204" pitchFamily="50" charset="-128"/>
              </a:rPr>
              <a:t>や社会の中</a:t>
            </a:r>
            <a:r>
              <a:rPr lang="ja-JP" altLang="en-US" dirty="0" smtClean="0">
                <a:latin typeface="ＭＳ Ｐゴシック" panose="020B0600070205080204" pitchFamily="50" charset="-128"/>
                <a:ea typeface="ＭＳ Ｐゴシック" panose="020B0600070205080204" pitchFamily="50" charset="-128"/>
              </a:rPr>
              <a:t>から</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ja-JP" altLang="en-US" i="1" u="sng" dirty="0" smtClean="0">
                <a:solidFill>
                  <a:schemeClr val="accent6">
                    <a:lumMod val="50000"/>
                  </a:schemeClr>
                </a:solidFill>
                <a:latin typeface="ＭＳ Ｐゴシック" panose="020B0600070205080204" pitchFamily="50" charset="-128"/>
                <a:ea typeface="ＭＳ Ｐゴシック" panose="020B0600070205080204" pitchFamily="50" charset="-128"/>
              </a:rPr>
              <a:t>プログラム</a:t>
            </a:r>
            <a:r>
              <a:rPr lang="ja-JP" altLang="en-US" i="1" u="sng" dirty="0">
                <a:solidFill>
                  <a:schemeClr val="accent6">
                    <a:lumMod val="50000"/>
                  </a:schemeClr>
                </a:solidFill>
                <a:latin typeface="ＭＳ Ｐゴシック" panose="020B0600070205080204" pitchFamily="50" charset="-128"/>
                <a:ea typeface="ＭＳ Ｐゴシック" panose="020B0600070205080204" pitchFamily="50" charset="-128"/>
              </a:rPr>
              <a:t>に関わる問題を見いだして課題を設定する力，</a:t>
            </a:r>
            <a:r>
              <a:rPr lang="ja-JP" altLang="en-US" i="1" u="sng" dirty="0">
                <a:solidFill>
                  <a:srgbClr val="FF0000"/>
                </a:solidFill>
                <a:latin typeface="ＭＳ Ｐゴシック" panose="020B0600070205080204" pitchFamily="50" charset="-128"/>
                <a:ea typeface="ＭＳ Ｐゴシック" panose="020B0600070205080204" pitchFamily="50" charset="-128"/>
              </a:rPr>
              <a:t>プログラミング的思考</a:t>
            </a:r>
            <a:r>
              <a:rPr lang="ja-JP" altLang="en-US" i="1" u="sng" dirty="0">
                <a:solidFill>
                  <a:schemeClr val="accent6">
                    <a:lumMod val="50000"/>
                  </a:schemeClr>
                </a:solidFill>
                <a:latin typeface="ＭＳ Ｐゴシック" panose="020B0600070205080204" pitchFamily="50" charset="-128"/>
                <a:ea typeface="ＭＳ Ｐゴシック" panose="020B0600070205080204" pitchFamily="50" charset="-128"/>
              </a:rPr>
              <a:t>等を発揮して解決策を構想する力，処理の流れを図などに表し試行等を通じて解決策を具体化する力</a:t>
            </a:r>
            <a:r>
              <a:rPr lang="ja-JP" altLang="en-US" dirty="0">
                <a:latin typeface="ＭＳ Ｐゴシック" panose="020B0600070205080204" pitchFamily="50" charset="-128"/>
                <a:ea typeface="ＭＳ Ｐゴシック" panose="020B0600070205080204" pitchFamily="50" charset="-128"/>
              </a:rPr>
              <a:t>などの育成や</a:t>
            </a:r>
            <a:r>
              <a:rPr lang="ja-JP" altLang="en-US" dirty="0" smtClean="0">
                <a:latin typeface="ＭＳ Ｐゴシック" panose="020B0600070205080204" pitchFamily="50" charset="-128"/>
                <a:ea typeface="ＭＳ Ｐゴシック" panose="020B0600070205080204" pitchFamily="50" charset="-128"/>
              </a:rPr>
              <a:t>，</a:t>
            </a:r>
            <a:r>
              <a:rPr lang="en-US" altLang="ja-JP" dirty="0" smtClean="0">
                <a:latin typeface="ＭＳ Ｐゴシック" panose="020B0600070205080204" pitchFamily="50" charset="-128"/>
                <a:ea typeface="ＭＳ Ｐゴシック" panose="020B0600070205080204" pitchFamily="50" charset="-128"/>
              </a:rPr>
              <a:t/>
            </a:r>
            <a:br>
              <a:rPr lang="en-US" altLang="ja-JP" dirty="0" smtClean="0">
                <a:latin typeface="ＭＳ Ｐゴシック" panose="020B0600070205080204" pitchFamily="50" charset="-128"/>
                <a:ea typeface="ＭＳ Ｐゴシック" panose="020B0600070205080204" pitchFamily="50" charset="-128"/>
              </a:rPr>
            </a:br>
            <a:r>
              <a:rPr lang="ja-JP" altLang="en-US" dirty="0" smtClean="0">
                <a:latin typeface="ＭＳ Ｐゴシック" panose="020B0600070205080204" pitchFamily="50" charset="-128"/>
                <a:ea typeface="ＭＳ Ｐゴシック" panose="020B0600070205080204" pitchFamily="50" charset="-128"/>
              </a:rPr>
              <a:t>順次</a:t>
            </a:r>
            <a:r>
              <a:rPr lang="ja-JP" altLang="en-US" dirty="0">
                <a:latin typeface="ＭＳ Ｐゴシック" panose="020B0600070205080204" pitchFamily="50" charset="-128"/>
                <a:ea typeface="ＭＳ Ｐゴシック" panose="020B0600070205080204" pitchFamily="50" charset="-128"/>
              </a:rPr>
              <a:t>，分岐，反復といったプログラムの構造を支える要素等の理解を目指すために，従前はソフトウェアを用いて学習することの多かった「ディジタル作品の設計と制作」に関する内容について，プログラミングを通して学ぶこととした。</a:t>
            </a:r>
          </a:p>
          <a:p>
            <a:endParaRPr kumimoji="1" lang="ja-JP" altLang="en-US" dirty="0"/>
          </a:p>
        </p:txBody>
      </p:sp>
      <p:sp>
        <p:nvSpPr>
          <p:cNvPr id="5" name="タイトル 1"/>
          <p:cNvSpPr txBox="1">
            <a:spLocks/>
          </p:cNvSpPr>
          <p:nvPr/>
        </p:nvSpPr>
        <p:spPr>
          <a:xfrm>
            <a:off x="1791466" y="497863"/>
            <a:ext cx="5727905" cy="829492"/>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800"/>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中学校</a:t>
            </a:r>
            <a:r>
              <a:rPr lang="ja-JP" altLang="en-US" sz="2800" b="1" dirty="0" smtClean="0">
                <a:latin typeface="ＭＳ Ｐゴシック" panose="020B0600070205080204" pitchFamily="50" charset="-128"/>
                <a:ea typeface="ＭＳ Ｐゴシック" panose="020B0600070205080204" pitchFamily="50" charset="-128"/>
              </a:rPr>
              <a:t>におけるプログラミング教育</a:t>
            </a:r>
            <a:r>
              <a:rPr lang="en-US" altLang="ja-JP" sz="2800" b="1" dirty="0" smtClean="0">
                <a:latin typeface="ＭＳ Ｐゴシック" panose="020B0600070205080204" pitchFamily="50" charset="-128"/>
                <a:ea typeface="ＭＳ Ｐゴシック" panose="020B0600070205080204" pitchFamily="50" charset="-128"/>
              </a:rPr>
              <a:t/>
            </a:r>
            <a:br>
              <a:rPr lang="en-US" altLang="ja-JP" sz="2800" b="1" dirty="0" smtClean="0">
                <a:latin typeface="ＭＳ Ｐゴシック" panose="020B0600070205080204" pitchFamily="50" charset="-128"/>
                <a:ea typeface="ＭＳ Ｐゴシック" panose="020B0600070205080204" pitchFamily="50" charset="-128"/>
              </a:rPr>
            </a:br>
            <a:r>
              <a:rPr lang="ja-JP" altLang="en-US"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a:t>
            </a:r>
            <a:r>
              <a:rPr lang="ja-JP" altLang="en-US" sz="2000" b="1" dirty="0">
                <a:solidFill>
                  <a:schemeClr val="accent6">
                    <a:lumMod val="50000"/>
                  </a:schemeClr>
                </a:solidFill>
                <a:latin typeface="ＭＳ Ｐゴシック" panose="020B0600070205080204" pitchFamily="50" charset="-128"/>
                <a:ea typeface="ＭＳ Ｐゴシック" panose="020B0600070205080204" pitchFamily="50" charset="-128"/>
              </a:rPr>
              <a:t>中学校学習指導要領解説　技術・家庭編</a:t>
            </a:r>
            <a:r>
              <a:rPr lang="ja-JP" altLang="en-US" sz="2000" b="1" dirty="0" smtClean="0">
                <a:solidFill>
                  <a:schemeClr val="accent6">
                    <a:lumMod val="50000"/>
                  </a:schemeClr>
                </a:solidFill>
                <a:latin typeface="ＭＳ Ｐゴシック" panose="020B0600070205080204" pitchFamily="50" charset="-128"/>
                <a:ea typeface="ＭＳ Ｐゴシック" panose="020B0600070205080204" pitchFamily="50" charset="-128"/>
              </a:rPr>
              <a:t>」</a:t>
            </a:r>
            <a:r>
              <a:rPr lang="ja-JP" altLang="en-US" sz="2400" b="1" dirty="0" smtClean="0">
                <a:latin typeface="ＭＳ Ｐゴシック" panose="020B0600070205080204" pitchFamily="50" charset="-128"/>
                <a:ea typeface="ＭＳ Ｐゴシック" panose="020B0600070205080204" pitchFamily="50" charset="-128"/>
              </a:rPr>
              <a:t>　</a:t>
            </a:r>
            <a:endParaRPr lang="ja-JP" altLang="en-US" sz="2400" b="1" dirty="0">
              <a:latin typeface="ＭＳ Ｐゴシック" panose="020B0600070205080204" pitchFamily="50" charset="-128"/>
              <a:ea typeface="ＭＳ Ｐゴシック" panose="020B0600070205080204" pitchFamily="50" charset="-128"/>
            </a:endParaRPr>
          </a:p>
        </p:txBody>
      </p:sp>
      <p:sp>
        <p:nvSpPr>
          <p:cNvPr id="6" name="角丸四角形 5"/>
          <p:cNvSpPr/>
          <p:nvPr/>
        </p:nvSpPr>
        <p:spPr>
          <a:xfrm>
            <a:off x="213618" y="1961535"/>
            <a:ext cx="8824608" cy="2330246"/>
          </a:xfrm>
          <a:prstGeom prst="roundRect">
            <a:avLst>
              <a:gd name="adj" fmla="val 527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7877" y="458362"/>
            <a:ext cx="1067454" cy="1399940"/>
          </a:xfrm>
          <a:prstGeom prst="rect">
            <a:avLst/>
          </a:prstGeom>
          <a:effectLst>
            <a:outerShdw blurRad="76200" dir="18900000" sy="23000" kx="-1200000" algn="bl" rotWithShape="0">
              <a:prstClr val="black">
                <a:alpha val="20000"/>
              </a:prstClr>
            </a:outerShdw>
          </a:effectLst>
        </p:spPr>
      </p:pic>
      <p:sp>
        <p:nvSpPr>
          <p:cNvPr id="8" name="スライド番号プレースホルダー 7"/>
          <p:cNvSpPr>
            <a:spLocks noGrp="1"/>
          </p:cNvSpPr>
          <p:nvPr>
            <p:ph type="sldNum" sz="quarter" idx="12"/>
          </p:nvPr>
        </p:nvSpPr>
        <p:spPr/>
        <p:txBody>
          <a:bodyPr/>
          <a:lstStyle/>
          <a:p>
            <a:fld id="{DD638FA8-802B-4CC3-821C-FEAAB671A0D4}" type="slidenum">
              <a:rPr kumimoji="1" lang="ja-JP" altLang="en-US" smtClean="0"/>
              <a:t>44</a:t>
            </a:fld>
            <a:endParaRPr kumimoji="1" lang="ja-JP" altLang="en-US"/>
          </a:p>
        </p:txBody>
      </p:sp>
    </p:spTree>
    <p:extLst>
      <p:ext uri="{BB962C8B-B14F-4D97-AF65-F5344CB8AC3E}">
        <p14:creationId xmlns:p14="http://schemas.microsoft.com/office/powerpoint/2010/main" val="256222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タイトル 1"/>
          <p:cNvSpPr txBox="1">
            <a:spLocks/>
          </p:cNvSpPr>
          <p:nvPr/>
        </p:nvSpPr>
        <p:spPr>
          <a:xfrm>
            <a:off x="1488126" y="485880"/>
            <a:ext cx="6167747" cy="507351"/>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685800"/>
            <a:r>
              <a:rPr lang="ja-JP" altLang="en-US" sz="3200" b="1" dirty="0">
                <a:solidFill>
                  <a:srgbClr val="FF0000"/>
                </a:solidFill>
                <a:latin typeface="ＭＳ Ｐゴシック" panose="020B0600070205080204" pitchFamily="50" charset="-128"/>
                <a:ea typeface="ＭＳ Ｐゴシック" panose="020B0600070205080204" pitchFamily="50" charset="-128"/>
              </a:rPr>
              <a:t>高等</a:t>
            </a:r>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学校</a:t>
            </a:r>
            <a:r>
              <a:rPr lang="ja-JP" altLang="en-US" sz="2800" b="1" dirty="0" smtClean="0">
                <a:latin typeface="ＭＳ Ｐゴシック" panose="020B0600070205080204" pitchFamily="50" charset="-128"/>
                <a:ea typeface="ＭＳ Ｐゴシック" panose="020B0600070205080204" pitchFamily="50" charset="-128"/>
              </a:rPr>
              <a:t>におけるプログラミング教育</a:t>
            </a:r>
            <a:r>
              <a:rPr lang="ja-JP" altLang="en-US" sz="2400" b="1" dirty="0" smtClean="0">
                <a:latin typeface="ＭＳ Ｐゴシック" panose="020B0600070205080204" pitchFamily="50" charset="-128"/>
                <a:ea typeface="ＭＳ Ｐゴシック" panose="020B0600070205080204" pitchFamily="50" charset="-128"/>
              </a:rPr>
              <a:t>　</a:t>
            </a:r>
            <a:endParaRPr lang="ja-JP" altLang="en-US" sz="2400" b="1" dirty="0">
              <a:latin typeface="ＭＳ Ｐゴシック" panose="020B0600070205080204" pitchFamily="50" charset="-128"/>
              <a:ea typeface="ＭＳ Ｐゴシック" panose="020B0600070205080204" pitchFamily="50" charset="-128"/>
            </a:endParaRPr>
          </a:p>
        </p:txBody>
      </p:sp>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45</a:t>
            </a:fld>
            <a:endParaRPr kumimoji="1" lang="ja-JP" altLang="en-US"/>
          </a:p>
        </p:txBody>
      </p:sp>
      <p:sp>
        <p:nvSpPr>
          <p:cNvPr id="4" name="角丸四角形 3"/>
          <p:cNvSpPr/>
          <p:nvPr/>
        </p:nvSpPr>
        <p:spPr>
          <a:xfrm>
            <a:off x="932454" y="1182414"/>
            <a:ext cx="2864744" cy="52026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b="1" dirty="0" smtClean="0">
                <a:effectLst>
                  <a:outerShdw blurRad="38100" dist="38100" dir="2700000" algn="tl">
                    <a:srgbClr val="000000">
                      <a:alpha val="43137"/>
                    </a:srgbClr>
                  </a:outerShdw>
                </a:effectLst>
              </a:rPr>
              <a:t>現行学習指導要領</a:t>
            </a:r>
            <a:endParaRPr kumimoji="1" lang="ja-JP" altLang="en-US" b="1" dirty="0">
              <a:effectLst>
                <a:outerShdw blurRad="38100" dist="38100" dir="2700000" algn="tl">
                  <a:srgbClr val="000000">
                    <a:alpha val="43137"/>
                  </a:srgbClr>
                </a:outerShdw>
              </a:effectLst>
            </a:endParaRPr>
          </a:p>
        </p:txBody>
      </p:sp>
      <p:sp>
        <p:nvSpPr>
          <p:cNvPr id="10" name="角丸四角形 9"/>
          <p:cNvSpPr/>
          <p:nvPr/>
        </p:nvSpPr>
        <p:spPr>
          <a:xfrm>
            <a:off x="177278" y="1896551"/>
            <a:ext cx="2129020" cy="3685527"/>
          </a:xfrm>
          <a:prstGeom prst="roundRect">
            <a:avLst/>
          </a:prstGeom>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kumimoji="1" lang="ja-JP" altLang="en-US" b="1" dirty="0">
                <a:solidFill>
                  <a:srgbClr val="FFFF00"/>
                </a:solidFill>
                <a:effectLst>
                  <a:outerShdw blurRad="38100" dist="38100" dir="2700000" algn="tl">
                    <a:srgbClr val="000000">
                      <a:alpha val="43137"/>
                    </a:srgbClr>
                  </a:outerShdw>
                </a:effectLst>
              </a:rPr>
              <a:t>「社会と情報」</a:t>
            </a:r>
            <a:endParaRPr kumimoji="1" lang="en-US" altLang="ja-JP" b="1" dirty="0">
              <a:solidFill>
                <a:srgbClr val="FFFF00"/>
              </a:solidFill>
              <a:effectLst>
                <a:outerShdw blurRad="38100" dist="38100" dir="2700000" algn="tl">
                  <a:srgbClr val="000000">
                    <a:alpha val="43137"/>
                  </a:srgbClr>
                </a:outerShdw>
              </a:effectLst>
            </a:endParaRPr>
          </a:p>
          <a:p>
            <a:r>
              <a:rPr kumimoji="1" lang="ja-JP" altLang="en-US" b="1" dirty="0"/>
              <a:t>　</a:t>
            </a:r>
            <a:r>
              <a:rPr kumimoji="1" lang="ja-JP" altLang="en-US" b="1" dirty="0">
                <a:effectLst>
                  <a:outerShdw blurRad="38100" dist="38100" dir="2700000" algn="tl">
                    <a:srgbClr val="000000">
                      <a:alpha val="43137"/>
                    </a:srgbClr>
                  </a:outerShdw>
                </a:effectLst>
              </a:rPr>
              <a:t>情報機器や情報通信ネットワークの適切な活用，情報化が社会に及ぼす影響の理解等を重視</a:t>
            </a:r>
          </a:p>
        </p:txBody>
      </p:sp>
      <p:sp>
        <p:nvSpPr>
          <p:cNvPr id="11" name="角丸四角形 10"/>
          <p:cNvSpPr/>
          <p:nvPr/>
        </p:nvSpPr>
        <p:spPr>
          <a:xfrm>
            <a:off x="2412124" y="1896550"/>
            <a:ext cx="2129020" cy="3685527"/>
          </a:xfrm>
          <a:prstGeom prst="roundRect">
            <a:avLst/>
          </a:prstGeom>
        </p:spPr>
        <p:style>
          <a:lnRef idx="0">
            <a:schemeClr val="accent1"/>
          </a:lnRef>
          <a:fillRef idx="3">
            <a:schemeClr val="accent1"/>
          </a:fillRef>
          <a:effectRef idx="3">
            <a:schemeClr val="accent1"/>
          </a:effectRef>
          <a:fontRef idx="minor">
            <a:schemeClr val="lt1"/>
          </a:fontRef>
        </p:style>
        <p:txBody>
          <a:bodyPr rtlCol="0" anchor="t"/>
          <a:lstStyle/>
          <a:p>
            <a:pPr algn="ctr"/>
            <a:r>
              <a:rPr kumimoji="1" lang="ja-JP" altLang="en-US" b="1" dirty="0">
                <a:solidFill>
                  <a:srgbClr val="FFFF00"/>
                </a:solidFill>
                <a:effectLst>
                  <a:outerShdw blurRad="38100" dist="38100" dir="2700000" algn="tl">
                    <a:srgbClr val="000000">
                      <a:alpha val="43137"/>
                    </a:srgbClr>
                  </a:outerShdw>
                </a:effectLst>
              </a:rPr>
              <a:t>「情報の科学」</a:t>
            </a:r>
            <a:endParaRPr kumimoji="1" lang="en-US" altLang="ja-JP" b="1" dirty="0">
              <a:solidFill>
                <a:srgbClr val="FFFF00"/>
              </a:solidFill>
              <a:effectLst>
                <a:outerShdw blurRad="38100" dist="38100" dir="2700000" algn="tl">
                  <a:srgbClr val="000000">
                    <a:alpha val="43137"/>
                  </a:srgbClr>
                </a:outerShdw>
              </a:effectLst>
            </a:endParaRPr>
          </a:p>
          <a:p>
            <a:r>
              <a:rPr kumimoji="1" lang="ja-JP" altLang="en-US" b="1" dirty="0"/>
              <a:t>　</a:t>
            </a:r>
            <a:r>
              <a:rPr kumimoji="1" lang="ja-JP" altLang="en-US" b="1" dirty="0">
                <a:effectLst>
                  <a:outerShdw blurRad="38100" dist="38100" dir="2700000" algn="tl">
                    <a:srgbClr val="000000">
                      <a:alpha val="43137"/>
                    </a:srgbClr>
                  </a:outerShdw>
                </a:effectLst>
              </a:rPr>
              <a:t>情報や情報技術の活用に必要となる科学的な考え方，情報社会を支える情報技術の役割の理解等を重視</a:t>
            </a:r>
          </a:p>
        </p:txBody>
      </p:sp>
      <p:sp>
        <p:nvSpPr>
          <p:cNvPr id="12" name="角丸四角形 11"/>
          <p:cNvSpPr/>
          <p:nvPr/>
        </p:nvSpPr>
        <p:spPr>
          <a:xfrm>
            <a:off x="5393432" y="1189497"/>
            <a:ext cx="2864744" cy="52026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新学習指導要領</a:t>
            </a:r>
          </a:p>
        </p:txBody>
      </p:sp>
      <p:sp>
        <p:nvSpPr>
          <p:cNvPr id="5" name="正方形/長方形 4"/>
          <p:cNvSpPr/>
          <p:nvPr/>
        </p:nvSpPr>
        <p:spPr>
          <a:xfrm>
            <a:off x="575087" y="5410098"/>
            <a:ext cx="3531476" cy="441434"/>
          </a:xfrm>
          <a:prstGeom prst="rect">
            <a:avLst/>
          </a:prstGeom>
          <a:solidFill>
            <a:srgbClr val="002060"/>
          </a:solidFill>
          <a:ln>
            <a:solidFill>
              <a:schemeClr val="bg1"/>
            </a:solid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effectLst>
                  <a:outerShdw blurRad="38100" dist="38100" dir="2700000" algn="tl">
                    <a:srgbClr val="000000">
                      <a:alpha val="43137"/>
                    </a:srgbClr>
                  </a:outerShdw>
                </a:effectLst>
              </a:rPr>
              <a:t>いずれか１科目を</a:t>
            </a:r>
            <a:r>
              <a:rPr kumimoji="1" lang="ja-JP" altLang="en-US" b="1" dirty="0" smtClean="0">
                <a:solidFill>
                  <a:srgbClr val="FFFF00"/>
                </a:solidFill>
                <a:effectLst>
                  <a:outerShdw blurRad="38100" dist="38100" dir="2700000" algn="tl">
                    <a:srgbClr val="000000">
                      <a:alpha val="43137"/>
                    </a:srgbClr>
                  </a:outerShdw>
                </a:effectLst>
              </a:rPr>
              <a:t>選択</a:t>
            </a:r>
            <a:r>
              <a:rPr kumimoji="1" lang="ja-JP" altLang="en-US" b="1" dirty="0" smtClean="0">
                <a:effectLst>
                  <a:outerShdw blurRad="38100" dist="38100" dir="2700000" algn="tl">
                    <a:srgbClr val="000000">
                      <a:alpha val="43137"/>
                    </a:srgbClr>
                  </a:outerShdw>
                </a:effectLst>
              </a:rPr>
              <a:t>必履修</a:t>
            </a:r>
            <a:endParaRPr kumimoji="1" lang="ja-JP" altLang="en-US" b="1" dirty="0">
              <a:effectLst>
                <a:outerShdw blurRad="38100" dist="38100" dir="2700000" algn="tl">
                  <a:srgbClr val="000000">
                    <a:alpha val="43137"/>
                  </a:srgbClr>
                </a:outerShdw>
              </a:effectLst>
            </a:endParaRPr>
          </a:p>
        </p:txBody>
      </p:sp>
      <p:sp>
        <p:nvSpPr>
          <p:cNvPr id="7" name="正方形/長方形 6"/>
          <p:cNvSpPr/>
          <p:nvPr/>
        </p:nvSpPr>
        <p:spPr>
          <a:xfrm>
            <a:off x="2578929" y="4308283"/>
            <a:ext cx="1795410" cy="707886"/>
          </a:xfrm>
          <a:prstGeom prst="rect">
            <a:avLst/>
          </a:prstGeom>
          <a:solidFill>
            <a:schemeClr val="bg1"/>
          </a:solidFill>
        </p:spPr>
        <p:txBody>
          <a:bodyPr wrap="square" lIns="91440" tIns="45720" rIns="91440" bIns="45720">
            <a:spAutoFit/>
          </a:bodyPr>
          <a:lstStyle/>
          <a:p>
            <a:pPr algn="ctr"/>
            <a:r>
              <a:rPr lang="ja-JP" altLang="en-US"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rPr>
              <a:t>プログラミング</a:t>
            </a:r>
            <a:endParaRPr lang="en-US" altLang="ja-JP"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rPr>
              <a:t>の内容</a:t>
            </a:r>
            <a:endParaRPr lang="ja-JP" altLang="en-US" sz="2000" cap="none" spc="0" dirty="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2517290" y="5009988"/>
            <a:ext cx="1918687" cy="400110"/>
          </a:xfrm>
          <a:prstGeom prst="rect">
            <a:avLst/>
          </a:prstGeom>
          <a:noFill/>
        </p:spPr>
        <p:txBody>
          <a:bodyPr wrap="square" lIns="91440" tIns="45720" rIns="91440" bIns="45720">
            <a:spAutoFit/>
          </a:bodyPr>
          <a:lstStyle/>
          <a:p>
            <a:pPr algn="ctr"/>
            <a:r>
              <a:rPr lang="ja-JP" altLang="en-US" sz="2000" b="0"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選択率 </a:t>
            </a:r>
            <a:r>
              <a:rPr lang="ja-JP" altLang="en-US" sz="2000" b="1" cap="none" spc="0" dirty="0" smtClean="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約２割</a:t>
            </a:r>
            <a:endParaRPr lang="ja-JP" altLang="en-US" sz="2000" b="1" cap="none" spc="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14" name="ホームベース 13"/>
          <p:cNvSpPr/>
          <p:nvPr/>
        </p:nvSpPr>
        <p:spPr>
          <a:xfrm>
            <a:off x="4608091" y="3398132"/>
            <a:ext cx="567560" cy="1438959"/>
          </a:xfrm>
          <a:prstGeom prst="homePlate">
            <a:avLst/>
          </a:prstGeom>
        </p:spPr>
        <p:style>
          <a:lnRef idx="0">
            <a:schemeClr val="accent6"/>
          </a:lnRef>
          <a:fillRef idx="3">
            <a:schemeClr val="accent6"/>
          </a:fillRef>
          <a:effectRef idx="3">
            <a:schemeClr val="accent6"/>
          </a:effectRef>
          <a:fontRef idx="minor">
            <a:schemeClr val="lt1"/>
          </a:fontRef>
        </p:style>
        <p:txBody>
          <a:bodyPr vert="eaVert" rtlCol="0" anchor="ctr"/>
          <a:lstStyle/>
          <a:p>
            <a:pPr algn="ctr"/>
            <a:r>
              <a:rPr kumimoji="1" lang="ja-JP" altLang="en-US"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改　訂</a:t>
            </a:r>
            <a:endParaRPr kumimoji="1" lang="ja-JP" altLang="en-US"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5" name="角丸四角形 14"/>
          <p:cNvSpPr/>
          <p:nvPr/>
        </p:nvSpPr>
        <p:spPr>
          <a:xfrm>
            <a:off x="5222272" y="1877500"/>
            <a:ext cx="3212280" cy="2107891"/>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kumimoji="1" lang="ja-JP" altLang="en-US" sz="2400" b="1" dirty="0" smtClean="0">
                <a:solidFill>
                  <a:schemeClr val="bg1"/>
                </a:solidFill>
                <a:effectLst>
                  <a:outerShdw blurRad="38100" dist="38100" dir="2700000" algn="tl">
                    <a:srgbClr val="000000">
                      <a:alpha val="43137"/>
                    </a:srgbClr>
                  </a:outerShdw>
                </a:effectLst>
              </a:rPr>
              <a:t>「情報</a:t>
            </a:r>
            <a:r>
              <a:rPr kumimoji="1" lang="en-US" altLang="ja-JP" sz="2400" b="1" dirty="0" smtClean="0">
                <a:solidFill>
                  <a:schemeClr val="bg1"/>
                </a:solidFill>
                <a:effectLst>
                  <a:outerShdw blurRad="38100" dist="38100" dir="2700000" algn="tl">
                    <a:srgbClr val="000000">
                      <a:alpha val="43137"/>
                    </a:srgbClr>
                  </a:outerShdw>
                </a:effectLst>
              </a:rPr>
              <a:t>Ⅱ</a:t>
            </a:r>
            <a:r>
              <a:rPr kumimoji="1" lang="ja-JP" altLang="en-US" sz="2400" b="1" dirty="0" smtClean="0">
                <a:solidFill>
                  <a:schemeClr val="bg1"/>
                </a:solidFill>
                <a:effectLst>
                  <a:outerShdw blurRad="38100" dist="38100" dir="2700000" algn="tl">
                    <a:srgbClr val="000000">
                      <a:alpha val="43137"/>
                    </a:srgbClr>
                  </a:outerShdw>
                </a:effectLst>
              </a:rPr>
              <a:t>」</a:t>
            </a:r>
            <a:endParaRPr kumimoji="1" lang="ja-JP" altLang="en-US" sz="2400" b="1" dirty="0">
              <a:solidFill>
                <a:schemeClr val="bg1"/>
              </a:solidFill>
              <a:effectLst>
                <a:outerShdw blurRad="38100" dist="38100" dir="2700000" algn="tl">
                  <a:srgbClr val="000000">
                    <a:alpha val="43137"/>
                  </a:srgbClr>
                </a:outerShdw>
              </a:effectLst>
            </a:endParaRPr>
          </a:p>
        </p:txBody>
      </p:sp>
      <p:sp>
        <p:nvSpPr>
          <p:cNvPr id="16" name="正方形/長方形 15"/>
          <p:cNvSpPr/>
          <p:nvPr/>
        </p:nvSpPr>
        <p:spPr>
          <a:xfrm>
            <a:off x="5471102" y="2502880"/>
            <a:ext cx="2709404" cy="791712"/>
          </a:xfrm>
          <a:prstGeom prst="rect">
            <a:avLst/>
          </a:prstGeom>
          <a:solidFill>
            <a:schemeClr val="accent2">
              <a:lumMod val="50000"/>
            </a:schemeClr>
          </a:solidFill>
          <a:ln>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effectLst>
                  <a:outerShdw blurRad="38100" dist="38100" dir="2700000" algn="tl">
                    <a:srgbClr val="000000">
                      <a:alpha val="43137"/>
                    </a:srgbClr>
                  </a:outerShdw>
                </a:effectLst>
              </a:rPr>
              <a:t>「情報</a:t>
            </a:r>
            <a:r>
              <a:rPr kumimoji="1" lang="en-US" altLang="ja-JP" b="1" dirty="0" smtClean="0">
                <a:effectLst>
                  <a:outerShdw blurRad="38100" dist="38100" dir="2700000" algn="tl">
                    <a:srgbClr val="000000">
                      <a:alpha val="43137"/>
                    </a:srgbClr>
                  </a:outerShdw>
                </a:effectLst>
              </a:rPr>
              <a:t>Ⅰ</a:t>
            </a:r>
            <a:r>
              <a:rPr kumimoji="1" lang="ja-JP" altLang="en-US" b="1" dirty="0" smtClean="0">
                <a:effectLst>
                  <a:outerShdw blurRad="38100" dist="38100" dir="2700000" algn="tl">
                    <a:srgbClr val="000000">
                      <a:alpha val="43137"/>
                    </a:srgbClr>
                  </a:outerShdw>
                </a:effectLst>
              </a:rPr>
              <a:t>」の基礎の上に</a:t>
            </a:r>
            <a:endParaRPr kumimoji="1" lang="en-US" altLang="ja-JP" b="1" dirty="0" smtClean="0">
              <a:effectLst>
                <a:outerShdw blurRad="38100" dist="38100" dir="2700000" algn="tl">
                  <a:srgbClr val="000000">
                    <a:alpha val="43137"/>
                  </a:srgbClr>
                </a:outerShdw>
              </a:effectLst>
            </a:endParaRPr>
          </a:p>
          <a:p>
            <a:pPr algn="ctr"/>
            <a:r>
              <a:rPr kumimoji="1" lang="ja-JP" altLang="en-US" b="1" dirty="0" smtClean="0">
                <a:solidFill>
                  <a:srgbClr val="FFFF00"/>
                </a:solidFill>
                <a:effectLst>
                  <a:outerShdw blurRad="38100" dist="38100" dir="2700000" algn="tl">
                    <a:srgbClr val="000000">
                      <a:alpha val="43137"/>
                    </a:srgbClr>
                  </a:outerShdw>
                </a:effectLst>
              </a:rPr>
              <a:t>選択</a:t>
            </a:r>
            <a:r>
              <a:rPr kumimoji="1" lang="ja-JP" altLang="en-US" b="1" dirty="0" smtClean="0">
                <a:effectLst>
                  <a:outerShdw blurRad="38100" dist="38100" dir="2700000" algn="tl">
                    <a:srgbClr val="000000">
                      <a:alpha val="43137"/>
                    </a:srgbClr>
                  </a:outerShdw>
                </a:effectLst>
              </a:rPr>
              <a:t>履修</a:t>
            </a:r>
            <a:endParaRPr kumimoji="1" lang="ja-JP" altLang="en-US" b="1" dirty="0">
              <a:effectLst>
                <a:outerShdw blurRad="38100" dist="38100" dir="2700000" algn="tl">
                  <a:srgbClr val="000000">
                    <a:alpha val="43137"/>
                  </a:srgbClr>
                </a:outerShdw>
              </a:effectLst>
            </a:endParaRPr>
          </a:p>
        </p:txBody>
      </p:sp>
      <p:sp>
        <p:nvSpPr>
          <p:cNvPr id="17" name="角丸四角形 16"/>
          <p:cNvSpPr/>
          <p:nvPr/>
        </p:nvSpPr>
        <p:spPr>
          <a:xfrm>
            <a:off x="5219664" y="4117612"/>
            <a:ext cx="3212280" cy="2192892"/>
          </a:xfrm>
          <a:prstGeom prst="roundRect">
            <a:avLst/>
          </a:prstGeom>
          <a:ln w="28575">
            <a:solidFill>
              <a:srgbClr val="FF0000"/>
            </a:solidFill>
            <a:prstDash val="solid"/>
          </a:ln>
          <a:effectLst>
            <a:glow rad="139700">
              <a:srgbClr val="FF0000"/>
            </a:glow>
            <a:outerShdw blurRad="5715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tlCol="0" anchor="t"/>
          <a:lstStyle/>
          <a:p>
            <a:pPr algn="ctr"/>
            <a:r>
              <a:rPr kumimoji="1" lang="ja-JP" altLang="en-US" sz="2400" b="1" dirty="0" smtClean="0">
                <a:solidFill>
                  <a:schemeClr val="bg1"/>
                </a:solidFill>
                <a:effectLst>
                  <a:outerShdw blurRad="38100" dist="38100" dir="2700000" algn="tl">
                    <a:srgbClr val="000000">
                      <a:alpha val="43137"/>
                    </a:srgbClr>
                  </a:outerShdw>
                </a:effectLst>
              </a:rPr>
              <a:t>「情報</a:t>
            </a:r>
            <a:r>
              <a:rPr kumimoji="1" lang="en-US" altLang="ja-JP" sz="2400" b="1" dirty="0">
                <a:solidFill>
                  <a:schemeClr val="bg1"/>
                </a:solidFill>
                <a:effectLst>
                  <a:outerShdw blurRad="38100" dist="38100" dir="2700000" algn="tl">
                    <a:srgbClr val="000000">
                      <a:alpha val="43137"/>
                    </a:srgbClr>
                  </a:outerShdw>
                </a:effectLst>
              </a:rPr>
              <a:t>Ⅰ</a:t>
            </a:r>
            <a:r>
              <a:rPr kumimoji="1" lang="ja-JP" altLang="en-US" sz="2400" b="1" dirty="0" smtClean="0">
                <a:solidFill>
                  <a:schemeClr val="bg1"/>
                </a:solidFill>
                <a:effectLst>
                  <a:outerShdw blurRad="38100" dist="38100" dir="2700000" algn="tl">
                    <a:srgbClr val="000000">
                      <a:alpha val="43137"/>
                    </a:srgbClr>
                  </a:outerShdw>
                </a:effectLst>
              </a:rPr>
              <a:t>」</a:t>
            </a:r>
            <a:endParaRPr kumimoji="1" lang="ja-JP" altLang="en-US" sz="2400" b="1" dirty="0">
              <a:solidFill>
                <a:schemeClr val="bg1"/>
              </a:solidFill>
              <a:effectLst>
                <a:outerShdw blurRad="38100" dist="38100" dir="2700000" algn="tl">
                  <a:srgbClr val="000000">
                    <a:alpha val="43137"/>
                  </a:srgbClr>
                </a:outerShdw>
              </a:effectLst>
            </a:endParaRPr>
          </a:p>
        </p:txBody>
      </p:sp>
      <p:sp>
        <p:nvSpPr>
          <p:cNvPr id="18" name="正方形/長方形 17"/>
          <p:cNvSpPr/>
          <p:nvPr/>
        </p:nvSpPr>
        <p:spPr>
          <a:xfrm>
            <a:off x="5487440" y="4662226"/>
            <a:ext cx="2709404" cy="791712"/>
          </a:xfrm>
          <a:prstGeom prst="rect">
            <a:avLst/>
          </a:prstGeom>
          <a:solidFill>
            <a:schemeClr val="accent2">
              <a:lumMod val="50000"/>
            </a:schemeClr>
          </a:solidFill>
          <a:ln>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全</a:t>
            </a:r>
            <a:r>
              <a:rPr kumimoji="1" lang="ja-JP" altLang="en-US" b="1" dirty="0" smtClean="0">
                <a:effectLst>
                  <a:outerShdw blurRad="38100" dist="38100" dir="2700000" algn="tl">
                    <a:srgbClr val="000000">
                      <a:alpha val="43137"/>
                    </a:srgbClr>
                  </a:outerShdw>
                </a:effectLst>
              </a:rPr>
              <a:t>ての生徒が</a:t>
            </a:r>
            <a:endParaRPr kumimoji="1" lang="en-US" altLang="ja-JP" b="1" dirty="0" smtClean="0">
              <a:effectLst>
                <a:outerShdw blurRad="38100" dist="38100" dir="2700000" algn="tl">
                  <a:srgbClr val="000000">
                    <a:alpha val="43137"/>
                  </a:srgbClr>
                </a:outerShdw>
              </a:effectLst>
            </a:endParaRPr>
          </a:p>
          <a:p>
            <a:pPr algn="ctr"/>
            <a:r>
              <a:rPr kumimoji="1" lang="ja-JP" altLang="en-US" sz="2000" b="1" dirty="0" smtClean="0">
                <a:solidFill>
                  <a:srgbClr val="FFFF00"/>
                </a:solidFill>
                <a:effectLst>
                  <a:outerShdw blurRad="38100" dist="38100" dir="2700000" algn="tl">
                    <a:srgbClr val="000000">
                      <a:alpha val="43137"/>
                    </a:srgbClr>
                  </a:outerShdw>
                </a:effectLst>
              </a:rPr>
              <a:t>共通必履修</a:t>
            </a:r>
            <a:endParaRPr kumimoji="1" lang="en-US" altLang="ja-JP" sz="2000" b="1" dirty="0" smtClean="0">
              <a:solidFill>
                <a:srgbClr val="FFFF00"/>
              </a:solidFill>
              <a:effectLst>
                <a:outerShdw blurRad="38100" dist="38100" dir="2700000" algn="tl">
                  <a:srgbClr val="000000">
                    <a:alpha val="43137"/>
                  </a:srgbClr>
                </a:outerShdw>
              </a:effectLst>
            </a:endParaRPr>
          </a:p>
        </p:txBody>
      </p:sp>
      <p:sp>
        <p:nvSpPr>
          <p:cNvPr id="19" name="正方形/長方形 18"/>
          <p:cNvSpPr/>
          <p:nvPr/>
        </p:nvSpPr>
        <p:spPr>
          <a:xfrm>
            <a:off x="5453616" y="3451717"/>
            <a:ext cx="2726889" cy="400110"/>
          </a:xfrm>
          <a:prstGeom prst="rect">
            <a:avLst/>
          </a:prstGeom>
          <a:solidFill>
            <a:schemeClr val="bg1"/>
          </a:solidFill>
        </p:spPr>
        <p:txBody>
          <a:bodyPr wrap="square" lIns="91440" tIns="45720" rIns="91440" bIns="45720">
            <a:spAutoFit/>
          </a:bodyPr>
          <a:lstStyle/>
          <a:p>
            <a:pPr algn="ctr"/>
            <a:r>
              <a:rPr lang="ja-JP" altLang="en-US"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rPr>
              <a:t>プログラミングの内容</a:t>
            </a:r>
            <a:endParaRPr lang="ja-JP" altLang="en-US" sz="2000" cap="none" spc="0" dirty="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5487440" y="5598442"/>
            <a:ext cx="2726889" cy="400110"/>
          </a:xfrm>
          <a:prstGeom prst="rect">
            <a:avLst/>
          </a:prstGeom>
          <a:solidFill>
            <a:schemeClr val="bg1"/>
          </a:solidFill>
        </p:spPr>
        <p:txBody>
          <a:bodyPr wrap="square" lIns="91440" tIns="45720" rIns="91440" bIns="45720">
            <a:spAutoFit/>
          </a:bodyPr>
          <a:lstStyle/>
          <a:p>
            <a:pPr algn="ctr"/>
            <a:r>
              <a:rPr lang="ja-JP" altLang="en-US" sz="2000" cap="none" spc="0" dirty="0" smtClean="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rPr>
              <a:t>プログラミングの内容</a:t>
            </a:r>
            <a:endParaRPr lang="ja-JP" altLang="en-US" sz="2000" cap="none" spc="0" dirty="0">
              <a:ln w="9525">
                <a:solidFill>
                  <a:srgbClr val="FF0000"/>
                </a:solidFill>
                <a:prstDash val="solid"/>
              </a:ln>
              <a:solidFill>
                <a:srgbClr val="FF0000"/>
              </a:solidFill>
              <a:latin typeface="ＭＳ Ｐゴシック" panose="020B0600070205080204" pitchFamily="50" charset="-128"/>
              <a:ea typeface="ＭＳ Ｐゴシック" panose="020B0600070205080204" pitchFamily="50" charset="-128"/>
            </a:endParaRPr>
          </a:p>
        </p:txBody>
      </p:sp>
      <p:sp>
        <p:nvSpPr>
          <p:cNvPr id="2" name="下矢印 1"/>
          <p:cNvSpPr/>
          <p:nvPr/>
        </p:nvSpPr>
        <p:spPr>
          <a:xfrm rot="3484820">
            <a:off x="7981019" y="5340388"/>
            <a:ext cx="666750" cy="647700"/>
          </a:xfrm>
          <a:prstGeom prst="downArrow">
            <a:avLst/>
          </a:prstGeom>
          <a:solidFill>
            <a:srgbClr val="FF0000"/>
          </a:solidFill>
          <a:ln w="28575">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6642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7839" y="535577"/>
            <a:ext cx="7886700" cy="2129246"/>
          </a:xfrm>
          <a:solidFill>
            <a:schemeClr val="accent6">
              <a:lumMod val="20000"/>
              <a:lumOff val="80000"/>
            </a:schemeClr>
          </a:solidFill>
          <a:effectLst>
            <a:outerShdw blurRad="50800" dist="38100" dir="2700000" algn="tl" rotWithShape="0">
              <a:prstClr val="black">
                <a:alpha val="40000"/>
              </a:prstClr>
            </a:outerShdw>
          </a:effectLst>
        </p:spPr>
        <p:txBody>
          <a:bodyPr>
            <a:noAutofit/>
          </a:bodyPr>
          <a:lstStyle/>
          <a:p>
            <a:pPr algn="ctr"/>
            <a:r>
              <a:rPr lang="en-US" altLang="ja-JP" sz="4000" dirty="0">
                <a:latin typeface="ＭＳ Ｐゴシック" panose="020B0600070205080204" pitchFamily="50" charset="-128"/>
                <a:ea typeface="ＭＳ Ｐゴシック" panose="020B0600070205080204" pitchFamily="50" charset="-128"/>
              </a:rPr>
              <a:t>Society 5.0 </a:t>
            </a:r>
            <a:r>
              <a:rPr lang="ja-JP" altLang="en-US" sz="4000" dirty="0">
                <a:latin typeface="ＭＳ Ｐゴシック" panose="020B0600070205080204" pitchFamily="50" charset="-128"/>
                <a:ea typeface="ＭＳ Ｐゴシック" panose="020B0600070205080204" pitchFamily="50" charset="-128"/>
              </a:rPr>
              <a:t>に向けた人材育成</a:t>
            </a:r>
            <a:br>
              <a:rPr lang="ja-JP" altLang="en-US" sz="4000" dirty="0">
                <a:latin typeface="ＭＳ Ｐゴシック" panose="020B0600070205080204" pitchFamily="50" charset="-128"/>
                <a:ea typeface="ＭＳ Ｐゴシック" panose="020B0600070205080204" pitchFamily="50" charset="-128"/>
              </a:rPr>
            </a:br>
            <a:r>
              <a:rPr lang="ja-JP" altLang="en-US" sz="3200" dirty="0">
                <a:latin typeface="ＭＳ Ｐゴシック" panose="020B0600070205080204" pitchFamily="50" charset="-128"/>
                <a:ea typeface="ＭＳ Ｐゴシック" panose="020B0600070205080204" pitchFamily="50" charset="-128"/>
              </a:rPr>
              <a:t>～ 社会が変わる、学びが変わる </a:t>
            </a:r>
            <a:r>
              <a:rPr lang="ja-JP" altLang="en-US" sz="3200" dirty="0" smtClean="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
            </a:r>
            <a:br>
              <a:rPr lang="en-US" altLang="ja-JP" sz="3200" dirty="0">
                <a:latin typeface="ＭＳ Ｐゴシック" panose="020B0600070205080204" pitchFamily="50" charset="-128"/>
                <a:ea typeface="ＭＳ Ｐゴシック" panose="020B0600070205080204" pitchFamily="50" charset="-128"/>
              </a:rPr>
            </a:br>
            <a:r>
              <a:rPr lang="en-US" altLang="ja-JP" sz="1800" dirty="0" smtClean="0">
                <a:latin typeface="ＭＳ Ｐゴシック" panose="020B0600070205080204" pitchFamily="50" charset="-128"/>
                <a:ea typeface="ＭＳ Ｐゴシック" panose="020B0600070205080204" pitchFamily="50" charset="-128"/>
              </a:rPr>
              <a:t>Society </a:t>
            </a:r>
            <a:r>
              <a:rPr lang="en-US" altLang="ja-JP" sz="1800" dirty="0">
                <a:latin typeface="ＭＳ Ｐゴシック" panose="020B0600070205080204" pitchFamily="50" charset="-128"/>
                <a:ea typeface="ＭＳ Ｐゴシック" panose="020B0600070205080204" pitchFamily="50" charset="-128"/>
              </a:rPr>
              <a:t>5.0 </a:t>
            </a:r>
            <a:r>
              <a:rPr lang="ja-JP" altLang="en-US" sz="1800" dirty="0">
                <a:latin typeface="ＭＳ Ｐゴシック" panose="020B0600070205080204" pitchFamily="50" charset="-128"/>
                <a:ea typeface="ＭＳ Ｐゴシック" panose="020B0600070205080204" pitchFamily="50" charset="-128"/>
              </a:rPr>
              <a:t>に向けた人材育成に係る大臣懇談会</a:t>
            </a:r>
            <a:br>
              <a:rPr lang="ja-JP" altLang="en-US" sz="1800" dirty="0">
                <a:latin typeface="ＭＳ Ｐゴシック" panose="020B0600070205080204" pitchFamily="50" charset="-128"/>
                <a:ea typeface="ＭＳ Ｐゴシック" panose="020B0600070205080204" pitchFamily="50" charset="-128"/>
              </a:rPr>
            </a:br>
            <a:r>
              <a:rPr lang="ja-JP" altLang="en-US" sz="1800" dirty="0">
                <a:latin typeface="ＭＳ Ｐゴシック" panose="020B0600070205080204" pitchFamily="50" charset="-128"/>
                <a:ea typeface="ＭＳ Ｐゴシック" panose="020B0600070205080204" pitchFamily="50" charset="-128"/>
              </a:rPr>
              <a:t>新たな時代を豊かに生きる力の育成に関する省内</a:t>
            </a:r>
            <a:r>
              <a:rPr lang="ja-JP" altLang="en-US" sz="1800" dirty="0" smtClean="0">
                <a:latin typeface="ＭＳ Ｐゴシック" panose="020B0600070205080204" pitchFamily="50" charset="-128"/>
                <a:ea typeface="ＭＳ Ｐゴシック" panose="020B0600070205080204" pitchFamily="50" charset="-128"/>
              </a:rPr>
              <a:t>タスクフォース</a:t>
            </a:r>
            <a:r>
              <a:rPr lang="en-US" altLang="ja-JP" sz="1800" dirty="0" smtClean="0">
                <a:latin typeface="ＭＳ Ｐゴシック" panose="020B0600070205080204" pitchFamily="50" charset="-128"/>
                <a:ea typeface="ＭＳ Ｐゴシック" panose="020B0600070205080204" pitchFamily="50" charset="-128"/>
              </a:rPr>
              <a:t/>
            </a:r>
            <a:br>
              <a:rPr lang="en-US" altLang="ja-JP" sz="1800" dirty="0" smtClean="0">
                <a:latin typeface="ＭＳ Ｐゴシック" panose="020B0600070205080204" pitchFamily="50" charset="-128"/>
                <a:ea typeface="ＭＳ Ｐゴシック" panose="020B0600070205080204" pitchFamily="50" charset="-128"/>
              </a:rPr>
            </a:br>
            <a:r>
              <a:rPr lang="ja-JP" altLang="en-US" sz="1800" dirty="0" smtClean="0">
                <a:latin typeface="ＭＳ Ｐゴシック" panose="020B0600070205080204" pitchFamily="50" charset="-128"/>
                <a:ea typeface="ＭＳ Ｐゴシック" panose="020B0600070205080204" pitchFamily="50" charset="-128"/>
              </a:rPr>
              <a:t>　　　　　　　　　　　　　　　　　　　　　　　　平成</a:t>
            </a:r>
            <a:r>
              <a:rPr lang="en-US" altLang="ja-JP" sz="1800" dirty="0">
                <a:latin typeface="ＭＳ Ｐゴシック" panose="020B0600070205080204" pitchFamily="50" charset="-128"/>
                <a:ea typeface="ＭＳ Ｐゴシック" panose="020B0600070205080204" pitchFamily="50" charset="-128"/>
              </a:rPr>
              <a:t>30 </a:t>
            </a:r>
            <a:r>
              <a:rPr lang="ja-JP" altLang="en-US" sz="1800" dirty="0">
                <a:latin typeface="ＭＳ Ｐゴシック" panose="020B0600070205080204" pitchFamily="50" charset="-128"/>
                <a:ea typeface="ＭＳ Ｐゴシック" panose="020B0600070205080204" pitchFamily="50" charset="-128"/>
              </a:rPr>
              <a:t>年</a:t>
            </a:r>
            <a:r>
              <a:rPr lang="en-US" altLang="ja-JP" sz="1800" dirty="0">
                <a:latin typeface="ＭＳ Ｐゴシック" panose="020B0600070205080204" pitchFamily="50" charset="-128"/>
                <a:ea typeface="ＭＳ Ｐゴシック" panose="020B0600070205080204" pitchFamily="50" charset="-128"/>
              </a:rPr>
              <a:t>6 </a:t>
            </a:r>
            <a:r>
              <a:rPr lang="ja-JP" altLang="en-US" sz="1800" dirty="0">
                <a:latin typeface="ＭＳ Ｐゴシック" panose="020B0600070205080204" pitchFamily="50" charset="-128"/>
                <a:ea typeface="ＭＳ Ｐゴシック" panose="020B0600070205080204" pitchFamily="50" charset="-128"/>
              </a:rPr>
              <a:t>月</a:t>
            </a:r>
            <a:r>
              <a:rPr lang="en-US" altLang="ja-JP" sz="1800" dirty="0">
                <a:latin typeface="ＭＳ Ｐゴシック" panose="020B0600070205080204" pitchFamily="50" charset="-128"/>
                <a:ea typeface="ＭＳ Ｐゴシック" panose="020B0600070205080204" pitchFamily="50" charset="-128"/>
              </a:rPr>
              <a:t>5 </a:t>
            </a:r>
            <a:r>
              <a:rPr lang="ja-JP" altLang="en-US" sz="1800" dirty="0" smtClean="0">
                <a:latin typeface="ＭＳ Ｐゴシック" panose="020B0600070205080204" pitchFamily="50" charset="-128"/>
                <a:ea typeface="ＭＳ Ｐゴシック" panose="020B0600070205080204" pitchFamily="50" charset="-128"/>
              </a:rPr>
              <a:t>日</a:t>
            </a:r>
            <a:endParaRPr kumimoji="1" lang="ja-JP" altLang="en-US" sz="18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p:cNvSpPr>
            <a:spLocks noGrp="1"/>
          </p:cNvSpPr>
          <p:nvPr>
            <p:ph idx="1"/>
          </p:nvPr>
        </p:nvSpPr>
        <p:spPr>
          <a:xfrm>
            <a:off x="365761" y="2782388"/>
            <a:ext cx="8490856" cy="3409405"/>
          </a:xfrm>
        </p:spPr>
        <p:txBody>
          <a:bodyPr>
            <a:noAutofit/>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第３章 </a:t>
            </a:r>
            <a:r>
              <a:rPr lang="ja-JP" altLang="en-US" sz="2400" dirty="0" smtClean="0">
                <a:latin typeface="ＭＳ Ｐゴシック" panose="020B0600070205080204" pitchFamily="50" charset="-128"/>
                <a:ea typeface="ＭＳ Ｐゴシック" panose="020B0600070205080204" pitchFamily="50" charset="-128"/>
              </a:rPr>
              <a:t>新た</a:t>
            </a:r>
            <a:r>
              <a:rPr lang="ja-JP" altLang="en-US" sz="2400" dirty="0">
                <a:latin typeface="ＭＳ Ｐゴシック" panose="020B0600070205080204" pitchFamily="50" charset="-128"/>
                <a:ea typeface="ＭＳ Ｐゴシック" panose="020B0600070205080204" pitchFamily="50" charset="-128"/>
              </a:rPr>
              <a:t>な時代に向けた学びの</a:t>
            </a:r>
            <a:r>
              <a:rPr lang="ja-JP" altLang="en-US" sz="2400" dirty="0" smtClean="0">
                <a:latin typeface="ＭＳ Ｐゴシック" panose="020B0600070205080204" pitchFamily="50" charset="-128"/>
                <a:ea typeface="ＭＳ Ｐゴシック" panose="020B0600070205080204" pitchFamily="50" charset="-128"/>
              </a:rPr>
              <a:t>変革，取り組む</a:t>
            </a:r>
            <a:r>
              <a:rPr lang="ja-JP" altLang="en-US" sz="2400" dirty="0">
                <a:latin typeface="ＭＳ Ｐゴシック" panose="020B0600070205080204" pitchFamily="50" charset="-128"/>
                <a:ea typeface="ＭＳ Ｐゴシック" panose="020B0600070205080204" pitchFamily="50" charset="-128"/>
              </a:rPr>
              <a:t>べき</a:t>
            </a:r>
            <a:r>
              <a:rPr lang="ja-JP" altLang="en-US" sz="2400" dirty="0" smtClean="0">
                <a:latin typeface="ＭＳ Ｐゴシック" panose="020B0600070205080204" pitchFamily="50" charset="-128"/>
                <a:ea typeface="ＭＳ Ｐゴシック" panose="020B0600070205080204" pitchFamily="50" charset="-128"/>
              </a:rPr>
              <a:t>施策</a:t>
            </a:r>
            <a:endParaRPr lang="en-US" altLang="ja-JP" sz="2400" dirty="0" smtClean="0">
              <a:latin typeface="ＭＳ Ｐゴシック" panose="020B0600070205080204" pitchFamily="50" charset="-128"/>
              <a:ea typeface="ＭＳ Ｐゴシック" panose="020B0600070205080204" pitchFamily="50" charset="-128"/>
            </a:endParaRPr>
          </a:p>
          <a:p>
            <a:pPr marL="0" indent="0">
              <a:buNone/>
            </a:pPr>
            <a:r>
              <a:rPr lang="ja-JP" altLang="en-US" sz="2400" dirty="0" smtClean="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２</a:t>
            </a:r>
            <a:r>
              <a:rPr lang="ja-JP" altLang="en-US" sz="2400" dirty="0" smtClean="0">
                <a:latin typeface="ＭＳ Ｐゴシック" panose="020B0600070205080204" pitchFamily="50" charset="-128"/>
                <a:ea typeface="ＭＳ Ｐゴシック" panose="020B0600070205080204" pitchFamily="50" charset="-128"/>
              </a:rPr>
              <a:t>）②</a:t>
            </a:r>
            <a:r>
              <a:rPr lang="ja-JP" altLang="en-US" sz="2400" dirty="0">
                <a:latin typeface="ＭＳ Ｐゴシック" panose="020B0600070205080204" pitchFamily="50" charset="-128"/>
                <a:ea typeface="ＭＳ Ｐゴシック" panose="020B0600070205080204" pitchFamily="50" charset="-128"/>
              </a:rPr>
              <a:t>情報活用能力の習得</a:t>
            </a:r>
          </a:p>
          <a:p>
            <a:pPr marL="0" indent="0">
              <a:buNone/>
            </a:pPr>
            <a:r>
              <a:rPr lang="ja-JP" altLang="en-US" sz="3200" dirty="0" smtClean="0">
                <a:latin typeface="ＭＳ Ｐゴシック" panose="020B0600070205080204" pitchFamily="50" charset="-128"/>
                <a:ea typeface="ＭＳ Ｐゴシック" panose="020B0600070205080204" pitchFamily="50" charset="-128"/>
              </a:rPr>
              <a:t>　</a:t>
            </a:r>
            <a:r>
              <a:rPr lang="ja-JP" altLang="en-US" sz="3200" b="1" u="sng" dirty="0" smtClean="0">
                <a:solidFill>
                  <a:srgbClr val="FF0000"/>
                </a:solidFill>
                <a:latin typeface="ＭＳ Ｐゴシック" panose="020B0600070205080204" pitchFamily="50" charset="-128"/>
                <a:ea typeface="ＭＳ Ｐゴシック" panose="020B0600070205080204" pitchFamily="50" charset="-128"/>
              </a:rPr>
              <a:t>大学</a:t>
            </a:r>
            <a:r>
              <a:rPr lang="ja-JP" altLang="en-US" sz="3200" b="1" u="sng" dirty="0">
                <a:solidFill>
                  <a:srgbClr val="FF0000"/>
                </a:solidFill>
                <a:latin typeface="ＭＳ Ｐゴシック" panose="020B0600070205080204" pitchFamily="50" charset="-128"/>
                <a:ea typeface="ＭＳ Ｐゴシック" panose="020B0600070205080204" pitchFamily="50" charset="-128"/>
              </a:rPr>
              <a:t>入学共通テスト（</a:t>
            </a:r>
            <a:r>
              <a:rPr lang="en-US" altLang="ja-JP" sz="3200" b="1" u="sng" dirty="0">
                <a:solidFill>
                  <a:srgbClr val="FF0000"/>
                </a:solidFill>
                <a:latin typeface="ＭＳ Ｐゴシック" panose="020B0600070205080204" pitchFamily="50" charset="-128"/>
                <a:ea typeface="ＭＳ Ｐゴシック" panose="020B0600070205080204" pitchFamily="50" charset="-128"/>
              </a:rPr>
              <a:t>2024 </a:t>
            </a:r>
            <a:r>
              <a:rPr lang="ja-JP" altLang="en-US" sz="3200" b="1" u="sng" dirty="0">
                <a:solidFill>
                  <a:srgbClr val="FF0000"/>
                </a:solidFill>
                <a:latin typeface="ＭＳ Ｐゴシック" panose="020B0600070205080204" pitchFamily="50" charset="-128"/>
                <a:ea typeface="ＭＳ Ｐゴシック" panose="020B0600070205080204" pitchFamily="50" charset="-128"/>
              </a:rPr>
              <a:t>年～）</a:t>
            </a:r>
            <a:r>
              <a:rPr lang="ja-JP" altLang="en-US" sz="3200" b="1" u="sng" dirty="0" smtClean="0">
                <a:solidFill>
                  <a:srgbClr val="FF0000"/>
                </a:solidFill>
                <a:latin typeface="ＭＳ Ｐゴシック" panose="020B0600070205080204" pitchFamily="50" charset="-128"/>
                <a:ea typeface="ＭＳ Ｐゴシック" panose="020B0600070205080204" pitchFamily="50" charset="-128"/>
              </a:rPr>
              <a:t>で</a:t>
            </a:r>
            <a:r>
              <a:rPr lang="en-US" altLang="ja-JP" sz="3200" b="1" u="sng" dirty="0">
                <a:solidFill>
                  <a:srgbClr val="FF0000"/>
                </a:solidFill>
                <a:latin typeface="ＭＳ Ｐゴシック" panose="020B0600070205080204" pitchFamily="50" charset="-128"/>
                <a:ea typeface="ＭＳ Ｐゴシック" panose="020B0600070205080204" pitchFamily="50" charset="-128"/>
              </a:rPr>
              <a:t/>
            </a:r>
            <a:br>
              <a:rPr lang="en-US" altLang="ja-JP" sz="3200" b="1" u="sng" dirty="0">
                <a:solidFill>
                  <a:srgbClr val="FF0000"/>
                </a:solidFill>
                <a:latin typeface="ＭＳ Ｐゴシック" panose="020B0600070205080204" pitchFamily="50" charset="-128"/>
                <a:ea typeface="ＭＳ Ｐゴシック" panose="020B0600070205080204" pitchFamily="50" charset="-128"/>
              </a:rPr>
            </a:br>
            <a:r>
              <a:rPr lang="ja-JP" altLang="en-US" sz="3600" b="1" u="sng"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3600" b="1" u="sng" dirty="0">
                <a:solidFill>
                  <a:srgbClr val="FF0000"/>
                </a:solidFill>
                <a:latin typeface="ＭＳ Ｐゴシック" panose="020B0600070205080204" pitchFamily="50" charset="-128"/>
                <a:ea typeface="ＭＳ Ｐゴシック" panose="020B0600070205080204" pitchFamily="50" charset="-128"/>
              </a:rPr>
              <a:t>情報」を出題科目に追加する</a:t>
            </a:r>
            <a:r>
              <a:rPr lang="ja-JP" altLang="en-US" sz="3200" dirty="0">
                <a:latin typeface="ＭＳ Ｐゴシック" panose="020B0600070205080204" pitchFamily="50" charset="-128"/>
                <a:ea typeface="ＭＳ Ｐゴシック" panose="020B0600070205080204" pitchFamily="50" charset="-128"/>
              </a:rPr>
              <a:t>ことに</a:t>
            </a:r>
            <a:r>
              <a:rPr lang="ja-JP" altLang="en-US" sz="3200" dirty="0" smtClean="0">
                <a:latin typeface="ＭＳ Ｐゴシック" panose="020B0600070205080204" pitchFamily="50" charset="-128"/>
                <a:ea typeface="ＭＳ Ｐゴシック" panose="020B0600070205080204" pitchFamily="50" charset="-128"/>
              </a:rPr>
              <a:t>ついて</a:t>
            </a:r>
            <a:r>
              <a:rPr lang="ja-JP" altLang="en-US" sz="3200" dirty="0">
                <a:latin typeface="ＭＳ Ｐゴシック" panose="020B0600070205080204" pitchFamily="50" charset="-128"/>
                <a:ea typeface="ＭＳ Ｐゴシック" panose="020B0600070205080204" pitchFamily="50" charset="-128"/>
              </a:rPr>
              <a:t>検討を開始する</a:t>
            </a:r>
            <a:r>
              <a:rPr lang="ja-JP" altLang="en-US" sz="3200" dirty="0" smtClean="0">
                <a:latin typeface="ＭＳ Ｐゴシック" panose="020B0600070205080204" pitchFamily="50" charset="-128"/>
                <a:ea typeface="ＭＳ Ｐゴシック" panose="020B0600070205080204" pitchFamily="50" charset="-128"/>
              </a:rPr>
              <a:t>。</a:t>
            </a:r>
            <a:r>
              <a:rPr lang="en-US" altLang="ja-JP" sz="3200" dirty="0">
                <a:latin typeface="ＭＳ Ｐゴシック" panose="020B0600070205080204" pitchFamily="50" charset="-128"/>
                <a:ea typeface="ＭＳ Ｐゴシック" panose="020B0600070205080204" pitchFamily="50" charset="-128"/>
              </a:rPr>
              <a:t/>
            </a:r>
            <a:br>
              <a:rPr lang="en-US" altLang="ja-JP" sz="3200" dirty="0">
                <a:latin typeface="ＭＳ Ｐゴシック" panose="020B0600070205080204" pitchFamily="50" charset="-128"/>
                <a:ea typeface="ＭＳ Ｐゴシック" panose="020B0600070205080204" pitchFamily="50" charset="-128"/>
              </a:rPr>
            </a:br>
            <a:r>
              <a:rPr lang="ja-JP" altLang="en-US" sz="3200" dirty="0" smtClean="0">
                <a:latin typeface="ＭＳ Ｐゴシック" panose="020B0600070205080204" pitchFamily="50" charset="-128"/>
                <a:ea typeface="ＭＳ Ｐゴシック" panose="020B0600070205080204" pitchFamily="50" charset="-128"/>
              </a:rPr>
              <a:t>　また</a:t>
            </a:r>
            <a:r>
              <a:rPr lang="ja-JP" altLang="en-US" sz="3200" dirty="0">
                <a:latin typeface="ＭＳ Ｐゴシック" panose="020B0600070205080204" pitchFamily="50" charset="-128"/>
                <a:ea typeface="ＭＳ Ｐゴシック" panose="020B0600070205080204" pitchFamily="50" charset="-128"/>
              </a:rPr>
              <a:t>，</a:t>
            </a:r>
            <a:r>
              <a:rPr lang="ja-JP" altLang="en-US" sz="3200" dirty="0" smtClean="0">
                <a:latin typeface="ＭＳ Ｐゴシック" panose="020B0600070205080204" pitchFamily="50" charset="-128"/>
                <a:ea typeface="ＭＳ Ｐゴシック" panose="020B0600070205080204" pitchFamily="50" charset="-128"/>
              </a:rPr>
              <a:t>小中高</a:t>
            </a:r>
            <a:r>
              <a:rPr lang="ja-JP" altLang="en-US" sz="3200" dirty="0">
                <a:latin typeface="ＭＳ Ｐゴシック" panose="020B0600070205080204" pitchFamily="50" charset="-128"/>
                <a:ea typeface="ＭＳ Ｐゴシック" panose="020B0600070205080204" pitchFamily="50" charset="-128"/>
              </a:rPr>
              <a:t>を通じてデータ・</a:t>
            </a:r>
            <a:r>
              <a:rPr lang="ja-JP" altLang="en-US" sz="3200" dirty="0" smtClean="0">
                <a:latin typeface="ＭＳ Ｐゴシック" panose="020B0600070205080204" pitchFamily="50" charset="-128"/>
                <a:ea typeface="ＭＳ Ｐゴシック" panose="020B0600070205080204" pitchFamily="50" charset="-128"/>
              </a:rPr>
              <a:t>サイエンス</a:t>
            </a:r>
            <a:r>
              <a:rPr lang="en-US" altLang="ja-JP" sz="3200" dirty="0">
                <a:latin typeface="ＭＳ Ｐゴシック" panose="020B0600070205080204" pitchFamily="50" charset="-128"/>
                <a:ea typeface="ＭＳ Ｐゴシック" panose="020B0600070205080204" pitchFamily="50" charset="-128"/>
              </a:rPr>
              <a:t/>
            </a:r>
            <a:br>
              <a:rPr lang="en-US" altLang="ja-JP" sz="3200" dirty="0">
                <a:latin typeface="ＭＳ Ｐゴシック" panose="020B0600070205080204" pitchFamily="50" charset="-128"/>
                <a:ea typeface="ＭＳ Ｐゴシック" panose="020B0600070205080204" pitchFamily="50" charset="-128"/>
              </a:rPr>
            </a:br>
            <a:r>
              <a:rPr lang="ja-JP" altLang="en-US" sz="3200" dirty="0" smtClean="0">
                <a:latin typeface="ＭＳ Ｐゴシック" panose="020B0600070205080204" pitchFamily="50" charset="-128"/>
                <a:ea typeface="ＭＳ Ｐゴシック" panose="020B0600070205080204" pitchFamily="50" charset="-128"/>
              </a:rPr>
              <a:t>や</a:t>
            </a:r>
            <a:r>
              <a:rPr lang="ja-JP" altLang="en-US" sz="3200" dirty="0">
                <a:latin typeface="ＭＳ Ｐゴシック" panose="020B0600070205080204" pitchFamily="50" charset="-128"/>
                <a:ea typeface="ＭＳ Ｐゴシック" panose="020B0600070205080204" pitchFamily="50" charset="-128"/>
              </a:rPr>
              <a:t>統計教育を</a:t>
            </a:r>
            <a:r>
              <a:rPr lang="ja-JP" altLang="en-US" sz="3200" dirty="0" smtClean="0">
                <a:latin typeface="ＭＳ Ｐゴシック" panose="020B0600070205080204" pitchFamily="50" charset="-128"/>
                <a:ea typeface="ＭＳ Ｐゴシック" panose="020B0600070205080204" pitchFamily="50" charset="-128"/>
              </a:rPr>
              <a:t>充実</a:t>
            </a:r>
            <a:r>
              <a:rPr lang="ja-JP" altLang="en-US" sz="3200" dirty="0">
                <a:latin typeface="ＭＳ Ｐゴシック" panose="020B0600070205080204" pitchFamily="50" charset="-128"/>
                <a:ea typeface="ＭＳ Ｐゴシック" panose="020B0600070205080204" pitchFamily="50" charset="-128"/>
              </a:rPr>
              <a:t>する。</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224287" y="3692105"/>
            <a:ext cx="8632330" cy="1440333"/>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5304" y="4755370"/>
            <a:ext cx="1382787" cy="1813491"/>
          </a:xfrm>
          <a:prstGeom prst="rect">
            <a:avLst/>
          </a:prstGeom>
          <a:effectLst>
            <a:outerShdw blurRad="76200" dir="18900000" sy="23000" kx="-1200000" algn="bl" rotWithShape="0">
              <a:prstClr val="black">
                <a:alpha val="20000"/>
              </a:prstClr>
            </a:outerShdw>
          </a:effectLst>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46</a:t>
            </a:fld>
            <a:endParaRPr kumimoji="1" lang="ja-JP" altLang="en-US"/>
          </a:p>
        </p:txBody>
      </p:sp>
    </p:spTree>
    <p:extLst>
      <p:ext uri="{BB962C8B-B14F-4D97-AF65-F5344CB8AC3E}">
        <p14:creationId xmlns:p14="http://schemas.microsoft.com/office/powerpoint/2010/main" val="292424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1" y="457200"/>
            <a:ext cx="9139389" cy="3607903"/>
          </a:xfrm>
        </p:spPr>
        <p:txBody>
          <a:bodyPr>
            <a:noAutofit/>
          </a:bodyPr>
          <a:lstStyle/>
          <a:p>
            <a:pPr algn="ctr"/>
            <a:r>
              <a:rPr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a:t>
            </a:r>
            <a:r>
              <a:rPr lang="ja-JP" altLang="en-US"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に</a:t>
            </a:r>
            <a:r>
              <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6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66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必要な環境は？</a:t>
            </a:r>
            <a:r>
              <a:rPr lang="en-US" altLang="ja-JP" sz="6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6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7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873" y="3130360"/>
            <a:ext cx="1820997" cy="3268748"/>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47</a:t>
            </a:fld>
            <a:endParaRPr kumimoji="1" lang="ja-JP" altLang="en-US"/>
          </a:p>
        </p:txBody>
      </p:sp>
    </p:spTree>
    <p:extLst>
      <p:ext uri="{BB962C8B-B14F-4D97-AF65-F5344CB8AC3E}">
        <p14:creationId xmlns:p14="http://schemas.microsoft.com/office/powerpoint/2010/main" val="2524628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459197"/>
            <a:ext cx="7886700" cy="425706"/>
          </a:xfrm>
          <a:solidFill>
            <a:schemeClr val="accent6">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a:noAutofit/>
          </a:bodyPr>
          <a:lstStyle/>
          <a:p>
            <a:pPr algn="ctr"/>
            <a:r>
              <a:rPr kumimoji="1" lang="ja-JP" altLang="en-US" sz="2800" dirty="0" smtClean="0">
                <a:solidFill>
                  <a:schemeClr val="accent6">
                    <a:lumMod val="50000"/>
                  </a:schemeClr>
                </a:solidFill>
                <a:latin typeface="ＭＳ Ｐゴシック" panose="020B0600070205080204" pitchFamily="50" charset="-128"/>
                <a:ea typeface="ＭＳ Ｐゴシック" panose="020B0600070205080204" pitchFamily="50" charset="-128"/>
              </a:rPr>
              <a:t>プログラミング体験に必要な機器等の環境</a:t>
            </a:r>
            <a:endParaRPr kumimoji="1" lang="ja-JP" altLang="en-US" sz="2800" dirty="0">
              <a:solidFill>
                <a:schemeClr val="accent6">
                  <a:lumMod val="50000"/>
                </a:schemeClr>
              </a:solidFill>
              <a:latin typeface="ＭＳ Ｐゴシック" panose="020B0600070205080204" pitchFamily="50" charset="-128"/>
              <a:ea typeface="ＭＳ Ｐゴシック" panose="020B0600070205080204" pitchFamily="50" charset="-128"/>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50598887"/>
              </p:ext>
            </p:extLst>
          </p:nvPr>
        </p:nvGraphicFramePr>
        <p:xfrm>
          <a:off x="140110" y="988139"/>
          <a:ext cx="8863780" cy="5368414"/>
        </p:xfrm>
        <a:graphic>
          <a:graphicData uri="http://schemas.openxmlformats.org/drawingml/2006/table">
            <a:tbl>
              <a:tblPr firstRow="1" bandRow="1">
                <a:tableStyleId>{93296810-A885-4BE3-A3E7-6D5BEEA58F35}</a:tableStyleId>
              </a:tblPr>
              <a:tblGrid>
                <a:gridCol w="2311116">
                  <a:extLst>
                    <a:ext uri="{9D8B030D-6E8A-4147-A177-3AD203B41FA5}">
                      <a16:colId xmlns:a16="http://schemas.microsoft.com/office/drawing/2014/main" val="3255824923"/>
                    </a:ext>
                  </a:extLst>
                </a:gridCol>
                <a:gridCol w="6552664">
                  <a:extLst>
                    <a:ext uri="{9D8B030D-6E8A-4147-A177-3AD203B41FA5}">
                      <a16:colId xmlns:a16="http://schemas.microsoft.com/office/drawing/2014/main" val="1500112607"/>
                    </a:ext>
                  </a:extLst>
                </a:gridCol>
              </a:tblGrid>
              <a:tr h="442452">
                <a:tc>
                  <a:txBody>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種　類</a:t>
                      </a:r>
                      <a:endParaRPr kumimoji="1" lang="ja-JP" altLang="en-US" sz="2400"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ja-JP" altLang="en-US" sz="2800" dirty="0" smtClean="0">
                          <a:latin typeface="ＭＳ Ｐゴシック" panose="020B0600070205080204" pitchFamily="50" charset="-128"/>
                          <a:ea typeface="ＭＳ Ｐゴシック" panose="020B0600070205080204" pitchFamily="50" charset="-128"/>
                        </a:rPr>
                        <a:t>必要な機器等</a:t>
                      </a:r>
                      <a:endParaRPr kumimoji="1" lang="ja-JP" altLang="en-US" sz="28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2303497223"/>
                  </a:ext>
                </a:extLst>
              </a:tr>
              <a:tr h="1183249">
                <a:tc>
                  <a:txBody>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アンプラグド</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プログラミング</a:t>
                      </a:r>
                      <a:endParaRPr kumimoji="1" lang="ja-JP" altLang="en-US" sz="240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2800" dirty="0" smtClean="0">
                          <a:latin typeface="ＭＳ Ｐゴシック" panose="020B0600070205080204" pitchFamily="50" charset="-128"/>
                          <a:ea typeface="ＭＳ Ｐゴシック" panose="020B0600070205080204" pitchFamily="50" charset="-128"/>
                        </a:rPr>
                        <a:t>〇ワークシート等のみで</a:t>
                      </a: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機器は不要</a:t>
                      </a:r>
                      <a:r>
                        <a:rPr kumimoji="1" lang="en-US" altLang="ja-JP" sz="2000" kern="1200" dirty="0" smtClean="0">
                          <a:solidFill>
                            <a:schemeClr val="dk1"/>
                          </a:solidFill>
                          <a:latin typeface="ＭＳ Ｐゴシック" panose="020B0600070205080204" pitchFamily="50" charset="-128"/>
                          <a:ea typeface="ＭＳ Ｐゴシック" panose="020B0600070205080204" pitchFamily="50" charset="-128"/>
                          <a:cs typeface="+mn-cs"/>
                        </a:rPr>
                        <a:t>※</a:t>
                      </a:r>
                      <a:endParaRPr kumimoji="1" lang="en-US" altLang="ja-JP" sz="2800" kern="1200" dirty="0" smtClean="0">
                        <a:solidFill>
                          <a:schemeClr val="dk1"/>
                        </a:solidFill>
                        <a:latin typeface="ＭＳ Ｐゴシック" panose="020B0600070205080204" pitchFamily="50" charset="-128"/>
                        <a:ea typeface="ＭＳ Ｐゴシック" panose="020B0600070205080204" pitchFamily="50" charset="-128"/>
                        <a:cs typeface="+mn-cs"/>
                      </a:endParaRPr>
                    </a:p>
                    <a:p>
                      <a:r>
                        <a:rPr kumimoji="1" lang="ja-JP" altLang="en-US" sz="2800" dirty="0" smtClean="0">
                          <a:latin typeface="ＭＳ Ｐゴシック" panose="020B0600070205080204" pitchFamily="50" charset="-128"/>
                          <a:ea typeface="ＭＳ Ｐゴシック" panose="020B0600070205080204" pitchFamily="50" charset="-128"/>
                        </a:rPr>
                        <a:t>　</a:t>
                      </a:r>
                      <a:r>
                        <a:rPr kumimoji="1" lang="en-US" altLang="ja-JP" sz="2800" dirty="0" smtClean="0">
                          <a:latin typeface="ＭＳ Ｐゴシック" panose="020B0600070205080204" pitchFamily="50" charset="-128"/>
                          <a:ea typeface="ＭＳ Ｐゴシック" panose="020B0600070205080204" pitchFamily="50" charset="-128"/>
                        </a:rPr>
                        <a:t>※</a:t>
                      </a:r>
                      <a:r>
                        <a:rPr kumimoji="1" lang="ja-JP" altLang="en-US" sz="2800" dirty="0" smtClean="0">
                          <a:latin typeface="ＭＳ Ｐゴシック" panose="020B0600070205080204" pitchFamily="50" charset="-128"/>
                          <a:ea typeface="ＭＳ Ｐゴシック" panose="020B0600070205080204" pitchFamily="50" charset="-128"/>
                        </a:rPr>
                        <a:t>アンプラグドのロボット教材等もある。</a:t>
                      </a:r>
                      <a:endParaRPr kumimoji="1" lang="ja-JP" altLang="en-US" sz="28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855074530"/>
                  </a:ext>
                </a:extLst>
              </a:tr>
              <a:tr h="370840">
                <a:tc>
                  <a:txBody>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ビジュアル</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プログラミング</a:t>
                      </a:r>
                      <a:endParaRPr kumimoji="1" lang="ja-JP" altLang="en-US" sz="2400" dirty="0">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sz="2800" dirty="0" smtClean="0">
                          <a:latin typeface="ＭＳ Ｐゴシック" panose="020B0600070205080204" pitchFamily="50" charset="-128"/>
                          <a:ea typeface="ＭＳ Ｐゴシック" panose="020B0600070205080204" pitchFamily="50" charset="-128"/>
                        </a:rPr>
                        <a:t>〇コンピュータ端末（タブレットも含む）</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smtClean="0">
                          <a:latin typeface="ＭＳ Ｐゴシック" panose="020B0600070205080204" pitchFamily="50" charset="-128"/>
                          <a:ea typeface="ＭＳ Ｐゴシック" panose="020B0600070205080204" pitchFamily="50" charset="-128"/>
                        </a:rPr>
                        <a:t>〇ソフトウェア</a:t>
                      </a:r>
                      <a:r>
                        <a:rPr kumimoji="1" lang="en-US" altLang="ja-JP" sz="2000" dirty="0" smtClean="0">
                          <a:latin typeface="ＭＳ Ｐゴシック" panose="020B0600070205080204" pitchFamily="50" charset="-128"/>
                          <a:ea typeface="ＭＳ Ｐゴシック" panose="020B0600070205080204" pitchFamily="50" charset="-128"/>
                        </a:rPr>
                        <a:t>※</a:t>
                      </a:r>
                      <a:endParaRPr kumimoji="1" lang="en-US" altLang="ja-JP" sz="2800" dirty="0" smtClean="0">
                        <a:latin typeface="ＭＳ Ｐゴシック" panose="020B0600070205080204" pitchFamily="50" charset="-128"/>
                        <a:ea typeface="ＭＳ Ｐゴシック" panose="020B0600070205080204" pitchFamily="50" charset="-128"/>
                      </a:endParaRPr>
                    </a:p>
                    <a:p>
                      <a:r>
                        <a:rPr kumimoji="1" lang="ja-JP" altLang="en-US" sz="2800" dirty="0" smtClean="0">
                          <a:latin typeface="ＭＳ Ｐゴシック" panose="020B0600070205080204" pitchFamily="50" charset="-128"/>
                          <a:ea typeface="ＭＳ Ｐゴシック" panose="020B0600070205080204" pitchFamily="50" charset="-128"/>
                        </a:rPr>
                        <a:t>　</a:t>
                      </a:r>
                      <a: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t>※</a:t>
                      </a: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インターネット接続環境があれば，多く</a:t>
                      </a:r>
                      <a: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br>
                      <a:r>
                        <a:rPr kumimoji="1" lang="ja-JP" altLang="en-US" sz="2800" b="1" u="none" dirty="0" smtClean="0">
                          <a:solidFill>
                            <a:srgbClr val="FF0000"/>
                          </a:solidFill>
                          <a:latin typeface="ＭＳ Ｐゴシック" panose="020B0600070205080204" pitchFamily="50" charset="-128"/>
                          <a:ea typeface="ＭＳ Ｐゴシック" panose="020B0600070205080204" pitchFamily="50" charset="-128"/>
                        </a:rPr>
                        <a:t>　　</a:t>
                      </a:r>
                      <a:r>
                        <a:rPr kumimoji="1" lang="ja-JP" altLang="en-US" sz="2800" b="1" u="none" baseline="0" dirty="0" smtClean="0">
                          <a:solidFill>
                            <a:srgbClr val="FF0000"/>
                          </a:solidFill>
                          <a:latin typeface="ＭＳ Ｐゴシック" panose="020B0600070205080204" pitchFamily="50" charset="-128"/>
                          <a:ea typeface="ＭＳ Ｐゴシック" panose="020B0600070205080204" pitchFamily="50" charset="-128"/>
                        </a:rPr>
                        <a:t> </a:t>
                      </a: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の場合，ソフトウェアを別途準備する必</a:t>
                      </a:r>
                      <a: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t/>
                      </a:r>
                      <a:br>
                        <a:rPr kumimoji="1" lang="en-US" altLang="ja-JP" sz="2800" b="1" u="sng" dirty="0" smtClean="0">
                          <a:solidFill>
                            <a:srgbClr val="FF0000"/>
                          </a:solidFill>
                          <a:latin typeface="ＭＳ Ｐゴシック" panose="020B0600070205080204" pitchFamily="50" charset="-128"/>
                          <a:ea typeface="ＭＳ Ｐゴシック" panose="020B0600070205080204" pitchFamily="50" charset="-128"/>
                        </a:rPr>
                      </a:br>
                      <a:r>
                        <a:rPr kumimoji="1" lang="en-US" altLang="ja-JP" sz="2800" b="1" u="none" dirty="0" smtClean="0">
                          <a:solidFill>
                            <a:srgbClr val="FF0000"/>
                          </a:solidFill>
                          <a:latin typeface="ＭＳ Ｐゴシック" panose="020B0600070205080204" pitchFamily="50" charset="-128"/>
                          <a:ea typeface="ＭＳ Ｐゴシック" panose="020B0600070205080204" pitchFamily="50" charset="-128"/>
                        </a:rPr>
                        <a:t>     </a:t>
                      </a: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要はない。</a:t>
                      </a:r>
                      <a:endParaRPr kumimoji="1" lang="ja-JP" altLang="en-US" sz="2800" b="1" u="sng" dirty="0">
                        <a:solidFill>
                          <a:srgbClr val="FF0000"/>
                        </a:solidFill>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121915579"/>
                  </a:ext>
                </a:extLst>
              </a:tr>
              <a:tr h="1441965">
                <a:tc>
                  <a:txBody>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フィジカル</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プログラミング</a:t>
                      </a:r>
                      <a:endParaRPr kumimoji="1" lang="ja-JP" altLang="en-US" sz="2400" dirty="0">
                        <a:latin typeface="ＭＳ Ｐゴシック" panose="020B0600070205080204" pitchFamily="50" charset="-128"/>
                        <a:ea typeface="ＭＳ Ｐゴシック" panose="020B060007020508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dirty="0" smtClean="0">
                          <a:latin typeface="ＭＳ Ｐゴシック" panose="020B0600070205080204" pitchFamily="50" charset="-128"/>
                          <a:ea typeface="ＭＳ Ｐゴシック" panose="020B0600070205080204" pitchFamily="50" charset="-128"/>
                        </a:rPr>
                        <a:t>〇コンピュータ端末（タブレットも含む）</a:t>
                      </a:r>
                      <a:r>
                        <a:rPr kumimoji="1" lang="en-US" altLang="ja-JP" sz="2800" dirty="0" smtClean="0">
                          <a:latin typeface="ＭＳ Ｐゴシック" panose="020B0600070205080204" pitchFamily="50" charset="-128"/>
                          <a:ea typeface="ＭＳ Ｐゴシック" panose="020B0600070205080204" pitchFamily="50" charset="-128"/>
                        </a:rPr>
                        <a:t/>
                      </a:r>
                      <a:br>
                        <a:rPr kumimoji="1" lang="en-US" altLang="ja-JP" sz="2800" dirty="0" smtClean="0">
                          <a:latin typeface="ＭＳ Ｐゴシック" panose="020B0600070205080204" pitchFamily="50" charset="-128"/>
                          <a:ea typeface="ＭＳ Ｐゴシック" panose="020B0600070205080204" pitchFamily="50" charset="-128"/>
                        </a:rPr>
                      </a:br>
                      <a:r>
                        <a:rPr kumimoji="1" lang="ja-JP" altLang="en-US" sz="2800" dirty="0" smtClean="0">
                          <a:latin typeface="ＭＳ Ｐゴシック" panose="020B0600070205080204" pitchFamily="50" charset="-128"/>
                          <a:ea typeface="ＭＳ Ｐゴシック" panose="020B0600070205080204" pitchFamily="50" charset="-128"/>
                        </a:rPr>
                        <a:t>〇ソフトウェア</a:t>
                      </a:r>
                      <a:endParaRPr kumimoji="1" lang="en-US" altLang="ja-JP" sz="2800" dirty="0" smtClean="0">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u="sng" dirty="0" smtClean="0">
                          <a:solidFill>
                            <a:srgbClr val="FF0000"/>
                          </a:solidFill>
                          <a:latin typeface="ＭＳ Ｐゴシック" panose="020B0600070205080204" pitchFamily="50" charset="-128"/>
                          <a:ea typeface="ＭＳ Ｐゴシック" panose="020B0600070205080204" pitchFamily="50" charset="-128"/>
                        </a:rPr>
                        <a:t>〇ロボットやマイコンボード等の機器</a:t>
                      </a:r>
                      <a:endParaRPr kumimoji="1" lang="ja-JP" altLang="en-US" sz="2800"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734648431"/>
                  </a:ext>
                </a:extLst>
              </a:tr>
            </a:tbl>
          </a:graphicData>
        </a:graphic>
      </p:graphicFrame>
      <p:pic>
        <p:nvPicPr>
          <p:cNvPr id="6" name="図 5"/>
          <p:cNvPicPr>
            <a:picLocks noChangeAspect="1"/>
          </p:cNvPicPr>
          <p:nvPr/>
        </p:nvPicPr>
        <p:blipFill>
          <a:blip r:embed="rId3"/>
          <a:stretch>
            <a:fillRect/>
          </a:stretch>
        </p:blipFill>
        <p:spPr>
          <a:xfrm>
            <a:off x="382536" y="3672346"/>
            <a:ext cx="1771650" cy="952500"/>
          </a:xfrm>
          <a:prstGeom prst="rect">
            <a:avLst/>
          </a:prstGeom>
        </p:spPr>
      </p:pic>
      <p:pic>
        <p:nvPicPr>
          <p:cNvPr id="8" name="図 7" descr="Parlem d'electricitat: d’octubre 2017"/>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18730" y="5705631"/>
            <a:ext cx="1099261" cy="971396"/>
          </a:xfrm>
          <a:prstGeom prst="rect">
            <a:avLst/>
          </a:prstGeom>
          <a:effectLst>
            <a:outerShdw blurRad="50800" dist="38100" dir="2700000" algn="tl" rotWithShape="0">
              <a:prstClr val="black">
                <a:alpha val="40000"/>
              </a:prstClr>
            </a:outerShdw>
          </a:effectLst>
        </p:spPr>
      </p:pic>
      <p:sp>
        <p:nvSpPr>
          <p:cNvPr id="9" name="スライド番号プレースホルダー 8"/>
          <p:cNvSpPr>
            <a:spLocks noGrp="1"/>
          </p:cNvSpPr>
          <p:nvPr>
            <p:ph type="sldNum" sz="quarter" idx="12"/>
          </p:nvPr>
        </p:nvSpPr>
        <p:spPr/>
        <p:txBody>
          <a:bodyPr/>
          <a:lstStyle/>
          <a:p>
            <a:fld id="{DD638FA8-802B-4CC3-821C-FEAAB671A0D4}" type="slidenum">
              <a:rPr kumimoji="1" lang="ja-JP" altLang="en-US" smtClean="0"/>
              <a:t>48</a:t>
            </a:fld>
            <a:endParaRPr kumimoji="1" lang="ja-JP" altLang="en-US"/>
          </a:p>
        </p:txBody>
      </p:sp>
    </p:spTree>
    <p:extLst>
      <p:ext uri="{BB962C8B-B14F-4D97-AF65-F5344CB8AC3E}">
        <p14:creationId xmlns:p14="http://schemas.microsoft.com/office/powerpoint/2010/main" val="16033522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1" y="790817"/>
            <a:ext cx="9139389" cy="2339543"/>
          </a:xfrm>
        </p:spPr>
        <p:txBody>
          <a:bodyPr>
            <a:noAutofit/>
          </a:bodyPr>
          <a:lstStyle/>
          <a:p>
            <a:pPr algn="ctr"/>
            <a:r>
              <a:rPr lang="ja-JP" altLang="en-US" sz="40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ja-JP" altLang="en-US" sz="40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6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a:t>
            </a:r>
            <a:r>
              <a:rPr lang="ja-JP" altLang="en-US" sz="60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は</a:t>
            </a:r>
            <a:r>
              <a:rPr lang="en-US" altLang="ja-JP" sz="6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0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6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その学校だけで進めるの？</a:t>
            </a:r>
            <a:r>
              <a:rPr lang="en-US" altLang="ja-JP" sz="6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6000"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48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外部</a:t>
            </a:r>
            <a:r>
              <a:rPr lang="ja-JP" altLang="en-US" sz="48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との連携　～</a:t>
            </a:r>
            <a:r>
              <a:rPr lang="en-US" altLang="ja-JP" sz="48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4800"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7200"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3806" y="2894386"/>
            <a:ext cx="1820997" cy="3268748"/>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49</a:t>
            </a:fld>
            <a:endParaRPr kumimoji="1" lang="ja-JP" altLang="en-US"/>
          </a:p>
        </p:txBody>
      </p:sp>
    </p:spTree>
    <p:extLst>
      <p:ext uri="{BB962C8B-B14F-4D97-AF65-F5344CB8AC3E}">
        <p14:creationId xmlns:p14="http://schemas.microsoft.com/office/powerpoint/2010/main" val="3522570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0629" y="1110343"/>
            <a:ext cx="8843554" cy="2024743"/>
          </a:xfrm>
          <a:prstGeom prst="rect">
            <a:avLst/>
          </a:prstGeom>
          <a:solidFill>
            <a:srgbClr val="FFFF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サブタイトル 2"/>
          <p:cNvSpPr>
            <a:spLocks noGrp="1"/>
          </p:cNvSpPr>
          <p:nvPr>
            <p:ph idx="1"/>
          </p:nvPr>
        </p:nvSpPr>
        <p:spPr>
          <a:xfrm>
            <a:off x="240048" y="1306286"/>
            <a:ext cx="8529621" cy="1828800"/>
          </a:xfrm>
          <a:ln>
            <a:noFill/>
          </a:ln>
        </p:spPr>
        <p:txBody>
          <a:bodyPr>
            <a:noAutofit/>
          </a:bodyPr>
          <a:lstStyle/>
          <a:p>
            <a:pPr marL="0" indent="0" algn="l" eaLnBrk="1" hangingPunct="1">
              <a:buNone/>
            </a:pPr>
            <a:r>
              <a:rPr lang="ja-JP" altLang="en-US" sz="2800" dirty="0" smtClean="0">
                <a:solidFill>
                  <a:sysClr val="windowText" lastClr="000000"/>
                </a:solidFill>
              </a:rPr>
              <a:t> </a:t>
            </a:r>
            <a:r>
              <a:rPr lang="ja-JP" altLang="en-US" sz="2800" dirty="0">
                <a:solidFill>
                  <a:sysClr val="windowText" lastClr="000000"/>
                </a:solidFill>
              </a:rPr>
              <a:t>　</a:t>
            </a:r>
            <a:r>
              <a:rPr lang="ja-JP" altLang="en-US" sz="4000" dirty="0" smtClean="0">
                <a:solidFill>
                  <a:sysClr val="windowText" lastClr="00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子供たちに，</a:t>
            </a:r>
            <a:r>
              <a:rPr lang="ja-JP" altLang="en-US" sz="4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コンピュータに意図した処理を行うよう指示することができるということを体験</a:t>
            </a:r>
            <a:r>
              <a:rPr lang="ja-JP" altLang="en-US" sz="4000" dirty="0" smtClean="0">
                <a:solidFill>
                  <a:sysClr val="windowText" lastClr="00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させながら，</a:t>
            </a:r>
            <a:endParaRPr lang="en-US" altLang="ja-JP" sz="4000" dirty="0" smtClean="0">
              <a:solidFill>
                <a:sysClr val="windowText" lastClr="00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marL="0" indent="0" algn="l" eaLnBrk="1" hangingPunct="1">
              <a:buNone/>
            </a:pPr>
            <a:endParaRPr lang="ja-JP" altLang="en-US" sz="4000" dirty="0" smtClean="0">
              <a:solidFill>
                <a:sysClr val="windowText" lastClr="000000"/>
              </a:solidFill>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bwMode="auto">
          <a:xfrm>
            <a:off x="240048" y="459192"/>
            <a:ext cx="4815278" cy="80285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lstStyle>
            <a:lvl1pPr algn="ctr" rtl="0" fontAlgn="base">
              <a:lnSpc>
                <a:spcPct val="90000"/>
              </a:lnSpc>
              <a:spcBef>
                <a:spcPct val="0"/>
              </a:spcBef>
              <a:spcAft>
                <a:spcPct val="0"/>
              </a:spcAft>
              <a:defRPr kumimoji="1" sz="6000" kern="1200">
                <a:solidFill>
                  <a:schemeClr val="tx1"/>
                </a:solidFill>
                <a:latin typeface="+mj-lt"/>
                <a:ea typeface="+mj-ea"/>
                <a:cs typeface="+mj-cs"/>
              </a:defRPr>
            </a:lvl1pPr>
            <a:lvl2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2pPr>
            <a:lvl3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3pPr>
            <a:lvl4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4pPr>
            <a:lvl5pPr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9pPr>
          </a:lstStyle>
          <a:p>
            <a:pPr algn="l">
              <a:defRPr/>
            </a:pPr>
            <a:r>
              <a:rPr lang="ja-JP" altLang="en-US" sz="3200" dirty="0" smtClean="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プログラミング教育とは</a:t>
            </a:r>
          </a:p>
        </p:txBody>
      </p:sp>
      <p:pic>
        <p:nvPicPr>
          <p:cNvPr id="8" name="l7vtq-vi44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6369" y="3277702"/>
            <a:ext cx="4217814" cy="3163361"/>
          </a:xfrm>
          <a:prstGeom prst="rect">
            <a:avLst/>
          </a:prstGeom>
        </p:spPr>
      </p:pic>
      <p:pic>
        <p:nvPicPr>
          <p:cNvPr id="9" name="図 8"/>
          <p:cNvPicPr>
            <a:picLocks noChangeAspect="1"/>
          </p:cNvPicPr>
          <p:nvPr/>
        </p:nvPicPr>
        <p:blipFill>
          <a:blip r:embed="rId6"/>
          <a:stretch>
            <a:fillRect/>
          </a:stretch>
        </p:blipFill>
        <p:spPr>
          <a:xfrm>
            <a:off x="130629" y="3448595"/>
            <a:ext cx="2457814" cy="3066926"/>
          </a:xfrm>
          <a:prstGeom prst="rect">
            <a:avLst/>
          </a:prstGeom>
        </p:spPr>
      </p:pic>
      <p:sp>
        <p:nvSpPr>
          <p:cNvPr id="12" name="テキスト ボックス 11"/>
          <p:cNvSpPr txBox="1"/>
          <p:nvPr/>
        </p:nvSpPr>
        <p:spPr>
          <a:xfrm>
            <a:off x="2524598" y="3557017"/>
            <a:ext cx="1661993" cy="2978332"/>
          </a:xfrm>
          <a:prstGeom prst="rect">
            <a:avLst/>
          </a:prstGeom>
          <a:solidFill>
            <a:schemeClr val="accent3">
              <a:lumMod val="40000"/>
              <a:lumOff val="60000"/>
            </a:schemeClr>
          </a:solidFill>
        </p:spPr>
        <p:txBody>
          <a:bodyPr vert="eaVert" wrap="square" rtlCol="0">
            <a:spAutoFit/>
          </a:bodyPr>
          <a:lstStyle/>
          <a:p>
            <a:r>
              <a:rPr kumimoji="1" lang="ja-JP" altLang="en-US" sz="3200" dirty="0" smtClean="0"/>
              <a:t>ブロックを</a:t>
            </a:r>
            <a:endParaRPr kumimoji="1" lang="en-US" altLang="ja-JP" sz="3200" dirty="0" smtClean="0"/>
          </a:p>
          <a:p>
            <a:r>
              <a:rPr kumimoji="1" lang="ja-JP" altLang="en-US" sz="3200" dirty="0" smtClean="0"/>
              <a:t> 組み合わせて，</a:t>
            </a:r>
            <a:endParaRPr kumimoji="1" lang="en-US" altLang="ja-JP" sz="3200" dirty="0" smtClean="0"/>
          </a:p>
          <a:p>
            <a:r>
              <a:rPr kumimoji="1" lang="ja-JP" altLang="en-US" sz="3200" dirty="0" smtClean="0"/>
              <a:t>プログラミング</a:t>
            </a:r>
            <a:endParaRPr kumimoji="1" lang="ja-JP" altLang="en-US" sz="3200" dirty="0"/>
          </a:p>
        </p:txBody>
      </p:sp>
      <p:sp>
        <p:nvSpPr>
          <p:cNvPr id="13" name="右矢印 12"/>
          <p:cNvSpPr/>
          <p:nvPr/>
        </p:nvSpPr>
        <p:spPr>
          <a:xfrm>
            <a:off x="4186591" y="4571999"/>
            <a:ext cx="685855" cy="78377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160766" y="3073695"/>
            <a:ext cx="6688183" cy="483322"/>
          </a:xfrm>
          <a:prstGeom prst="roundRect">
            <a:avLst/>
          </a:prstGeom>
          <a:solidFill>
            <a:srgbClr val="FF0000">
              <a:alpha val="7607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キャラクターに，ドラムをたたかせる！</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DD638FA8-802B-4CC3-821C-FEAAB671A0D4}" type="slidenum">
              <a:rPr kumimoji="1" lang="ja-JP" altLang="en-US" smtClean="0"/>
              <a:t>5</a:t>
            </a:fld>
            <a:endParaRPr kumimoji="1" lang="ja-JP" altLang="en-US"/>
          </a:p>
        </p:txBody>
      </p:sp>
    </p:spTree>
    <p:extLst>
      <p:ext uri="{BB962C8B-B14F-4D97-AF65-F5344CB8AC3E}">
        <p14:creationId xmlns:p14="http://schemas.microsoft.com/office/powerpoint/2010/main" val="364868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8"/>
                                        </p:tgtEl>
                                      </p:cBhvr>
                                    </p:cmd>
                                  </p:childTnLst>
                                </p:cTn>
                              </p:par>
                            </p:childTnLst>
                          </p:cTn>
                        </p:par>
                      </p:childTnLst>
                    </p:cTn>
                  </p:par>
                </p:childTnLst>
              </p:cTn>
              <p:nextCondLst>
                <p:cond evt="onClick" delay="0">
                  <p:tgtEl>
                    <p:spTgt spid="8"/>
                  </p:tgtEl>
                </p:cond>
              </p:nextCondLst>
            </p:seq>
            <p:video>
              <p:cMediaNode vol="28788">
                <p:cTn id="30" fill="hold" display="0">
                  <p:stCondLst>
                    <p:cond delay="indefinite"/>
                  </p:stCondLst>
                </p:cTn>
                <p:tgtEl>
                  <p:spTgt spid="8"/>
                </p:tgtEl>
              </p:cMediaNode>
            </p:video>
          </p:childTnLst>
        </p:cTn>
      </p:par>
    </p:tnLst>
    <p:bldLst>
      <p:bldP spid="12" grpId="0" animBg="1"/>
      <p:bldP spid="13"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15996" y="2141865"/>
            <a:ext cx="5674237" cy="37828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50</a:t>
            </a:fld>
            <a:endParaRPr kumimoji="1" lang="ja-JP" altLang="en-US"/>
          </a:p>
        </p:txBody>
      </p:sp>
      <p:sp>
        <p:nvSpPr>
          <p:cNvPr id="6" name="タイトル 1"/>
          <p:cNvSpPr>
            <a:spLocks noGrp="1"/>
          </p:cNvSpPr>
          <p:nvPr>
            <p:ph type="title"/>
          </p:nvPr>
        </p:nvSpPr>
        <p:spPr>
          <a:xfrm>
            <a:off x="1902542" y="530410"/>
            <a:ext cx="5501147" cy="634714"/>
          </a:xfrm>
          <a:solidFill>
            <a:schemeClr val="accent6">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a:normAutofit/>
          </a:bodyPr>
          <a:lstStyle/>
          <a:p>
            <a:pPr algn="ctr"/>
            <a:r>
              <a:rPr kumimoji="1" lang="ja-JP" altLang="en-US" sz="3200" dirty="0" smtClean="0">
                <a:latin typeface="ＭＳ Ｐゴシック" panose="020B0600070205080204" pitchFamily="50" charset="-128"/>
                <a:ea typeface="ＭＳ Ｐゴシック" panose="020B0600070205080204" pitchFamily="50" charset="-128"/>
              </a:rPr>
              <a:t>企業・団体や地域との連携</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396427" y="1330329"/>
            <a:ext cx="8278586" cy="646331"/>
          </a:xfrm>
          <a:prstGeom prst="rect">
            <a:avLst/>
          </a:prstGeom>
          <a:noFill/>
        </p:spPr>
        <p:txBody>
          <a:bodyPr wrap="square" rtlCol="0">
            <a:spAutoFit/>
          </a:bodyPr>
          <a:lstStyle/>
          <a:p>
            <a:pPr algn="ctr"/>
            <a:r>
              <a:rPr kumimoji="1" lang="ja-JP" altLang="en-US" dirty="0" smtClean="0"/>
              <a:t>総務省「若年層</a:t>
            </a:r>
            <a:r>
              <a:rPr kumimoji="1" lang="ja-JP" altLang="en-US" dirty="0"/>
              <a:t>に対するプログラミング教育の普及</a:t>
            </a:r>
            <a:r>
              <a:rPr kumimoji="1" lang="ja-JP" altLang="en-US" dirty="0" smtClean="0"/>
              <a:t>推進」事業による</a:t>
            </a:r>
            <a:endParaRPr kumimoji="1" lang="en-US" altLang="ja-JP" dirty="0" smtClean="0"/>
          </a:p>
          <a:p>
            <a:pPr algn="ctr"/>
            <a:r>
              <a:rPr kumimoji="1" lang="ja-JP" altLang="en-US" dirty="0" smtClean="0"/>
              <a:t>企業支援によるプログラミング教育のメンター（指導者）育成</a:t>
            </a:r>
            <a:endParaRPr kumimoji="1" lang="ja-JP" altLang="en-US" dirty="0"/>
          </a:p>
        </p:txBody>
      </p:sp>
      <p:sp>
        <p:nvSpPr>
          <p:cNvPr id="10" name="テキスト ボックス 9"/>
          <p:cNvSpPr txBox="1"/>
          <p:nvPr/>
        </p:nvSpPr>
        <p:spPr>
          <a:xfrm>
            <a:off x="1498080" y="6092765"/>
            <a:ext cx="6682535" cy="400110"/>
          </a:xfrm>
          <a:prstGeom prst="rect">
            <a:avLst/>
          </a:prstGeom>
          <a:solidFill>
            <a:schemeClr val="accent6">
              <a:lumMod val="20000"/>
              <a:lumOff val="80000"/>
            </a:schemeClr>
          </a:solidFill>
        </p:spPr>
        <p:txBody>
          <a:bodyPr wrap="square" rtlCol="0">
            <a:spAutoFit/>
          </a:bodyPr>
          <a:lstStyle/>
          <a:p>
            <a:pPr algn="ctr"/>
            <a:r>
              <a:rPr kumimoji="1" lang="ja-JP" altLang="en-US" sz="2000" dirty="0" smtClean="0">
                <a:effectLst>
                  <a:outerShdw blurRad="38100" dist="38100" dir="2700000" algn="tl">
                    <a:srgbClr val="000000">
                      <a:alpha val="43137"/>
                    </a:srgbClr>
                  </a:outerShdw>
                </a:effectLst>
              </a:rPr>
              <a:t>霧島市立宮内小学校での「プログラミング体験教室」</a:t>
            </a:r>
            <a:endParaRPr kumimoji="1" lang="ja-JP" alt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1405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2542" y="530410"/>
            <a:ext cx="5501147" cy="634714"/>
          </a:xfrm>
          <a:solidFill>
            <a:schemeClr val="accent6">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a:normAutofit/>
          </a:bodyPr>
          <a:lstStyle/>
          <a:p>
            <a:pPr algn="ctr"/>
            <a:r>
              <a:rPr kumimoji="1" lang="ja-JP" altLang="en-US" sz="3200" dirty="0" smtClean="0">
                <a:latin typeface="ＭＳ Ｐゴシック" panose="020B0600070205080204" pitchFamily="50" charset="-128"/>
                <a:ea typeface="ＭＳ Ｐゴシック" panose="020B0600070205080204" pitchFamily="50" charset="-128"/>
              </a:rPr>
              <a:t>企業・団体や地域との連携</a:t>
            </a:r>
            <a:endParaRPr kumimoji="1" lang="ja-JP" altLang="en-US" sz="3200" dirty="0">
              <a:latin typeface="ＭＳ Ｐゴシック" panose="020B0600070205080204" pitchFamily="50" charset="-128"/>
              <a:ea typeface="ＭＳ Ｐゴシック" panose="020B0600070205080204" pitchFamily="50" charset="-128"/>
            </a:endParaRPr>
          </a:p>
        </p:txBody>
      </p:sp>
      <p:graphicFrame>
        <p:nvGraphicFramePr>
          <p:cNvPr id="6" name="図表 5"/>
          <p:cNvGraphicFramePr/>
          <p:nvPr>
            <p:extLst>
              <p:ext uri="{D42A27DB-BD31-4B8C-83A1-F6EECF244321}">
                <p14:modId xmlns:p14="http://schemas.microsoft.com/office/powerpoint/2010/main" val="2855666504"/>
              </p:ext>
            </p:extLst>
          </p:nvPr>
        </p:nvGraphicFramePr>
        <p:xfrm>
          <a:off x="114614" y="1297859"/>
          <a:ext cx="8808160" cy="5191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3768" y="2864165"/>
            <a:ext cx="1767379" cy="2317874"/>
          </a:xfrm>
          <a:prstGeom prst="rect">
            <a:avLst/>
          </a:prstGeom>
          <a:effectLst>
            <a:outerShdw blurRad="76200" dir="18900000" sy="23000" kx="-1200000" algn="bl" rotWithShape="0">
              <a:prstClr val="black">
                <a:alpha val="20000"/>
              </a:prstClr>
            </a:outerShdw>
          </a:effectLst>
        </p:spPr>
      </p:pic>
      <p:sp>
        <p:nvSpPr>
          <p:cNvPr id="8" name="スライド番号プレースホルダー 7"/>
          <p:cNvSpPr>
            <a:spLocks noGrp="1"/>
          </p:cNvSpPr>
          <p:nvPr>
            <p:ph type="sldNum" sz="quarter" idx="12"/>
          </p:nvPr>
        </p:nvSpPr>
        <p:spPr/>
        <p:txBody>
          <a:bodyPr/>
          <a:lstStyle/>
          <a:p>
            <a:fld id="{DD638FA8-802B-4CC3-821C-FEAAB671A0D4}" type="slidenum">
              <a:rPr kumimoji="1" lang="ja-JP" altLang="en-US" smtClean="0"/>
              <a:t>51</a:t>
            </a:fld>
            <a:endParaRPr kumimoji="1" lang="ja-JP" altLang="en-US"/>
          </a:p>
        </p:txBody>
      </p:sp>
    </p:spTree>
    <p:extLst>
      <p:ext uri="{BB962C8B-B14F-4D97-AF65-F5344CB8AC3E}">
        <p14:creationId xmlns:p14="http://schemas.microsoft.com/office/powerpoint/2010/main" val="66944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6">
                                            <p:graphicEl>
                                              <a:dgm id="{F8EF3D6B-95BF-4865-A706-F85DEA4BF2C2}"/>
                                            </p:graphicEl>
                                          </p:spTgt>
                                        </p:tgtEl>
                                        <p:attrNameLst>
                                          <p:attrName>style.color</p:attrName>
                                        </p:attrNameLst>
                                      </p:cBhvr>
                                      <p:to>
                                        <a:schemeClr val="bg1"/>
                                      </p:to>
                                    </p:animClr>
                                    <p:animClr clrSpc="rgb" dir="cw">
                                      <p:cBhvr>
                                        <p:cTn id="7" dur="250" autoRev="1" fill="remove"/>
                                        <p:tgtEl>
                                          <p:spTgt spid="6">
                                            <p:graphicEl>
                                              <a:dgm id="{F8EF3D6B-95BF-4865-A706-F85DEA4BF2C2}"/>
                                            </p:graphicEl>
                                          </p:spTgt>
                                        </p:tgtEl>
                                        <p:attrNameLst>
                                          <p:attrName>fillcolor</p:attrName>
                                        </p:attrNameLst>
                                      </p:cBhvr>
                                      <p:to>
                                        <a:schemeClr val="bg1"/>
                                      </p:to>
                                    </p:animClr>
                                    <p:set>
                                      <p:cBhvr>
                                        <p:cTn id="8" dur="250" autoRev="1" fill="remove"/>
                                        <p:tgtEl>
                                          <p:spTgt spid="6">
                                            <p:graphicEl>
                                              <a:dgm id="{F8EF3D6B-95BF-4865-A706-F85DEA4BF2C2}"/>
                                            </p:graphicEl>
                                          </p:spTgt>
                                        </p:tgtEl>
                                        <p:attrNameLst>
                                          <p:attrName>fill.type</p:attrName>
                                        </p:attrNameLst>
                                      </p:cBhvr>
                                      <p:to>
                                        <p:strVal val="solid"/>
                                      </p:to>
                                    </p:set>
                                    <p:set>
                                      <p:cBhvr>
                                        <p:cTn id="9" dur="250" autoRev="1" fill="remove"/>
                                        <p:tgtEl>
                                          <p:spTgt spid="6">
                                            <p:graphicEl>
                                              <a:dgm id="{F8EF3D6B-95BF-4865-A706-F85DEA4BF2C2}"/>
                                            </p:graphicEl>
                                          </p:spTgt>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6">
                                            <p:graphicEl>
                                              <a:dgm id="{B4CE598C-E9DC-4B2A-9DE9-360E42800318}"/>
                                            </p:graphicEl>
                                          </p:spTgt>
                                        </p:tgtEl>
                                        <p:attrNameLst>
                                          <p:attrName>style.color</p:attrName>
                                        </p:attrNameLst>
                                      </p:cBhvr>
                                      <p:to>
                                        <a:schemeClr val="bg1"/>
                                      </p:to>
                                    </p:animClr>
                                    <p:animClr clrSpc="rgb" dir="cw">
                                      <p:cBhvr>
                                        <p:cTn id="13" dur="250" autoRev="1" fill="remove"/>
                                        <p:tgtEl>
                                          <p:spTgt spid="6">
                                            <p:graphicEl>
                                              <a:dgm id="{B4CE598C-E9DC-4B2A-9DE9-360E42800318}"/>
                                            </p:graphicEl>
                                          </p:spTgt>
                                        </p:tgtEl>
                                        <p:attrNameLst>
                                          <p:attrName>fillcolor</p:attrName>
                                        </p:attrNameLst>
                                      </p:cBhvr>
                                      <p:to>
                                        <a:schemeClr val="bg1"/>
                                      </p:to>
                                    </p:animClr>
                                    <p:set>
                                      <p:cBhvr>
                                        <p:cTn id="14" dur="250" autoRev="1" fill="remove"/>
                                        <p:tgtEl>
                                          <p:spTgt spid="6">
                                            <p:graphicEl>
                                              <a:dgm id="{B4CE598C-E9DC-4B2A-9DE9-360E42800318}"/>
                                            </p:graphicEl>
                                          </p:spTgt>
                                        </p:tgtEl>
                                        <p:attrNameLst>
                                          <p:attrName>fill.type</p:attrName>
                                        </p:attrNameLst>
                                      </p:cBhvr>
                                      <p:to>
                                        <p:strVal val="solid"/>
                                      </p:to>
                                    </p:set>
                                    <p:set>
                                      <p:cBhvr>
                                        <p:cTn id="15" dur="250" autoRev="1" fill="remove"/>
                                        <p:tgtEl>
                                          <p:spTgt spid="6">
                                            <p:graphicEl>
                                              <a:dgm id="{B4CE598C-E9DC-4B2A-9DE9-360E42800318}"/>
                                            </p:graphicEl>
                                          </p:spTgt>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0" nodeType="afterEffect">
                                  <p:stCondLst>
                                    <p:cond delay="0"/>
                                  </p:stCondLst>
                                  <p:childTnLst>
                                    <p:animClr clrSpc="rgb" dir="cw">
                                      <p:cBhvr override="childStyle">
                                        <p:cTn id="18" dur="250" autoRev="1" fill="remove"/>
                                        <p:tgtEl>
                                          <p:spTgt spid="6">
                                            <p:graphicEl>
                                              <a:dgm id="{A85BFA8F-1A05-4939-93FD-5A64C59BC116}"/>
                                            </p:graphicEl>
                                          </p:spTgt>
                                        </p:tgtEl>
                                        <p:attrNameLst>
                                          <p:attrName>style.color</p:attrName>
                                        </p:attrNameLst>
                                      </p:cBhvr>
                                      <p:to>
                                        <a:schemeClr val="bg1"/>
                                      </p:to>
                                    </p:animClr>
                                    <p:animClr clrSpc="rgb" dir="cw">
                                      <p:cBhvr>
                                        <p:cTn id="19" dur="250" autoRev="1" fill="remove"/>
                                        <p:tgtEl>
                                          <p:spTgt spid="6">
                                            <p:graphicEl>
                                              <a:dgm id="{A85BFA8F-1A05-4939-93FD-5A64C59BC116}"/>
                                            </p:graphicEl>
                                          </p:spTgt>
                                        </p:tgtEl>
                                        <p:attrNameLst>
                                          <p:attrName>fillcolor</p:attrName>
                                        </p:attrNameLst>
                                      </p:cBhvr>
                                      <p:to>
                                        <a:schemeClr val="bg1"/>
                                      </p:to>
                                    </p:animClr>
                                    <p:set>
                                      <p:cBhvr>
                                        <p:cTn id="20" dur="250" autoRev="1" fill="remove"/>
                                        <p:tgtEl>
                                          <p:spTgt spid="6">
                                            <p:graphicEl>
                                              <a:dgm id="{A85BFA8F-1A05-4939-93FD-5A64C59BC116}"/>
                                            </p:graphicEl>
                                          </p:spTgt>
                                        </p:tgtEl>
                                        <p:attrNameLst>
                                          <p:attrName>fill.type</p:attrName>
                                        </p:attrNameLst>
                                      </p:cBhvr>
                                      <p:to>
                                        <p:strVal val="solid"/>
                                      </p:to>
                                    </p:set>
                                    <p:set>
                                      <p:cBhvr>
                                        <p:cTn id="21" dur="250" autoRev="1" fill="remove"/>
                                        <p:tgtEl>
                                          <p:spTgt spid="6">
                                            <p:graphicEl>
                                              <a:dgm id="{A85BFA8F-1A05-4939-93FD-5A64C59BC116}"/>
                                            </p:graphicEl>
                                          </p:spTgt>
                                        </p:tgtEl>
                                        <p:attrNameLst>
                                          <p:attrName>fill.on</p:attrName>
                                        </p:attrNameLst>
                                      </p:cBhvr>
                                      <p:to>
                                        <p:strVal val="true"/>
                                      </p:to>
                                    </p:set>
                                  </p:childTnLst>
                                </p:cTn>
                              </p:par>
                            </p:childTnLst>
                          </p:cTn>
                        </p:par>
                        <p:par>
                          <p:cTn id="22" fill="hold">
                            <p:stCondLst>
                              <p:cond delay="1500"/>
                            </p:stCondLst>
                            <p:childTnLst>
                              <p:par>
                                <p:cTn id="23" presetID="27" presetClass="emph" presetSubtype="0" fill="remove" grpId="0" nodeType="afterEffect">
                                  <p:stCondLst>
                                    <p:cond delay="0"/>
                                  </p:stCondLst>
                                  <p:childTnLst>
                                    <p:animClr clrSpc="rgb" dir="cw">
                                      <p:cBhvr override="childStyle">
                                        <p:cTn id="24" dur="250" autoRev="1" fill="remove"/>
                                        <p:tgtEl>
                                          <p:spTgt spid="6">
                                            <p:graphicEl>
                                              <a:dgm id="{48F75D8F-99D6-463F-BFEB-1B28065D32B6}"/>
                                            </p:graphicEl>
                                          </p:spTgt>
                                        </p:tgtEl>
                                        <p:attrNameLst>
                                          <p:attrName>style.color</p:attrName>
                                        </p:attrNameLst>
                                      </p:cBhvr>
                                      <p:to>
                                        <a:schemeClr val="bg1"/>
                                      </p:to>
                                    </p:animClr>
                                    <p:animClr clrSpc="rgb" dir="cw">
                                      <p:cBhvr>
                                        <p:cTn id="25" dur="250" autoRev="1" fill="remove"/>
                                        <p:tgtEl>
                                          <p:spTgt spid="6">
                                            <p:graphicEl>
                                              <a:dgm id="{48F75D8F-99D6-463F-BFEB-1B28065D32B6}"/>
                                            </p:graphicEl>
                                          </p:spTgt>
                                        </p:tgtEl>
                                        <p:attrNameLst>
                                          <p:attrName>fillcolor</p:attrName>
                                        </p:attrNameLst>
                                      </p:cBhvr>
                                      <p:to>
                                        <a:schemeClr val="bg1"/>
                                      </p:to>
                                    </p:animClr>
                                    <p:set>
                                      <p:cBhvr>
                                        <p:cTn id="26" dur="250" autoRev="1" fill="remove"/>
                                        <p:tgtEl>
                                          <p:spTgt spid="6">
                                            <p:graphicEl>
                                              <a:dgm id="{48F75D8F-99D6-463F-BFEB-1B28065D32B6}"/>
                                            </p:graphicEl>
                                          </p:spTgt>
                                        </p:tgtEl>
                                        <p:attrNameLst>
                                          <p:attrName>fill.type</p:attrName>
                                        </p:attrNameLst>
                                      </p:cBhvr>
                                      <p:to>
                                        <p:strVal val="solid"/>
                                      </p:to>
                                    </p:set>
                                    <p:set>
                                      <p:cBhvr>
                                        <p:cTn id="27" dur="250" autoRev="1" fill="remove"/>
                                        <p:tgtEl>
                                          <p:spTgt spid="6">
                                            <p:graphicEl>
                                              <a:dgm id="{48F75D8F-99D6-463F-BFEB-1B28065D32B6}"/>
                                            </p:graphicEl>
                                          </p:spTgt>
                                        </p:tgtEl>
                                        <p:attrNameLst>
                                          <p:attrName>fill.on</p:attrName>
                                        </p:attrNameLst>
                                      </p:cBhvr>
                                      <p:to>
                                        <p:strVal val="true"/>
                                      </p:to>
                                    </p:set>
                                  </p:childTnLst>
                                </p:cTn>
                              </p:par>
                            </p:childTnLst>
                          </p:cTn>
                        </p:par>
                        <p:par>
                          <p:cTn id="28" fill="hold">
                            <p:stCondLst>
                              <p:cond delay="2000"/>
                            </p:stCondLst>
                            <p:childTnLst>
                              <p:par>
                                <p:cTn id="29" presetID="27" presetClass="emph" presetSubtype="0" fill="remove" grpId="0" nodeType="afterEffect">
                                  <p:stCondLst>
                                    <p:cond delay="0"/>
                                  </p:stCondLst>
                                  <p:childTnLst>
                                    <p:animClr clrSpc="rgb" dir="cw">
                                      <p:cBhvr override="childStyle">
                                        <p:cTn id="30" dur="250" autoRev="1" fill="remove"/>
                                        <p:tgtEl>
                                          <p:spTgt spid="6">
                                            <p:graphicEl>
                                              <a:dgm id="{EBFC17E5-34BF-4401-BB48-7372978964E9}"/>
                                            </p:graphicEl>
                                          </p:spTgt>
                                        </p:tgtEl>
                                        <p:attrNameLst>
                                          <p:attrName>style.color</p:attrName>
                                        </p:attrNameLst>
                                      </p:cBhvr>
                                      <p:to>
                                        <a:schemeClr val="bg1"/>
                                      </p:to>
                                    </p:animClr>
                                    <p:animClr clrSpc="rgb" dir="cw">
                                      <p:cBhvr>
                                        <p:cTn id="31" dur="250" autoRev="1" fill="remove"/>
                                        <p:tgtEl>
                                          <p:spTgt spid="6">
                                            <p:graphicEl>
                                              <a:dgm id="{EBFC17E5-34BF-4401-BB48-7372978964E9}"/>
                                            </p:graphicEl>
                                          </p:spTgt>
                                        </p:tgtEl>
                                        <p:attrNameLst>
                                          <p:attrName>fillcolor</p:attrName>
                                        </p:attrNameLst>
                                      </p:cBhvr>
                                      <p:to>
                                        <a:schemeClr val="bg1"/>
                                      </p:to>
                                    </p:animClr>
                                    <p:set>
                                      <p:cBhvr>
                                        <p:cTn id="32" dur="250" autoRev="1" fill="remove"/>
                                        <p:tgtEl>
                                          <p:spTgt spid="6">
                                            <p:graphicEl>
                                              <a:dgm id="{EBFC17E5-34BF-4401-BB48-7372978964E9}"/>
                                            </p:graphicEl>
                                          </p:spTgt>
                                        </p:tgtEl>
                                        <p:attrNameLst>
                                          <p:attrName>fill.type</p:attrName>
                                        </p:attrNameLst>
                                      </p:cBhvr>
                                      <p:to>
                                        <p:strVal val="solid"/>
                                      </p:to>
                                    </p:set>
                                    <p:set>
                                      <p:cBhvr>
                                        <p:cTn id="33" dur="250" autoRev="1" fill="remove"/>
                                        <p:tgtEl>
                                          <p:spTgt spid="6">
                                            <p:graphicEl>
                                              <a:dgm id="{EBFC17E5-34BF-4401-BB48-7372978964E9}"/>
                                            </p:graphicEl>
                                          </p:spTgt>
                                        </p:tgtEl>
                                        <p:attrNameLst>
                                          <p:attrName>fill.on</p:attrName>
                                        </p:attrNameLst>
                                      </p:cBhvr>
                                      <p:to>
                                        <p:strVal val="true"/>
                                      </p:to>
                                    </p:set>
                                  </p:childTnLst>
                                </p:cTn>
                              </p:par>
                            </p:childTnLst>
                          </p:cTn>
                        </p:par>
                        <p:par>
                          <p:cTn id="34" fill="hold">
                            <p:stCondLst>
                              <p:cond delay="2500"/>
                            </p:stCondLst>
                            <p:childTnLst>
                              <p:par>
                                <p:cTn id="35" presetID="27" presetClass="emph" presetSubtype="0" fill="remove" grpId="0" nodeType="afterEffect">
                                  <p:stCondLst>
                                    <p:cond delay="0"/>
                                  </p:stCondLst>
                                  <p:childTnLst>
                                    <p:animClr clrSpc="rgb" dir="cw">
                                      <p:cBhvr override="childStyle">
                                        <p:cTn id="36" dur="250" autoRev="1" fill="remove"/>
                                        <p:tgtEl>
                                          <p:spTgt spid="6">
                                            <p:graphicEl>
                                              <a:dgm id="{2A8BEDCC-DAAE-4257-BDEC-530A7635A581}"/>
                                            </p:graphicEl>
                                          </p:spTgt>
                                        </p:tgtEl>
                                        <p:attrNameLst>
                                          <p:attrName>style.color</p:attrName>
                                        </p:attrNameLst>
                                      </p:cBhvr>
                                      <p:to>
                                        <a:schemeClr val="bg1"/>
                                      </p:to>
                                    </p:animClr>
                                    <p:animClr clrSpc="rgb" dir="cw">
                                      <p:cBhvr>
                                        <p:cTn id="37" dur="250" autoRev="1" fill="remove"/>
                                        <p:tgtEl>
                                          <p:spTgt spid="6">
                                            <p:graphicEl>
                                              <a:dgm id="{2A8BEDCC-DAAE-4257-BDEC-530A7635A581}"/>
                                            </p:graphicEl>
                                          </p:spTgt>
                                        </p:tgtEl>
                                        <p:attrNameLst>
                                          <p:attrName>fillcolor</p:attrName>
                                        </p:attrNameLst>
                                      </p:cBhvr>
                                      <p:to>
                                        <a:schemeClr val="bg1"/>
                                      </p:to>
                                    </p:animClr>
                                    <p:set>
                                      <p:cBhvr>
                                        <p:cTn id="38" dur="250" autoRev="1" fill="remove"/>
                                        <p:tgtEl>
                                          <p:spTgt spid="6">
                                            <p:graphicEl>
                                              <a:dgm id="{2A8BEDCC-DAAE-4257-BDEC-530A7635A581}"/>
                                            </p:graphicEl>
                                          </p:spTgt>
                                        </p:tgtEl>
                                        <p:attrNameLst>
                                          <p:attrName>fill.type</p:attrName>
                                        </p:attrNameLst>
                                      </p:cBhvr>
                                      <p:to>
                                        <p:strVal val="solid"/>
                                      </p:to>
                                    </p:set>
                                    <p:set>
                                      <p:cBhvr>
                                        <p:cTn id="39" dur="250" autoRev="1" fill="remove"/>
                                        <p:tgtEl>
                                          <p:spTgt spid="6">
                                            <p:graphicEl>
                                              <a:dgm id="{2A8BEDCC-DAAE-4257-BDEC-530A7635A581}"/>
                                            </p:graphicEl>
                                          </p:spTgt>
                                        </p:tgtEl>
                                        <p:attrNameLst>
                                          <p:attrName>fill.on</p:attrName>
                                        </p:attrNameLst>
                                      </p:cBhvr>
                                      <p:to>
                                        <p:strVal val="true"/>
                                      </p:to>
                                    </p:set>
                                  </p:childTnLst>
                                </p:cTn>
                              </p:par>
                            </p:childTnLst>
                          </p:cTn>
                        </p:par>
                        <p:par>
                          <p:cTn id="40" fill="hold">
                            <p:stCondLst>
                              <p:cond delay="3000"/>
                            </p:stCondLst>
                            <p:childTnLst>
                              <p:par>
                                <p:cTn id="41" presetID="27" presetClass="emph" presetSubtype="0" fill="remove" grpId="0" nodeType="afterEffect">
                                  <p:stCondLst>
                                    <p:cond delay="0"/>
                                  </p:stCondLst>
                                  <p:childTnLst>
                                    <p:animClr clrSpc="rgb" dir="cw">
                                      <p:cBhvr override="childStyle">
                                        <p:cTn id="42" dur="250" autoRev="1" fill="remove"/>
                                        <p:tgtEl>
                                          <p:spTgt spid="6">
                                            <p:graphicEl>
                                              <a:dgm id="{E190798A-7EAB-4439-A253-A85A91151ABE}"/>
                                            </p:graphicEl>
                                          </p:spTgt>
                                        </p:tgtEl>
                                        <p:attrNameLst>
                                          <p:attrName>style.color</p:attrName>
                                        </p:attrNameLst>
                                      </p:cBhvr>
                                      <p:to>
                                        <a:schemeClr val="bg1"/>
                                      </p:to>
                                    </p:animClr>
                                    <p:animClr clrSpc="rgb" dir="cw">
                                      <p:cBhvr>
                                        <p:cTn id="43" dur="250" autoRev="1" fill="remove"/>
                                        <p:tgtEl>
                                          <p:spTgt spid="6">
                                            <p:graphicEl>
                                              <a:dgm id="{E190798A-7EAB-4439-A253-A85A91151ABE}"/>
                                            </p:graphicEl>
                                          </p:spTgt>
                                        </p:tgtEl>
                                        <p:attrNameLst>
                                          <p:attrName>fillcolor</p:attrName>
                                        </p:attrNameLst>
                                      </p:cBhvr>
                                      <p:to>
                                        <a:schemeClr val="bg1"/>
                                      </p:to>
                                    </p:animClr>
                                    <p:set>
                                      <p:cBhvr>
                                        <p:cTn id="44" dur="250" autoRev="1" fill="remove"/>
                                        <p:tgtEl>
                                          <p:spTgt spid="6">
                                            <p:graphicEl>
                                              <a:dgm id="{E190798A-7EAB-4439-A253-A85A91151ABE}"/>
                                            </p:graphicEl>
                                          </p:spTgt>
                                        </p:tgtEl>
                                        <p:attrNameLst>
                                          <p:attrName>fill.type</p:attrName>
                                        </p:attrNameLst>
                                      </p:cBhvr>
                                      <p:to>
                                        <p:strVal val="solid"/>
                                      </p:to>
                                    </p:set>
                                    <p:set>
                                      <p:cBhvr>
                                        <p:cTn id="45" dur="250" autoRev="1" fill="remove"/>
                                        <p:tgtEl>
                                          <p:spTgt spid="6">
                                            <p:graphicEl>
                                              <a:dgm id="{E190798A-7EAB-4439-A253-A85A91151ABE}"/>
                                            </p:graphicEl>
                                          </p:spTgt>
                                        </p:tgtEl>
                                        <p:attrNameLst>
                                          <p:attrName>fill.on</p:attrName>
                                        </p:attrNameLst>
                                      </p:cBhvr>
                                      <p:to>
                                        <p:strVal val="true"/>
                                      </p:to>
                                    </p:set>
                                  </p:childTnLst>
                                </p:cTn>
                              </p:par>
                            </p:childTnLst>
                          </p:cTn>
                        </p:par>
                        <p:par>
                          <p:cTn id="46" fill="hold">
                            <p:stCondLst>
                              <p:cond delay="3500"/>
                            </p:stCondLst>
                            <p:childTnLst>
                              <p:par>
                                <p:cTn id="47" presetID="27" presetClass="emph" presetSubtype="0" fill="remove" grpId="0" nodeType="afterEffect">
                                  <p:stCondLst>
                                    <p:cond delay="0"/>
                                  </p:stCondLst>
                                  <p:childTnLst>
                                    <p:animClr clrSpc="rgb" dir="cw">
                                      <p:cBhvr override="childStyle">
                                        <p:cTn id="48" dur="250" autoRev="1" fill="remove"/>
                                        <p:tgtEl>
                                          <p:spTgt spid="6">
                                            <p:graphicEl>
                                              <a:dgm id="{682BE4B9-1E2D-4525-9BEC-772D168B0632}"/>
                                            </p:graphicEl>
                                          </p:spTgt>
                                        </p:tgtEl>
                                        <p:attrNameLst>
                                          <p:attrName>style.color</p:attrName>
                                        </p:attrNameLst>
                                      </p:cBhvr>
                                      <p:to>
                                        <a:schemeClr val="bg1"/>
                                      </p:to>
                                    </p:animClr>
                                    <p:animClr clrSpc="rgb" dir="cw">
                                      <p:cBhvr>
                                        <p:cTn id="49" dur="250" autoRev="1" fill="remove"/>
                                        <p:tgtEl>
                                          <p:spTgt spid="6">
                                            <p:graphicEl>
                                              <a:dgm id="{682BE4B9-1E2D-4525-9BEC-772D168B0632}"/>
                                            </p:graphicEl>
                                          </p:spTgt>
                                        </p:tgtEl>
                                        <p:attrNameLst>
                                          <p:attrName>fillcolor</p:attrName>
                                        </p:attrNameLst>
                                      </p:cBhvr>
                                      <p:to>
                                        <a:schemeClr val="bg1"/>
                                      </p:to>
                                    </p:animClr>
                                    <p:set>
                                      <p:cBhvr>
                                        <p:cTn id="50" dur="250" autoRev="1" fill="remove"/>
                                        <p:tgtEl>
                                          <p:spTgt spid="6">
                                            <p:graphicEl>
                                              <a:dgm id="{682BE4B9-1E2D-4525-9BEC-772D168B0632}"/>
                                            </p:graphicEl>
                                          </p:spTgt>
                                        </p:tgtEl>
                                        <p:attrNameLst>
                                          <p:attrName>fill.type</p:attrName>
                                        </p:attrNameLst>
                                      </p:cBhvr>
                                      <p:to>
                                        <p:strVal val="solid"/>
                                      </p:to>
                                    </p:set>
                                    <p:set>
                                      <p:cBhvr>
                                        <p:cTn id="51" dur="250" autoRev="1" fill="remove"/>
                                        <p:tgtEl>
                                          <p:spTgt spid="6">
                                            <p:graphicEl>
                                              <a:dgm id="{682BE4B9-1E2D-4525-9BEC-772D168B0632}"/>
                                            </p:graphicEl>
                                          </p:spTgt>
                                        </p:tgtEl>
                                        <p:attrNameLst>
                                          <p:attrName>fill.on</p:attrName>
                                        </p:attrNameLst>
                                      </p:cBhvr>
                                      <p:to>
                                        <p:strVal val="true"/>
                                      </p:to>
                                    </p:set>
                                  </p:childTnLst>
                                </p:cTn>
                              </p:par>
                            </p:childTnLst>
                          </p:cTn>
                        </p:par>
                        <p:par>
                          <p:cTn id="52" fill="hold">
                            <p:stCondLst>
                              <p:cond delay="4000"/>
                            </p:stCondLst>
                            <p:childTnLst>
                              <p:par>
                                <p:cTn id="53" presetID="27" presetClass="emph" presetSubtype="0" fill="remove" grpId="0" nodeType="afterEffect">
                                  <p:stCondLst>
                                    <p:cond delay="0"/>
                                  </p:stCondLst>
                                  <p:childTnLst>
                                    <p:animClr clrSpc="rgb" dir="cw">
                                      <p:cBhvr override="childStyle">
                                        <p:cTn id="54" dur="250" autoRev="1" fill="remove"/>
                                        <p:tgtEl>
                                          <p:spTgt spid="6">
                                            <p:graphicEl>
                                              <a:dgm id="{09930DCB-B81D-4E88-991F-6D6E7454C3D6}"/>
                                            </p:graphicEl>
                                          </p:spTgt>
                                        </p:tgtEl>
                                        <p:attrNameLst>
                                          <p:attrName>style.color</p:attrName>
                                        </p:attrNameLst>
                                      </p:cBhvr>
                                      <p:to>
                                        <a:schemeClr val="bg1"/>
                                      </p:to>
                                    </p:animClr>
                                    <p:animClr clrSpc="rgb" dir="cw">
                                      <p:cBhvr>
                                        <p:cTn id="55" dur="250" autoRev="1" fill="remove"/>
                                        <p:tgtEl>
                                          <p:spTgt spid="6">
                                            <p:graphicEl>
                                              <a:dgm id="{09930DCB-B81D-4E88-991F-6D6E7454C3D6}"/>
                                            </p:graphicEl>
                                          </p:spTgt>
                                        </p:tgtEl>
                                        <p:attrNameLst>
                                          <p:attrName>fillcolor</p:attrName>
                                        </p:attrNameLst>
                                      </p:cBhvr>
                                      <p:to>
                                        <a:schemeClr val="bg1"/>
                                      </p:to>
                                    </p:animClr>
                                    <p:set>
                                      <p:cBhvr>
                                        <p:cTn id="56" dur="250" autoRev="1" fill="remove"/>
                                        <p:tgtEl>
                                          <p:spTgt spid="6">
                                            <p:graphicEl>
                                              <a:dgm id="{09930DCB-B81D-4E88-991F-6D6E7454C3D6}"/>
                                            </p:graphicEl>
                                          </p:spTgt>
                                        </p:tgtEl>
                                        <p:attrNameLst>
                                          <p:attrName>fill.type</p:attrName>
                                        </p:attrNameLst>
                                      </p:cBhvr>
                                      <p:to>
                                        <p:strVal val="solid"/>
                                      </p:to>
                                    </p:set>
                                    <p:set>
                                      <p:cBhvr>
                                        <p:cTn id="57" dur="250" autoRev="1" fill="remove"/>
                                        <p:tgtEl>
                                          <p:spTgt spid="6">
                                            <p:graphicEl>
                                              <a:dgm id="{09930DCB-B81D-4E88-991F-6D6E7454C3D6}"/>
                                            </p:graphicEl>
                                          </p:spTgt>
                                        </p:tgtEl>
                                        <p:attrNameLst>
                                          <p:attrName>fill.on</p:attrName>
                                        </p:attrNameLst>
                                      </p:cBhvr>
                                      <p:to>
                                        <p:strVal val="true"/>
                                      </p:to>
                                    </p:set>
                                  </p:childTnLst>
                                </p:cTn>
                              </p:par>
                            </p:childTnLst>
                          </p:cTn>
                        </p:par>
                        <p:par>
                          <p:cTn id="58" fill="hold">
                            <p:stCondLst>
                              <p:cond delay="4500"/>
                            </p:stCondLst>
                            <p:childTnLst>
                              <p:par>
                                <p:cTn id="59" presetID="27" presetClass="emph" presetSubtype="0" fill="remove" grpId="0" nodeType="afterEffect">
                                  <p:stCondLst>
                                    <p:cond delay="0"/>
                                  </p:stCondLst>
                                  <p:childTnLst>
                                    <p:animClr clrSpc="rgb" dir="cw">
                                      <p:cBhvr override="childStyle">
                                        <p:cTn id="60" dur="250" autoRev="1" fill="remove"/>
                                        <p:tgtEl>
                                          <p:spTgt spid="6">
                                            <p:graphicEl>
                                              <a:dgm id="{2C8839D8-00C8-4675-84EA-7F118716BF5D}"/>
                                            </p:graphicEl>
                                          </p:spTgt>
                                        </p:tgtEl>
                                        <p:attrNameLst>
                                          <p:attrName>style.color</p:attrName>
                                        </p:attrNameLst>
                                      </p:cBhvr>
                                      <p:to>
                                        <a:schemeClr val="bg1"/>
                                      </p:to>
                                    </p:animClr>
                                    <p:animClr clrSpc="rgb" dir="cw">
                                      <p:cBhvr>
                                        <p:cTn id="61" dur="250" autoRev="1" fill="remove"/>
                                        <p:tgtEl>
                                          <p:spTgt spid="6">
                                            <p:graphicEl>
                                              <a:dgm id="{2C8839D8-00C8-4675-84EA-7F118716BF5D}"/>
                                            </p:graphicEl>
                                          </p:spTgt>
                                        </p:tgtEl>
                                        <p:attrNameLst>
                                          <p:attrName>fillcolor</p:attrName>
                                        </p:attrNameLst>
                                      </p:cBhvr>
                                      <p:to>
                                        <a:schemeClr val="bg1"/>
                                      </p:to>
                                    </p:animClr>
                                    <p:set>
                                      <p:cBhvr>
                                        <p:cTn id="62" dur="250" autoRev="1" fill="remove"/>
                                        <p:tgtEl>
                                          <p:spTgt spid="6">
                                            <p:graphicEl>
                                              <a:dgm id="{2C8839D8-00C8-4675-84EA-7F118716BF5D}"/>
                                            </p:graphicEl>
                                          </p:spTgt>
                                        </p:tgtEl>
                                        <p:attrNameLst>
                                          <p:attrName>fill.type</p:attrName>
                                        </p:attrNameLst>
                                      </p:cBhvr>
                                      <p:to>
                                        <p:strVal val="solid"/>
                                      </p:to>
                                    </p:set>
                                    <p:set>
                                      <p:cBhvr>
                                        <p:cTn id="63" dur="250" autoRev="1" fill="remove"/>
                                        <p:tgtEl>
                                          <p:spTgt spid="6">
                                            <p:graphicEl>
                                              <a:dgm id="{2C8839D8-00C8-4675-84EA-7F118716BF5D}"/>
                                            </p:graphicEl>
                                          </p:spTgt>
                                        </p:tgtEl>
                                        <p:attrNameLst>
                                          <p:attrName>fill.on</p:attrName>
                                        </p:attrNameLst>
                                      </p:cBhvr>
                                      <p:to>
                                        <p:strVal val="true"/>
                                      </p:to>
                                    </p:set>
                                  </p:childTnLst>
                                </p:cTn>
                              </p:par>
                            </p:childTnLst>
                          </p:cTn>
                        </p:par>
                        <p:par>
                          <p:cTn id="64" fill="hold">
                            <p:stCondLst>
                              <p:cond delay="5000"/>
                            </p:stCondLst>
                            <p:childTnLst>
                              <p:par>
                                <p:cTn id="65" presetID="27" presetClass="emph" presetSubtype="0" fill="remove" grpId="0" nodeType="afterEffect">
                                  <p:stCondLst>
                                    <p:cond delay="0"/>
                                  </p:stCondLst>
                                  <p:childTnLst>
                                    <p:animClr clrSpc="rgb" dir="cw">
                                      <p:cBhvr override="childStyle">
                                        <p:cTn id="66" dur="250" autoRev="1" fill="remove"/>
                                        <p:tgtEl>
                                          <p:spTgt spid="6">
                                            <p:graphicEl>
                                              <a:dgm id="{6C492B56-FAD8-49BD-B4C8-F3D47B4A98E6}"/>
                                            </p:graphicEl>
                                          </p:spTgt>
                                        </p:tgtEl>
                                        <p:attrNameLst>
                                          <p:attrName>style.color</p:attrName>
                                        </p:attrNameLst>
                                      </p:cBhvr>
                                      <p:to>
                                        <a:schemeClr val="bg1"/>
                                      </p:to>
                                    </p:animClr>
                                    <p:animClr clrSpc="rgb" dir="cw">
                                      <p:cBhvr>
                                        <p:cTn id="67" dur="250" autoRev="1" fill="remove"/>
                                        <p:tgtEl>
                                          <p:spTgt spid="6">
                                            <p:graphicEl>
                                              <a:dgm id="{6C492B56-FAD8-49BD-B4C8-F3D47B4A98E6}"/>
                                            </p:graphicEl>
                                          </p:spTgt>
                                        </p:tgtEl>
                                        <p:attrNameLst>
                                          <p:attrName>fillcolor</p:attrName>
                                        </p:attrNameLst>
                                      </p:cBhvr>
                                      <p:to>
                                        <a:schemeClr val="bg1"/>
                                      </p:to>
                                    </p:animClr>
                                    <p:set>
                                      <p:cBhvr>
                                        <p:cTn id="68" dur="250" autoRev="1" fill="remove"/>
                                        <p:tgtEl>
                                          <p:spTgt spid="6">
                                            <p:graphicEl>
                                              <a:dgm id="{6C492B56-FAD8-49BD-B4C8-F3D47B4A98E6}"/>
                                            </p:graphicEl>
                                          </p:spTgt>
                                        </p:tgtEl>
                                        <p:attrNameLst>
                                          <p:attrName>fill.type</p:attrName>
                                        </p:attrNameLst>
                                      </p:cBhvr>
                                      <p:to>
                                        <p:strVal val="solid"/>
                                      </p:to>
                                    </p:set>
                                    <p:set>
                                      <p:cBhvr>
                                        <p:cTn id="69" dur="250" autoRev="1" fill="remove"/>
                                        <p:tgtEl>
                                          <p:spTgt spid="6">
                                            <p:graphicEl>
                                              <a:dgm id="{6C492B56-FAD8-49BD-B4C8-F3D47B4A98E6}"/>
                                            </p:graphicEl>
                                          </p:spTgt>
                                        </p:tgtEl>
                                        <p:attrNameLst>
                                          <p:attrName>fill.on</p:attrName>
                                        </p:attrNameLst>
                                      </p:cBhvr>
                                      <p:to>
                                        <p:strVal val="true"/>
                                      </p:to>
                                    </p:set>
                                  </p:childTnLst>
                                </p:cTn>
                              </p:par>
                            </p:childTnLst>
                          </p:cTn>
                        </p:par>
                        <p:par>
                          <p:cTn id="70" fill="hold">
                            <p:stCondLst>
                              <p:cond delay="5500"/>
                            </p:stCondLst>
                            <p:childTnLst>
                              <p:par>
                                <p:cTn id="71" presetID="27" presetClass="emph" presetSubtype="0" fill="remove" grpId="0" nodeType="afterEffect">
                                  <p:stCondLst>
                                    <p:cond delay="0"/>
                                  </p:stCondLst>
                                  <p:childTnLst>
                                    <p:animClr clrSpc="rgb" dir="cw">
                                      <p:cBhvr override="childStyle">
                                        <p:cTn id="72" dur="250" autoRev="1" fill="remove"/>
                                        <p:tgtEl>
                                          <p:spTgt spid="6">
                                            <p:graphicEl>
                                              <a:dgm id="{0D3F2090-B2A6-43E5-9478-22A2A5177725}"/>
                                            </p:graphicEl>
                                          </p:spTgt>
                                        </p:tgtEl>
                                        <p:attrNameLst>
                                          <p:attrName>style.color</p:attrName>
                                        </p:attrNameLst>
                                      </p:cBhvr>
                                      <p:to>
                                        <a:schemeClr val="bg1"/>
                                      </p:to>
                                    </p:animClr>
                                    <p:animClr clrSpc="rgb" dir="cw">
                                      <p:cBhvr>
                                        <p:cTn id="73" dur="250" autoRev="1" fill="remove"/>
                                        <p:tgtEl>
                                          <p:spTgt spid="6">
                                            <p:graphicEl>
                                              <a:dgm id="{0D3F2090-B2A6-43E5-9478-22A2A5177725}"/>
                                            </p:graphicEl>
                                          </p:spTgt>
                                        </p:tgtEl>
                                        <p:attrNameLst>
                                          <p:attrName>fillcolor</p:attrName>
                                        </p:attrNameLst>
                                      </p:cBhvr>
                                      <p:to>
                                        <a:schemeClr val="bg1"/>
                                      </p:to>
                                    </p:animClr>
                                    <p:set>
                                      <p:cBhvr>
                                        <p:cTn id="74" dur="250" autoRev="1" fill="remove"/>
                                        <p:tgtEl>
                                          <p:spTgt spid="6">
                                            <p:graphicEl>
                                              <a:dgm id="{0D3F2090-B2A6-43E5-9478-22A2A5177725}"/>
                                            </p:graphicEl>
                                          </p:spTgt>
                                        </p:tgtEl>
                                        <p:attrNameLst>
                                          <p:attrName>fill.type</p:attrName>
                                        </p:attrNameLst>
                                      </p:cBhvr>
                                      <p:to>
                                        <p:strVal val="solid"/>
                                      </p:to>
                                    </p:set>
                                    <p:set>
                                      <p:cBhvr>
                                        <p:cTn id="75" dur="250" autoRev="1" fill="remove"/>
                                        <p:tgtEl>
                                          <p:spTgt spid="6">
                                            <p:graphicEl>
                                              <a:dgm id="{0D3F2090-B2A6-43E5-9478-22A2A5177725}"/>
                                            </p:graphicEl>
                                          </p:spTgt>
                                        </p:tgtEl>
                                        <p:attrNameLst>
                                          <p:attrName>fill.on</p:attrName>
                                        </p:attrNameLst>
                                      </p:cBhvr>
                                      <p:to>
                                        <p:strVal val="true"/>
                                      </p:to>
                                    </p:set>
                                  </p:childTnLst>
                                </p:cTn>
                              </p:par>
                            </p:childTnLst>
                          </p:cTn>
                        </p:par>
                        <p:par>
                          <p:cTn id="76" fill="hold">
                            <p:stCondLst>
                              <p:cond delay="6000"/>
                            </p:stCondLst>
                            <p:childTnLst>
                              <p:par>
                                <p:cTn id="77" presetID="27" presetClass="emph" presetSubtype="0" fill="remove" grpId="0" nodeType="afterEffect">
                                  <p:stCondLst>
                                    <p:cond delay="0"/>
                                  </p:stCondLst>
                                  <p:childTnLst>
                                    <p:animClr clrSpc="rgb" dir="cw">
                                      <p:cBhvr override="childStyle">
                                        <p:cTn id="78" dur="250" autoRev="1" fill="remove"/>
                                        <p:tgtEl>
                                          <p:spTgt spid="6">
                                            <p:graphicEl>
                                              <a:dgm id="{E19B2801-8843-4B18-9021-C2E8E331BDA9}"/>
                                            </p:graphicEl>
                                          </p:spTgt>
                                        </p:tgtEl>
                                        <p:attrNameLst>
                                          <p:attrName>style.color</p:attrName>
                                        </p:attrNameLst>
                                      </p:cBhvr>
                                      <p:to>
                                        <a:schemeClr val="bg1"/>
                                      </p:to>
                                    </p:animClr>
                                    <p:animClr clrSpc="rgb" dir="cw">
                                      <p:cBhvr>
                                        <p:cTn id="79" dur="250" autoRev="1" fill="remove"/>
                                        <p:tgtEl>
                                          <p:spTgt spid="6">
                                            <p:graphicEl>
                                              <a:dgm id="{E19B2801-8843-4B18-9021-C2E8E331BDA9}"/>
                                            </p:graphicEl>
                                          </p:spTgt>
                                        </p:tgtEl>
                                        <p:attrNameLst>
                                          <p:attrName>fillcolor</p:attrName>
                                        </p:attrNameLst>
                                      </p:cBhvr>
                                      <p:to>
                                        <a:schemeClr val="bg1"/>
                                      </p:to>
                                    </p:animClr>
                                    <p:set>
                                      <p:cBhvr>
                                        <p:cTn id="80" dur="250" autoRev="1" fill="remove"/>
                                        <p:tgtEl>
                                          <p:spTgt spid="6">
                                            <p:graphicEl>
                                              <a:dgm id="{E19B2801-8843-4B18-9021-C2E8E331BDA9}"/>
                                            </p:graphicEl>
                                          </p:spTgt>
                                        </p:tgtEl>
                                        <p:attrNameLst>
                                          <p:attrName>fill.type</p:attrName>
                                        </p:attrNameLst>
                                      </p:cBhvr>
                                      <p:to>
                                        <p:strVal val="solid"/>
                                      </p:to>
                                    </p:set>
                                    <p:set>
                                      <p:cBhvr>
                                        <p:cTn id="81" dur="250" autoRev="1" fill="remove"/>
                                        <p:tgtEl>
                                          <p:spTgt spid="6">
                                            <p:graphicEl>
                                              <a:dgm id="{E19B2801-8843-4B18-9021-C2E8E331BDA9}"/>
                                            </p:graphicEl>
                                          </p:spTgt>
                                        </p:tgtEl>
                                        <p:attrNameLst>
                                          <p:attrName>fill.on</p:attrName>
                                        </p:attrNameLst>
                                      </p:cBhvr>
                                      <p:to>
                                        <p:strVal val="true"/>
                                      </p:to>
                                    </p:set>
                                  </p:childTnLst>
                                </p:cTn>
                              </p:par>
                            </p:childTnLst>
                          </p:cTn>
                        </p:par>
                        <p:par>
                          <p:cTn id="82" fill="hold">
                            <p:stCondLst>
                              <p:cond delay="6500"/>
                            </p:stCondLst>
                            <p:childTnLst>
                              <p:par>
                                <p:cTn id="83" presetID="27" presetClass="emph" presetSubtype="0" fill="remove" grpId="0" nodeType="afterEffect">
                                  <p:stCondLst>
                                    <p:cond delay="0"/>
                                  </p:stCondLst>
                                  <p:childTnLst>
                                    <p:animClr clrSpc="rgb" dir="cw">
                                      <p:cBhvr override="childStyle">
                                        <p:cTn id="84" dur="250" autoRev="1" fill="remove"/>
                                        <p:tgtEl>
                                          <p:spTgt spid="6">
                                            <p:graphicEl>
                                              <a:dgm id="{B27A5D22-74AA-4286-B18B-A50D814CFE52}"/>
                                            </p:graphicEl>
                                          </p:spTgt>
                                        </p:tgtEl>
                                        <p:attrNameLst>
                                          <p:attrName>style.color</p:attrName>
                                        </p:attrNameLst>
                                      </p:cBhvr>
                                      <p:to>
                                        <a:schemeClr val="bg1"/>
                                      </p:to>
                                    </p:animClr>
                                    <p:animClr clrSpc="rgb" dir="cw">
                                      <p:cBhvr>
                                        <p:cTn id="85" dur="250" autoRev="1" fill="remove"/>
                                        <p:tgtEl>
                                          <p:spTgt spid="6">
                                            <p:graphicEl>
                                              <a:dgm id="{B27A5D22-74AA-4286-B18B-A50D814CFE52}"/>
                                            </p:graphicEl>
                                          </p:spTgt>
                                        </p:tgtEl>
                                        <p:attrNameLst>
                                          <p:attrName>fillcolor</p:attrName>
                                        </p:attrNameLst>
                                      </p:cBhvr>
                                      <p:to>
                                        <a:schemeClr val="bg1"/>
                                      </p:to>
                                    </p:animClr>
                                    <p:set>
                                      <p:cBhvr>
                                        <p:cTn id="86" dur="250" autoRev="1" fill="remove"/>
                                        <p:tgtEl>
                                          <p:spTgt spid="6">
                                            <p:graphicEl>
                                              <a:dgm id="{B27A5D22-74AA-4286-B18B-A50D814CFE52}"/>
                                            </p:graphicEl>
                                          </p:spTgt>
                                        </p:tgtEl>
                                        <p:attrNameLst>
                                          <p:attrName>fill.type</p:attrName>
                                        </p:attrNameLst>
                                      </p:cBhvr>
                                      <p:to>
                                        <p:strVal val="solid"/>
                                      </p:to>
                                    </p:set>
                                    <p:set>
                                      <p:cBhvr>
                                        <p:cTn id="87" dur="250" autoRev="1" fill="remove"/>
                                        <p:tgtEl>
                                          <p:spTgt spid="6">
                                            <p:graphicEl>
                                              <a:dgm id="{B27A5D22-74AA-4286-B18B-A50D814CFE52}"/>
                                            </p:graphicEl>
                                          </p:spTgt>
                                        </p:tgtEl>
                                        <p:attrNameLst>
                                          <p:attrName>fill.on</p:attrName>
                                        </p:attrNameLst>
                                      </p:cBhvr>
                                      <p:to>
                                        <p:strVal val="true"/>
                                      </p:to>
                                    </p:set>
                                  </p:childTnLst>
                                </p:cTn>
                              </p:par>
                            </p:childTnLst>
                          </p:cTn>
                        </p:par>
                        <p:par>
                          <p:cTn id="88" fill="hold">
                            <p:stCondLst>
                              <p:cond delay="7000"/>
                            </p:stCondLst>
                            <p:childTnLst>
                              <p:par>
                                <p:cTn id="89" presetID="10" presetClass="entr" presetSubtype="0" fill="hold"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childTnLst>
                          </p:cTn>
                        </p:par>
                        <p:par>
                          <p:cTn id="92" fill="hold">
                            <p:stCondLst>
                              <p:cond delay="7500"/>
                            </p:stCondLst>
                            <p:childTnLst>
                              <p:par>
                                <p:cTn id="93" presetID="32" presetClass="emph" presetSubtype="0" fill="hold" nodeType="afterEffect">
                                  <p:stCondLst>
                                    <p:cond delay="0"/>
                                  </p:stCondLst>
                                  <p:childTnLst>
                                    <p:animRot by="120000">
                                      <p:cBhvr>
                                        <p:cTn id="94" dur="100" fill="hold">
                                          <p:stCondLst>
                                            <p:cond delay="0"/>
                                          </p:stCondLst>
                                        </p:cTn>
                                        <p:tgtEl>
                                          <p:spTgt spid="5"/>
                                        </p:tgtEl>
                                        <p:attrNameLst>
                                          <p:attrName>r</p:attrName>
                                        </p:attrNameLst>
                                      </p:cBhvr>
                                    </p:animRot>
                                    <p:animRot by="-240000">
                                      <p:cBhvr>
                                        <p:cTn id="95" dur="200" fill="hold">
                                          <p:stCondLst>
                                            <p:cond delay="200"/>
                                          </p:stCondLst>
                                        </p:cTn>
                                        <p:tgtEl>
                                          <p:spTgt spid="5"/>
                                        </p:tgtEl>
                                        <p:attrNameLst>
                                          <p:attrName>r</p:attrName>
                                        </p:attrNameLst>
                                      </p:cBhvr>
                                    </p:animRot>
                                    <p:animRot by="240000">
                                      <p:cBhvr>
                                        <p:cTn id="96" dur="200" fill="hold">
                                          <p:stCondLst>
                                            <p:cond delay="400"/>
                                          </p:stCondLst>
                                        </p:cTn>
                                        <p:tgtEl>
                                          <p:spTgt spid="5"/>
                                        </p:tgtEl>
                                        <p:attrNameLst>
                                          <p:attrName>r</p:attrName>
                                        </p:attrNameLst>
                                      </p:cBhvr>
                                    </p:animRot>
                                    <p:animRot by="-240000">
                                      <p:cBhvr>
                                        <p:cTn id="97" dur="200" fill="hold">
                                          <p:stCondLst>
                                            <p:cond delay="600"/>
                                          </p:stCondLst>
                                        </p:cTn>
                                        <p:tgtEl>
                                          <p:spTgt spid="5"/>
                                        </p:tgtEl>
                                        <p:attrNameLst>
                                          <p:attrName>r</p:attrName>
                                        </p:attrNameLst>
                                      </p:cBhvr>
                                    </p:animRot>
                                    <p:animRot by="120000">
                                      <p:cBhvr>
                                        <p:cTn id="9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80220" y="959906"/>
            <a:ext cx="8669184" cy="2003257"/>
          </a:xfrm>
        </p:spPr>
        <p:txBody>
          <a:bodyPr>
            <a:noAutofit/>
          </a:bodyPr>
          <a:lstStyle/>
          <a:p>
            <a:pPr marL="0" indent="0">
              <a:buNone/>
            </a:pP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rPr>
              <a:t>①　他校種のプログラミング教育の概要を知り，</a:t>
            </a: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rPr>
              <a:t>それぞれ</a:t>
            </a:r>
            <a: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rPr>
              <a:t>　の</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rPr>
              <a:t>プログラミング教育の在り方を</a:t>
            </a: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rPr>
              <a:t>検討</a:t>
            </a:r>
            <a: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rPr>
              <a:t/>
            </a:r>
            <a:b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rPr>
            </a:b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rPr>
              <a:t>②</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rPr>
              <a:t>　</a:t>
            </a: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t>近隣</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sym typeface="+mn-ea"/>
              </a:rPr>
              <a:t>の高等学校（特に</a:t>
            </a:r>
            <a:r>
              <a:rPr lang="ja-JP" altLang="en-US" b="1" dirty="0">
                <a:solidFill>
                  <a:srgbClr val="FF0000"/>
                </a:solidFill>
                <a:latin typeface="ＭＳ Ｐゴシック" panose="020B0600070205080204" pitchFamily="50" charset="-128"/>
                <a:ea typeface="ＭＳ Ｐゴシック" panose="020B0600070205080204" pitchFamily="50" charset="-128"/>
                <a:sym typeface="+mn-ea"/>
              </a:rPr>
              <a:t>専門高校</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sym typeface="+mn-ea"/>
              </a:rPr>
              <a:t>）に小学校</a:t>
            </a: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t>から呼び</a:t>
            </a:r>
            <a: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t/>
            </a:r>
            <a:br>
              <a:rPr lang="en-US" altLang="ja-JP"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br>
            <a:r>
              <a:rPr lang="ja-JP" altLang="en-US" dirty="0" smtClean="0">
                <a:solidFill>
                  <a:schemeClr val="accent6">
                    <a:lumMod val="50000"/>
                  </a:schemeClr>
                </a:solidFill>
                <a:latin typeface="ＭＳ Ｐゴシック" panose="020B0600070205080204" pitchFamily="50" charset="-128"/>
                <a:ea typeface="ＭＳ Ｐゴシック" panose="020B0600070205080204" pitchFamily="50" charset="-128"/>
                <a:sym typeface="+mn-ea"/>
              </a:rPr>
              <a:t>　かけ</a:t>
            </a:r>
            <a:r>
              <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sym typeface="+mn-ea"/>
              </a:rPr>
              <a:t>，出前授業等を依頼</a:t>
            </a:r>
            <a:endParaRPr lang="ja-JP" altLang="en-US" dirty="0">
              <a:solidFill>
                <a:schemeClr val="accent6">
                  <a:lumMod val="50000"/>
                </a:schemeClr>
              </a:solidFill>
              <a:latin typeface="ＭＳ Ｐゴシック" panose="020B0600070205080204" pitchFamily="50" charset="-128"/>
              <a:ea typeface="ＭＳ Ｐゴシック" panose="020B0600070205080204" pitchFamily="50" charset="-128"/>
            </a:endParaRPr>
          </a:p>
          <a:p>
            <a:pPr marL="0" indent="0">
              <a:buNone/>
            </a:pPr>
            <a:endParaRPr lang="ja-JP" altLang="en-US" sz="3200" dirty="0">
              <a:latin typeface="ＭＳ Ｐゴシック" panose="020B0600070205080204" pitchFamily="50" charset="-128"/>
              <a:ea typeface="ＭＳ Ｐゴシック" panose="020B0600070205080204" pitchFamily="50" charset="-128"/>
            </a:endParaRPr>
          </a:p>
        </p:txBody>
      </p:sp>
      <p:sp>
        <p:nvSpPr>
          <p:cNvPr id="5" name="タイトル 1"/>
          <p:cNvSpPr txBox="1"/>
          <p:nvPr/>
        </p:nvSpPr>
        <p:spPr bwMode="auto">
          <a:xfrm>
            <a:off x="1564191" y="468985"/>
            <a:ext cx="5922459" cy="487259"/>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defPPr>
              <a:defRPr lang="en-US"/>
            </a:defPPr>
            <a:lvl1pPr algn="ctr" defTabSz="685800">
              <a:lnSpc>
                <a:spcPct val="90000"/>
              </a:lnSpc>
              <a:spcBef>
                <a:spcPct val="0"/>
              </a:spcBef>
              <a:defRPr sz="3200" b="1">
                <a:solidFill>
                  <a:schemeClr val="tx1"/>
                </a:solidFill>
                <a:latin typeface="ＭＳ Ｐゴシック" panose="020B0600070205080204" pitchFamily="50" charset="-128"/>
                <a:ea typeface="ＭＳ Ｐゴシック" panose="020B0600070205080204" pitchFamily="50" charset="-128"/>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t>中学校・高等学校との連携</a:t>
            </a:r>
          </a:p>
        </p:txBody>
      </p:sp>
      <p:sp>
        <p:nvSpPr>
          <p:cNvPr id="2" name="テキスト ボックス 11"/>
          <p:cNvSpPr txBox="1"/>
          <p:nvPr/>
        </p:nvSpPr>
        <p:spPr>
          <a:xfrm>
            <a:off x="131922" y="5699760"/>
            <a:ext cx="1603534" cy="300082"/>
          </a:xfrm>
          <a:prstGeom prst="rect">
            <a:avLst/>
          </a:prstGeom>
          <a:noFill/>
        </p:spPr>
        <p:txBody>
          <a:bodyPr wrap="square" rtlCol="0">
            <a:spAutoFit/>
          </a:bodyPr>
          <a:lstStyle/>
          <a:p>
            <a:pPr algn="ctr"/>
            <a:r>
              <a:rPr kumimoji="1" lang="ja-JP" altLang="en-US" sz="1350" dirty="0">
                <a:solidFill>
                  <a:schemeClr val="bg1"/>
                </a:solidFill>
              </a:rPr>
              <a:t>中・高との連携</a:t>
            </a:r>
          </a:p>
        </p:txBody>
      </p:sp>
      <p:cxnSp>
        <p:nvCxnSpPr>
          <p:cNvPr id="7" name="直線コネクタ 6"/>
          <p:cNvCxnSpPr/>
          <p:nvPr/>
        </p:nvCxnSpPr>
        <p:spPr>
          <a:xfrm>
            <a:off x="907675" y="1717292"/>
            <a:ext cx="5260646" cy="34016"/>
          </a:xfrm>
          <a:prstGeom prst="line">
            <a:avLst/>
          </a:prstGeom>
          <a:ln w="50800">
            <a:solidFill>
              <a:srgbClr val="FF0000"/>
            </a:solidFill>
          </a:ln>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a:off x="1328200" y="2513059"/>
            <a:ext cx="3104310" cy="0"/>
          </a:xfrm>
          <a:prstGeom prst="line">
            <a:avLst/>
          </a:prstGeom>
          <a:ln w="50800">
            <a:solidFill>
              <a:srgbClr val="FF0000"/>
            </a:solidFill>
          </a:ln>
        </p:spPr>
        <p:style>
          <a:lnRef idx="1">
            <a:schemeClr val="dk1"/>
          </a:lnRef>
          <a:fillRef idx="0">
            <a:schemeClr val="dk1"/>
          </a:fillRef>
          <a:effectRef idx="0">
            <a:schemeClr val="dk1"/>
          </a:effectRef>
          <a:fontRef idx="minor">
            <a:schemeClr val="tx1"/>
          </a:fontRef>
        </p:style>
      </p:cxn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174" y="5758550"/>
            <a:ext cx="779058" cy="1021716"/>
          </a:xfrm>
          <a:prstGeom prst="rect">
            <a:avLst/>
          </a:prstGeom>
          <a:effectLst>
            <a:glow rad="101600">
              <a:schemeClr val="bg1">
                <a:alpha val="60000"/>
              </a:schemeClr>
            </a:glow>
            <a:outerShdw blurRad="76200" dir="13500000" sy="23000" kx="1200000" algn="br" rotWithShape="0">
              <a:prstClr val="black">
                <a:alpha val="20000"/>
              </a:prstClr>
            </a:outerShdw>
          </a:effectLst>
        </p:spPr>
      </p:pic>
      <p:sp>
        <p:nvSpPr>
          <p:cNvPr id="15" name="スライド番号プレースホルダー 14"/>
          <p:cNvSpPr>
            <a:spLocks noGrp="1"/>
          </p:cNvSpPr>
          <p:nvPr>
            <p:ph type="sldNum" sz="quarter" idx="12"/>
          </p:nvPr>
        </p:nvSpPr>
        <p:spPr/>
        <p:txBody>
          <a:bodyPr/>
          <a:lstStyle/>
          <a:p>
            <a:fld id="{DD638FA8-802B-4CC3-821C-FEAAB671A0D4}" type="slidenum">
              <a:rPr kumimoji="1" lang="ja-JP" altLang="en-US" smtClean="0"/>
              <a:t>52</a:t>
            </a:fld>
            <a:endParaRPr kumimoji="1" lang="ja-JP" altLang="en-US"/>
          </a:p>
        </p:txBody>
      </p:sp>
      <p:grpSp>
        <p:nvGrpSpPr>
          <p:cNvPr id="14" name="グループ化 13"/>
          <p:cNvGrpSpPr/>
          <p:nvPr/>
        </p:nvGrpSpPr>
        <p:grpSpPr>
          <a:xfrm>
            <a:off x="280220" y="2336399"/>
            <a:ext cx="8359709" cy="4745753"/>
            <a:chOff x="131922" y="1254089"/>
            <a:chExt cx="8359709" cy="4745753"/>
          </a:xfrm>
        </p:grpSpPr>
        <p:sp>
          <p:nvSpPr>
            <p:cNvPr id="16" name="正方形/長方形 15"/>
            <p:cNvSpPr/>
            <p:nvPr/>
          </p:nvSpPr>
          <p:spPr>
            <a:xfrm>
              <a:off x="622978" y="1880796"/>
              <a:ext cx="7868653" cy="397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180" y="1254089"/>
              <a:ext cx="5715000" cy="4286250"/>
            </a:xfrm>
            <a:prstGeom prst="rect">
              <a:avLst/>
            </a:prstGeom>
          </p:spPr>
        </p:pic>
        <p:sp>
          <p:nvSpPr>
            <p:cNvPr id="18" name="角丸四角形 17"/>
            <p:cNvSpPr/>
            <p:nvPr/>
          </p:nvSpPr>
          <p:spPr>
            <a:xfrm>
              <a:off x="6628524" y="2335847"/>
              <a:ext cx="1335128" cy="1975916"/>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19" name="曲線コネクタ 18"/>
            <p:cNvCxnSpPr/>
            <p:nvPr/>
          </p:nvCxnSpPr>
          <p:spPr>
            <a:xfrm flipV="1">
              <a:off x="4692570" y="2643189"/>
              <a:ext cx="1906033" cy="868876"/>
            </a:xfrm>
            <a:prstGeom prst="curvedConnector3">
              <a:avLst>
                <a:gd name="adj1" fmla="val 55247"/>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873253" y="4317778"/>
              <a:ext cx="844292" cy="507831"/>
            </a:xfrm>
            <a:prstGeom prst="rect">
              <a:avLst/>
            </a:prstGeom>
            <a:noFill/>
          </p:spPr>
          <p:txBody>
            <a:bodyPr wrap="square" rtlCol="0">
              <a:spAutoFit/>
            </a:bodyPr>
            <a:lstStyle/>
            <a:p>
              <a:r>
                <a:rPr kumimoji="1" lang="ja-JP" altLang="en-US" sz="1350" b="1" dirty="0">
                  <a:solidFill>
                    <a:srgbClr val="FFC000"/>
                  </a:solidFill>
                </a:rPr>
                <a:t>鹿児島市</a:t>
              </a:r>
            </a:p>
          </p:txBody>
        </p:sp>
        <p:sp>
          <p:nvSpPr>
            <p:cNvPr id="21" name="テキスト ボックス 11"/>
            <p:cNvSpPr txBox="1"/>
            <p:nvPr/>
          </p:nvSpPr>
          <p:spPr>
            <a:xfrm>
              <a:off x="131922" y="5699760"/>
              <a:ext cx="1603534" cy="300082"/>
            </a:xfrm>
            <a:prstGeom prst="rect">
              <a:avLst/>
            </a:prstGeom>
            <a:noFill/>
          </p:spPr>
          <p:txBody>
            <a:bodyPr wrap="square" rtlCol="0">
              <a:spAutoFit/>
            </a:bodyPr>
            <a:lstStyle/>
            <a:p>
              <a:pPr algn="ctr"/>
              <a:r>
                <a:rPr kumimoji="1" lang="ja-JP" altLang="en-US" sz="1350" dirty="0">
                  <a:solidFill>
                    <a:schemeClr val="bg1"/>
                  </a:solidFill>
                </a:rPr>
                <a:t>中・高との連携</a:t>
              </a:r>
            </a:p>
          </p:txBody>
        </p:sp>
        <p:grpSp>
          <p:nvGrpSpPr>
            <p:cNvPr id="22" name="グループ化 21"/>
            <p:cNvGrpSpPr/>
            <p:nvPr/>
          </p:nvGrpSpPr>
          <p:grpSpPr>
            <a:xfrm>
              <a:off x="1936043" y="2031073"/>
              <a:ext cx="5640932" cy="3401456"/>
              <a:chOff x="2581390" y="1565096"/>
              <a:chExt cx="7521243" cy="4535275"/>
            </a:xfrm>
          </p:grpSpPr>
          <p:grpSp>
            <p:nvGrpSpPr>
              <p:cNvPr id="23" name="グループ化 22"/>
              <p:cNvGrpSpPr/>
              <p:nvPr/>
            </p:nvGrpSpPr>
            <p:grpSpPr>
              <a:xfrm>
                <a:off x="2581390" y="1565096"/>
                <a:ext cx="7521243" cy="4535275"/>
                <a:chOff x="3214436" y="1568317"/>
                <a:chExt cx="7521243" cy="4535275"/>
              </a:xfrm>
            </p:grpSpPr>
            <p:grpSp>
              <p:nvGrpSpPr>
                <p:cNvPr id="25" name="Group 24"/>
                <p:cNvGrpSpPr>
                  <a:grpSpLocks/>
                </p:cNvGrpSpPr>
                <p:nvPr/>
              </p:nvGrpSpPr>
              <p:grpSpPr bwMode="auto">
                <a:xfrm>
                  <a:off x="3214436" y="1582154"/>
                  <a:ext cx="7521243" cy="3594434"/>
                  <a:chOff x="964" y="1036"/>
                  <a:chExt cx="5001" cy="2390"/>
                </a:xfrm>
              </p:grpSpPr>
              <p:sp>
                <p:nvSpPr>
                  <p:cNvPr id="55" name="Rectangle 6"/>
                  <p:cNvSpPr>
                    <a:spLocks noChangeArrowheads="1"/>
                  </p:cNvSpPr>
                  <p:nvPr/>
                </p:nvSpPr>
                <p:spPr bwMode="auto">
                  <a:xfrm>
                    <a:off x="5281" y="1461"/>
                    <a:ext cx="684"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鹿児島工業</a:t>
                    </a:r>
                  </a:p>
                </p:txBody>
              </p:sp>
              <p:sp>
                <p:nvSpPr>
                  <p:cNvPr id="56" name="Rectangle 7"/>
                  <p:cNvSpPr>
                    <a:spLocks noChangeArrowheads="1"/>
                  </p:cNvSpPr>
                  <p:nvPr/>
                </p:nvSpPr>
                <p:spPr bwMode="auto">
                  <a:xfrm>
                    <a:off x="5281" y="1664"/>
                    <a:ext cx="460"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武岡台</a:t>
                    </a:r>
                  </a:p>
                </p:txBody>
              </p:sp>
              <p:sp>
                <p:nvSpPr>
                  <p:cNvPr id="57" name="Rectangle 8"/>
                  <p:cNvSpPr>
                    <a:spLocks noChangeArrowheads="1"/>
                  </p:cNvSpPr>
                  <p:nvPr/>
                </p:nvSpPr>
                <p:spPr bwMode="auto">
                  <a:xfrm>
                    <a:off x="3016" y="3187"/>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頴娃</a:t>
                    </a:r>
                  </a:p>
                </p:txBody>
              </p:sp>
              <p:sp>
                <p:nvSpPr>
                  <p:cNvPr id="58" name="Rectangle 9"/>
                  <p:cNvSpPr>
                    <a:spLocks noChangeArrowheads="1"/>
                  </p:cNvSpPr>
                  <p:nvPr/>
                </p:nvSpPr>
                <p:spPr bwMode="auto">
                  <a:xfrm>
                    <a:off x="2699" y="2915"/>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薩南工業</a:t>
                    </a:r>
                  </a:p>
                </p:txBody>
              </p:sp>
              <p:sp>
                <p:nvSpPr>
                  <p:cNvPr id="59" name="Rectangle 10"/>
                  <p:cNvSpPr>
                    <a:spLocks noChangeArrowheads="1"/>
                  </p:cNvSpPr>
                  <p:nvPr/>
                </p:nvSpPr>
                <p:spPr bwMode="auto">
                  <a:xfrm>
                    <a:off x="2744" y="2552"/>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吹上</a:t>
                    </a:r>
                  </a:p>
                </p:txBody>
              </p:sp>
              <p:sp>
                <p:nvSpPr>
                  <p:cNvPr id="60" name="Rectangle 11"/>
                  <p:cNvSpPr>
                    <a:spLocks noChangeArrowheads="1"/>
                  </p:cNvSpPr>
                  <p:nvPr/>
                </p:nvSpPr>
                <p:spPr bwMode="auto">
                  <a:xfrm>
                    <a:off x="2628" y="1821"/>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川内商工</a:t>
                    </a:r>
                  </a:p>
                </p:txBody>
              </p:sp>
              <p:sp>
                <p:nvSpPr>
                  <p:cNvPr id="61" name="Rectangle 12"/>
                  <p:cNvSpPr>
                    <a:spLocks noChangeArrowheads="1"/>
                  </p:cNvSpPr>
                  <p:nvPr/>
                </p:nvSpPr>
                <p:spPr bwMode="auto">
                  <a:xfrm>
                    <a:off x="2759" y="1221"/>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出水工業</a:t>
                    </a:r>
                  </a:p>
                </p:txBody>
              </p:sp>
              <p:sp>
                <p:nvSpPr>
                  <p:cNvPr id="62" name="Rectangle 13"/>
                  <p:cNvSpPr>
                    <a:spLocks noChangeArrowheads="1"/>
                  </p:cNvSpPr>
                  <p:nvPr/>
                </p:nvSpPr>
                <p:spPr bwMode="auto">
                  <a:xfrm>
                    <a:off x="3666" y="1826"/>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霧島</a:t>
                    </a:r>
                  </a:p>
                </p:txBody>
              </p:sp>
              <p:sp>
                <p:nvSpPr>
                  <p:cNvPr id="63" name="Rectangle 14"/>
                  <p:cNvSpPr>
                    <a:spLocks noChangeArrowheads="1"/>
                  </p:cNvSpPr>
                  <p:nvPr/>
                </p:nvSpPr>
                <p:spPr bwMode="auto">
                  <a:xfrm>
                    <a:off x="2817" y="2023"/>
                    <a:ext cx="684"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加治木工業</a:t>
                    </a:r>
                  </a:p>
                </p:txBody>
              </p:sp>
              <p:sp>
                <p:nvSpPr>
                  <p:cNvPr id="64" name="Rectangle 15"/>
                  <p:cNvSpPr>
                    <a:spLocks noChangeArrowheads="1"/>
                  </p:cNvSpPr>
                  <p:nvPr/>
                </p:nvSpPr>
                <p:spPr bwMode="auto">
                  <a:xfrm>
                    <a:off x="3560" y="2008"/>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a:solidFill>
                          <a:schemeClr val="bg1"/>
                        </a:solidFill>
                      </a:rPr>
                      <a:t>隼人工業</a:t>
                    </a:r>
                  </a:p>
                </p:txBody>
              </p:sp>
              <p:sp>
                <p:nvSpPr>
                  <p:cNvPr id="65" name="Rectangle 16"/>
                  <p:cNvSpPr>
                    <a:spLocks noChangeArrowheads="1"/>
                  </p:cNvSpPr>
                  <p:nvPr/>
                </p:nvSpPr>
                <p:spPr bwMode="auto">
                  <a:xfrm>
                    <a:off x="4116" y="2398"/>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曽於</a:t>
                    </a:r>
                  </a:p>
                </p:txBody>
              </p:sp>
              <p:sp>
                <p:nvSpPr>
                  <p:cNvPr id="66" name="Rectangle 18"/>
                  <p:cNvSpPr>
                    <a:spLocks noChangeArrowheads="1"/>
                  </p:cNvSpPr>
                  <p:nvPr/>
                </p:nvSpPr>
                <p:spPr bwMode="auto">
                  <a:xfrm>
                    <a:off x="3606" y="2870"/>
                    <a:ext cx="572"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鹿屋工業</a:t>
                    </a:r>
                  </a:p>
                </p:txBody>
              </p:sp>
              <p:sp>
                <p:nvSpPr>
                  <p:cNvPr id="67" name="Rectangle 19"/>
                  <p:cNvSpPr>
                    <a:spLocks noChangeArrowheads="1"/>
                  </p:cNvSpPr>
                  <p:nvPr/>
                </p:nvSpPr>
                <p:spPr bwMode="auto">
                  <a:xfrm>
                    <a:off x="1635" y="1036"/>
                    <a:ext cx="460"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種子島</a:t>
                    </a:r>
                  </a:p>
                </p:txBody>
              </p:sp>
              <p:sp>
                <p:nvSpPr>
                  <p:cNvPr id="68" name="Rectangle 20"/>
                  <p:cNvSpPr>
                    <a:spLocks noChangeArrowheads="1"/>
                  </p:cNvSpPr>
                  <p:nvPr/>
                </p:nvSpPr>
                <p:spPr bwMode="auto">
                  <a:xfrm>
                    <a:off x="964" y="2800"/>
                    <a:ext cx="348"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奄美</a:t>
                    </a:r>
                  </a:p>
                </p:txBody>
              </p:sp>
              <p:sp>
                <p:nvSpPr>
                  <p:cNvPr id="69" name="Rectangle 22"/>
                  <p:cNvSpPr>
                    <a:spLocks noChangeArrowheads="1"/>
                  </p:cNvSpPr>
                  <p:nvPr/>
                </p:nvSpPr>
                <p:spPr bwMode="auto">
                  <a:xfrm>
                    <a:off x="2317" y="3290"/>
                    <a:ext cx="684" cy="136"/>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鹿児島水産</a:t>
                    </a:r>
                  </a:p>
                </p:txBody>
              </p:sp>
            </p:grpSp>
            <p:sp>
              <p:nvSpPr>
                <p:cNvPr id="26" name="Rectangle 6"/>
                <p:cNvSpPr>
                  <a:spLocks noChangeArrowheads="1"/>
                </p:cNvSpPr>
                <p:nvPr/>
              </p:nvSpPr>
              <p:spPr bwMode="auto">
                <a:xfrm>
                  <a:off x="9706979" y="2862731"/>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明桜館</a:t>
                  </a:r>
                </a:p>
              </p:txBody>
            </p:sp>
            <p:sp>
              <p:nvSpPr>
                <p:cNvPr id="27" name="Rectangle 6"/>
                <p:cNvSpPr>
                  <a:spLocks noChangeArrowheads="1"/>
                </p:cNvSpPr>
                <p:nvPr/>
              </p:nvSpPr>
              <p:spPr bwMode="auto">
                <a:xfrm>
                  <a:off x="9706979" y="3180226"/>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鹿児島南</a:t>
                  </a:r>
                </a:p>
              </p:txBody>
            </p:sp>
            <p:sp>
              <p:nvSpPr>
                <p:cNvPr id="28" name="Rectangle 6"/>
                <p:cNvSpPr>
                  <a:spLocks noChangeArrowheads="1"/>
                </p:cNvSpPr>
                <p:nvPr/>
              </p:nvSpPr>
              <p:spPr bwMode="auto">
                <a:xfrm>
                  <a:off x="9706979" y="3509460"/>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鹿児島商業</a:t>
                  </a:r>
                </a:p>
              </p:txBody>
            </p:sp>
            <p:sp>
              <p:nvSpPr>
                <p:cNvPr id="29" name="Rectangle 6"/>
                <p:cNvSpPr>
                  <a:spLocks noChangeArrowheads="1"/>
                </p:cNvSpPr>
                <p:nvPr/>
              </p:nvSpPr>
              <p:spPr bwMode="auto">
                <a:xfrm>
                  <a:off x="9706979" y="3830553"/>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鹿児島女子</a:t>
                  </a:r>
                </a:p>
              </p:txBody>
            </p:sp>
            <p:sp>
              <p:nvSpPr>
                <p:cNvPr id="30" name="Rectangle 6"/>
                <p:cNvSpPr>
                  <a:spLocks noChangeArrowheads="1"/>
                </p:cNvSpPr>
                <p:nvPr/>
              </p:nvSpPr>
              <p:spPr bwMode="auto">
                <a:xfrm>
                  <a:off x="6734315" y="4596565"/>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指宿商業</a:t>
                  </a:r>
                </a:p>
              </p:txBody>
            </p:sp>
            <p:sp>
              <p:nvSpPr>
                <p:cNvPr id="31" name="Rectangle 6"/>
                <p:cNvSpPr>
                  <a:spLocks noChangeArrowheads="1"/>
                </p:cNvSpPr>
                <p:nvPr/>
              </p:nvSpPr>
              <p:spPr bwMode="auto">
                <a:xfrm>
                  <a:off x="5791076" y="1568317"/>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出水商業</a:t>
                  </a:r>
                </a:p>
              </p:txBody>
            </p:sp>
            <p:sp>
              <p:nvSpPr>
                <p:cNvPr id="32" name="Rectangle 6"/>
                <p:cNvSpPr>
                  <a:spLocks noChangeArrowheads="1"/>
                </p:cNvSpPr>
                <p:nvPr/>
              </p:nvSpPr>
              <p:spPr bwMode="auto">
                <a:xfrm>
                  <a:off x="7926808" y="3375234"/>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国分中央</a:t>
                  </a:r>
                </a:p>
              </p:txBody>
            </p:sp>
            <p:sp>
              <p:nvSpPr>
                <p:cNvPr id="33" name="Rectangle 6"/>
                <p:cNvSpPr>
                  <a:spLocks noChangeArrowheads="1"/>
                </p:cNvSpPr>
                <p:nvPr/>
              </p:nvSpPr>
              <p:spPr bwMode="auto">
                <a:xfrm>
                  <a:off x="7713249" y="4609238"/>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鹿屋女子</a:t>
                  </a:r>
                </a:p>
              </p:txBody>
            </p:sp>
            <p:sp>
              <p:nvSpPr>
                <p:cNvPr id="34" name="Rectangle 16"/>
                <p:cNvSpPr>
                  <a:spLocks noChangeArrowheads="1"/>
                </p:cNvSpPr>
                <p:nvPr/>
              </p:nvSpPr>
              <p:spPr bwMode="auto">
                <a:xfrm>
                  <a:off x="6926179" y="4988594"/>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山川</a:t>
                  </a:r>
                </a:p>
              </p:txBody>
            </p:sp>
            <p:sp>
              <p:nvSpPr>
                <p:cNvPr id="35" name="Rectangle 6"/>
                <p:cNvSpPr>
                  <a:spLocks noChangeArrowheads="1"/>
                </p:cNvSpPr>
                <p:nvPr/>
              </p:nvSpPr>
              <p:spPr bwMode="auto">
                <a:xfrm>
                  <a:off x="5152614" y="4142174"/>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加世田常潤</a:t>
                  </a:r>
                </a:p>
              </p:txBody>
            </p:sp>
            <p:sp>
              <p:nvSpPr>
                <p:cNvPr id="36" name="Rectangle 6"/>
                <p:cNvSpPr>
                  <a:spLocks noChangeArrowheads="1"/>
                </p:cNvSpPr>
                <p:nvPr/>
              </p:nvSpPr>
              <p:spPr bwMode="auto">
                <a:xfrm>
                  <a:off x="5662791" y="3346511"/>
                  <a:ext cx="814533" cy="220101"/>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市来農芸</a:t>
                  </a:r>
                </a:p>
              </p:txBody>
            </p:sp>
            <p:sp>
              <p:nvSpPr>
                <p:cNvPr id="37" name="Rectangle 6"/>
                <p:cNvSpPr>
                  <a:spLocks noChangeArrowheads="1"/>
                </p:cNvSpPr>
                <p:nvPr/>
              </p:nvSpPr>
              <p:spPr bwMode="auto">
                <a:xfrm>
                  <a:off x="6589295" y="2504074"/>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川薩清修館</a:t>
                  </a:r>
                </a:p>
              </p:txBody>
            </p:sp>
            <p:sp>
              <p:nvSpPr>
                <p:cNvPr id="38" name="Rectangle 6"/>
                <p:cNvSpPr>
                  <a:spLocks noChangeArrowheads="1"/>
                </p:cNvSpPr>
                <p:nvPr/>
              </p:nvSpPr>
              <p:spPr bwMode="auto">
                <a:xfrm>
                  <a:off x="6105776" y="2232648"/>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薩摩中央</a:t>
                  </a:r>
                </a:p>
              </p:txBody>
            </p:sp>
            <p:sp>
              <p:nvSpPr>
                <p:cNvPr id="39" name="Rectangle 16"/>
                <p:cNvSpPr>
                  <a:spLocks noChangeArrowheads="1"/>
                </p:cNvSpPr>
                <p:nvPr/>
              </p:nvSpPr>
              <p:spPr bwMode="auto">
                <a:xfrm>
                  <a:off x="5317704" y="2248690"/>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鶴翔</a:t>
                  </a:r>
                </a:p>
              </p:txBody>
            </p:sp>
            <p:sp>
              <p:nvSpPr>
                <p:cNvPr id="40" name="Rectangle 6"/>
                <p:cNvSpPr>
                  <a:spLocks noChangeArrowheads="1"/>
                </p:cNvSpPr>
                <p:nvPr/>
              </p:nvSpPr>
              <p:spPr bwMode="auto">
                <a:xfrm>
                  <a:off x="4905348" y="1907207"/>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野田女子</a:t>
                  </a:r>
                </a:p>
              </p:txBody>
            </p:sp>
            <p:sp>
              <p:nvSpPr>
                <p:cNvPr id="41" name="Rectangle 6"/>
                <p:cNvSpPr>
                  <a:spLocks noChangeArrowheads="1"/>
                </p:cNvSpPr>
                <p:nvPr/>
              </p:nvSpPr>
              <p:spPr bwMode="auto">
                <a:xfrm>
                  <a:off x="6829569" y="1972464"/>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伊佐農林</a:t>
                  </a:r>
                </a:p>
              </p:txBody>
            </p:sp>
            <p:sp>
              <p:nvSpPr>
                <p:cNvPr id="42" name="Rectangle 13"/>
                <p:cNvSpPr>
                  <a:spLocks noChangeArrowheads="1"/>
                </p:cNvSpPr>
                <p:nvPr/>
              </p:nvSpPr>
              <p:spPr bwMode="auto">
                <a:xfrm>
                  <a:off x="6671243" y="2759458"/>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蒲生</a:t>
                  </a:r>
                </a:p>
              </p:txBody>
            </p:sp>
            <p:sp>
              <p:nvSpPr>
                <p:cNvPr id="43" name="Rectangle 13"/>
                <p:cNvSpPr>
                  <a:spLocks noChangeArrowheads="1"/>
                </p:cNvSpPr>
                <p:nvPr/>
              </p:nvSpPr>
              <p:spPr bwMode="auto">
                <a:xfrm>
                  <a:off x="7358223" y="3595940"/>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福山</a:t>
                  </a:r>
                </a:p>
              </p:txBody>
            </p:sp>
            <p:sp>
              <p:nvSpPr>
                <p:cNvPr id="44" name="Rectangle 6"/>
                <p:cNvSpPr>
                  <a:spLocks noChangeArrowheads="1"/>
                </p:cNvSpPr>
                <p:nvPr/>
              </p:nvSpPr>
              <p:spPr bwMode="auto">
                <a:xfrm>
                  <a:off x="7449553" y="4034089"/>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串良商業</a:t>
                  </a:r>
                </a:p>
              </p:txBody>
            </p:sp>
            <p:sp>
              <p:nvSpPr>
                <p:cNvPr id="45" name="Rectangle 18"/>
                <p:cNvSpPr>
                  <a:spLocks noChangeArrowheads="1"/>
                </p:cNvSpPr>
                <p:nvPr/>
              </p:nvSpPr>
              <p:spPr bwMode="auto">
                <a:xfrm>
                  <a:off x="8155089" y="4346711"/>
                  <a:ext cx="860258"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鹿屋農業</a:t>
                  </a:r>
                </a:p>
              </p:txBody>
            </p:sp>
            <p:sp>
              <p:nvSpPr>
                <p:cNvPr id="46" name="Rectangle 16"/>
                <p:cNvSpPr>
                  <a:spLocks noChangeArrowheads="1"/>
                </p:cNvSpPr>
                <p:nvPr/>
              </p:nvSpPr>
              <p:spPr bwMode="auto">
                <a:xfrm>
                  <a:off x="6834849" y="4071548"/>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垂水</a:t>
                  </a:r>
                </a:p>
              </p:txBody>
            </p:sp>
            <p:sp>
              <p:nvSpPr>
                <p:cNvPr id="47" name="Rectangle 6"/>
                <p:cNvSpPr>
                  <a:spLocks noChangeArrowheads="1"/>
                </p:cNvSpPr>
                <p:nvPr/>
              </p:nvSpPr>
              <p:spPr bwMode="auto">
                <a:xfrm>
                  <a:off x="7609724" y="4943694"/>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南大隅</a:t>
                  </a:r>
                </a:p>
              </p:txBody>
            </p:sp>
            <p:sp>
              <p:nvSpPr>
                <p:cNvPr id="48" name="Rectangle 6"/>
                <p:cNvSpPr>
                  <a:spLocks noChangeArrowheads="1"/>
                </p:cNvSpPr>
                <p:nvPr/>
              </p:nvSpPr>
              <p:spPr bwMode="auto">
                <a:xfrm>
                  <a:off x="4118449" y="2423746"/>
                  <a:ext cx="1028700"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種子島中央</a:t>
                  </a:r>
                </a:p>
              </p:txBody>
            </p:sp>
            <p:sp>
              <p:nvSpPr>
                <p:cNvPr id="49" name="Rectangle 6"/>
                <p:cNvSpPr>
                  <a:spLocks noChangeArrowheads="1"/>
                </p:cNvSpPr>
                <p:nvPr/>
              </p:nvSpPr>
              <p:spPr bwMode="auto">
                <a:xfrm>
                  <a:off x="3226174" y="2169698"/>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屋久島</a:t>
                  </a:r>
                </a:p>
              </p:txBody>
            </p:sp>
            <p:sp>
              <p:nvSpPr>
                <p:cNvPr id="50" name="Rectangle 6"/>
                <p:cNvSpPr>
                  <a:spLocks noChangeArrowheads="1"/>
                </p:cNvSpPr>
                <p:nvPr/>
              </p:nvSpPr>
              <p:spPr bwMode="auto">
                <a:xfrm>
                  <a:off x="3673031" y="3927884"/>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大島北</a:t>
                  </a:r>
                </a:p>
              </p:txBody>
            </p:sp>
            <p:sp>
              <p:nvSpPr>
                <p:cNvPr id="51" name="Rectangle 16"/>
                <p:cNvSpPr>
                  <a:spLocks noChangeArrowheads="1"/>
                </p:cNvSpPr>
                <p:nvPr/>
              </p:nvSpPr>
              <p:spPr bwMode="auto">
                <a:xfrm>
                  <a:off x="4537910" y="4124471"/>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喜界</a:t>
                  </a:r>
                </a:p>
              </p:txBody>
            </p:sp>
            <p:sp>
              <p:nvSpPr>
                <p:cNvPr id="52" name="Rectangle 6"/>
                <p:cNvSpPr>
                  <a:spLocks noChangeArrowheads="1"/>
                </p:cNvSpPr>
                <p:nvPr/>
              </p:nvSpPr>
              <p:spPr bwMode="auto">
                <a:xfrm>
                  <a:off x="3214436" y="5883013"/>
                  <a:ext cx="883680" cy="220579"/>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沖永良部</a:t>
                  </a:r>
                </a:p>
              </p:txBody>
            </p:sp>
            <p:sp>
              <p:nvSpPr>
                <p:cNvPr id="53" name="Rectangle 6"/>
                <p:cNvSpPr>
                  <a:spLocks noChangeArrowheads="1"/>
                </p:cNvSpPr>
                <p:nvPr/>
              </p:nvSpPr>
              <p:spPr bwMode="auto">
                <a:xfrm>
                  <a:off x="4386263" y="5032335"/>
                  <a:ext cx="690312" cy="181260"/>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pPr algn="ctr"/>
                  <a:r>
                    <a:rPr lang="ja-JP" altLang="en-US" sz="995" b="1" dirty="0">
                      <a:solidFill>
                        <a:schemeClr val="bg1"/>
                      </a:solidFill>
                    </a:rPr>
                    <a:t>徳之島</a:t>
                  </a:r>
                </a:p>
              </p:txBody>
            </p:sp>
            <p:sp>
              <p:nvSpPr>
                <p:cNvPr id="54" name="Rectangle 16"/>
                <p:cNvSpPr>
                  <a:spLocks noChangeArrowheads="1"/>
                </p:cNvSpPr>
                <p:nvPr/>
              </p:nvSpPr>
              <p:spPr bwMode="auto">
                <a:xfrm>
                  <a:off x="5204914" y="4695715"/>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枕崎</a:t>
                  </a:r>
                </a:p>
              </p:txBody>
            </p:sp>
          </p:grpSp>
          <p:sp>
            <p:nvSpPr>
              <p:cNvPr id="24" name="Rectangle 16"/>
              <p:cNvSpPr>
                <a:spLocks noChangeArrowheads="1"/>
              </p:cNvSpPr>
              <p:nvPr/>
            </p:nvSpPr>
            <p:spPr bwMode="auto">
              <a:xfrm>
                <a:off x="9082131" y="4179943"/>
                <a:ext cx="523374" cy="204537"/>
              </a:xfrm>
              <a:prstGeom prst="rect">
                <a:avLst/>
              </a:prstGeom>
              <a:solidFill>
                <a:srgbClr val="FF3399">
                  <a:alpha val="70000"/>
                </a:srgbClr>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outerShdw>
                    </a:effectLst>
                  </a14:hiddenEffects>
                </a:ext>
              </a:extLst>
            </p:spPr>
            <p:txBody>
              <a:bodyPr wrap="none" anchor="ctr"/>
              <a:lstStyle/>
              <a:p>
                <a:r>
                  <a:rPr lang="ja-JP" altLang="en-US" sz="995" b="1" dirty="0">
                    <a:solidFill>
                      <a:schemeClr val="bg1"/>
                    </a:solidFill>
                  </a:rPr>
                  <a:t>開陽</a:t>
                </a:r>
              </a:p>
            </p:txBody>
          </p:sp>
        </p:grpSp>
      </p:grpSp>
      <p:sp>
        <p:nvSpPr>
          <p:cNvPr id="11" name="正方形/長方形 10"/>
          <p:cNvSpPr/>
          <p:nvPr/>
        </p:nvSpPr>
        <p:spPr>
          <a:xfrm>
            <a:off x="5215510" y="2380860"/>
            <a:ext cx="3416320" cy="369332"/>
          </a:xfrm>
          <a:prstGeom prst="rect">
            <a:avLst/>
          </a:prstGeom>
          <a:solidFill>
            <a:schemeClr val="accent6">
              <a:lumMod val="50000"/>
            </a:schemeClr>
          </a:solidFill>
          <a:scene3d>
            <a:camera prst="orthographicFront"/>
            <a:lightRig rig="threePt" dir="t"/>
          </a:scene3d>
          <a:sp3d>
            <a:bevelT/>
          </a:sp3d>
        </p:spPr>
        <p:txBody>
          <a:bodyPr wrap="none">
            <a:spAutoFit/>
          </a:bodyPr>
          <a:lstStyle/>
          <a:p>
            <a:r>
              <a:rPr lang="ja-JP" altLang="en-US" dirty="0">
                <a:solidFill>
                  <a:schemeClr val="bg1"/>
                </a:solidFill>
                <a:effectLst>
                  <a:outerShdw blurRad="38100" dist="38100" dir="2700000" algn="tl">
                    <a:srgbClr val="000000">
                      <a:alpha val="43137"/>
                    </a:srgbClr>
                  </a:outerShdw>
                </a:effectLst>
              </a:rPr>
              <a:t>専門学科を設置</a:t>
            </a:r>
            <a:r>
              <a:rPr lang="ja-JP" altLang="en-US" dirty="0" smtClean="0">
                <a:solidFill>
                  <a:schemeClr val="bg1"/>
                </a:solidFill>
                <a:effectLst>
                  <a:outerShdw blurRad="38100" dist="38100" dir="2700000" algn="tl">
                    <a:srgbClr val="000000">
                      <a:alpha val="43137"/>
                    </a:srgbClr>
                  </a:outerShdw>
                </a:effectLst>
              </a:rPr>
              <a:t>する県内の高校</a:t>
            </a:r>
            <a:endParaRPr lang="ja-JP" alt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24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855" y="355928"/>
            <a:ext cx="9139389" cy="3607903"/>
          </a:xfrm>
        </p:spPr>
        <p:txBody>
          <a:bodyPr>
            <a:noAutofit/>
          </a:bodyPr>
          <a:lstStyle/>
          <a:p>
            <a:pPr algn="ctr"/>
            <a:r>
              <a:rPr lang="ja-JP" altLang="en-US" sz="40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プログラミング教育のスタートに向けて</a:t>
            </a:r>
            <a:r>
              <a:rPr kumimoji="1" lang="en-US" altLang="ja-JP" sz="40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40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5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これから，何をしたらいいの？</a:t>
            </a:r>
            <a:r>
              <a:rPr lang="en-US" altLang="ja-JP" sz="5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lang="en-US" altLang="ja-JP" sz="5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endParaRPr kumimoji="1" lang="ja-JP" altLang="en-US" sz="5400" b="1"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785" y="2323955"/>
            <a:ext cx="2172589" cy="3899864"/>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53</a:t>
            </a:fld>
            <a:endParaRPr kumimoji="1" lang="ja-JP" altLang="en-US"/>
          </a:p>
        </p:txBody>
      </p:sp>
    </p:spTree>
    <p:extLst>
      <p:ext uri="{BB962C8B-B14F-4D97-AF65-F5344CB8AC3E}">
        <p14:creationId xmlns:p14="http://schemas.microsoft.com/office/powerpoint/2010/main" val="1078069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39"/>
          <p:cNvSpPr txBox="1"/>
          <p:nvPr/>
        </p:nvSpPr>
        <p:spPr>
          <a:xfrm>
            <a:off x="374235" y="3889168"/>
            <a:ext cx="8428260" cy="1552415"/>
          </a:xfrm>
          <a:prstGeom prst="rect">
            <a:avLst/>
          </a:prstGeom>
          <a:solidFill>
            <a:schemeClr val="accent6">
              <a:lumMod val="20000"/>
              <a:lumOff val="8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eaLnBrk="0" latinLnBrk="1" hangingPunct="0">
              <a:spcAft>
                <a:spcPts val="0"/>
              </a:spcAft>
            </a:pPr>
            <a:r>
              <a:rPr lang="ja-JP" sz="3200" dirty="0" smtClean="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職員間</a:t>
            </a:r>
            <a:r>
              <a:rPr lang="ja-JP" sz="3200" dirty="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，学校間</a:t>
            </a:r>
            <a:r>
              <a:rPr lang="ja-JP" sz="3200" dirty="0" smtClean="0">
                <a:solidFill>
                  <a:srgbClr val="FF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で情報交換</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を</a:t>
            </a:r>
            <a:r>
              <a:rPr lang="ja-JP" sz="320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行い，各教科</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等</a:t>
            </a:r>
            <a:r>
              <a:rPr lang="ja-JP" altLang="en-US"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や教科外の時間（教育課程内）</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の</a:t>
            </a:r>
            <a:r>
              <a:rPr lang="ja-JP" sz="320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中</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で</a:t>
            </a:r>
            <a:r>
              <a:rPr lang="en-US" alt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 </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プログラミング</a:t>
            </a:r>
            <a:r>
              <a:rPr lang="ja-JP" sz="320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教育を</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どう</a:t>
            </a:r>
            <a:r>
              <a:rPr lang="ja-JP" altLang="en-US"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取り入れていくか</a:t>
            </a:r>
            <a:r>
              <a:rPr lang="ja-JP"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en-US" sz="3200" dirty="0" smtClean="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検討する。</a:t>
            </a:r>
            <a:endParaRPr lang="ja-JP" sz="3200" dirty="0">
              <a:solidFill>
                <a:srgbClr val="000000"/>
              </a:solidFill>
              <a:effectLst/>
              <a:latin typeface="ＭＳ Ｐゴシック" panose="020B0600070205080204" pitchFamily="50" charset="-128"/>
              <a:ea typeface="ＭＳ Ｐゴシック" panose="020B0600070205080204" pitchFamily="50" charset="-128"/>
              <a:cs typeface="ＭＳ 明朝" panose="02020609040205080304" pitchFamily="17" charset="-128"/>
            </a:endParaRPr>
          </a:p>
        </p:txBody>
      </p:sp>
      <p:sp>
        <p:nvSpPr>
          <p:cNvPr id="7" name="タイトル 1"/>
          <p:cNvSpPr txBox="1">
            <a:spLocks/>
          </p:cNvSpPr>
          <p:nvPr/>
        </p:nvSpPr>
        <p:spPr>
          <a:xfrm>
            <a:off x="838070" y="446115"/>
            <a:ext cx="7603540" cy="584634"/>
          </a:xfrm>
          <a:prstGeom prst="rect">
            <a:avLst/>
          </a:prstGeom>
          <a:solidFill>
            <a:schemeClr val="accent6">
              <a:lumMod val="20000"/>
              <a:lumOff val="80000"/>
            </a:schemeClr>
          </a:solidFill>
          <a:scene3d>
            <a:camera prst="orthographicFront"/>
            <a:lightRig rig="threePt" dir="t"/>
          </a:scene3d>
          <a:sp3d>
            <a:bevelT/>
          </a:sp3d>
        </p:spPr>
        <p:txBody>
          <a:bodyPr vert="horz" lIns="91440" tIns="45720" rIns="91440" bIns="45720" rtlCol="0" anchor="ctr">
            <a:noAutofit/>
          </a:bodyPr>
          <a:lstStyle>
            <a:defPPr>
              <a:defRPr lang="en-US"/>
            </a:defPPr>
            <a:lvl1pPr algn="ctr" defTabSz="685800">
              <a:lnSpc>
                <a:spcPct val="90000"/>
              </a:lnSpc>
              <a:spcBef>
                <a:spcPct val="0"/>
              </a:spcBef>
              <a:defRPr sz="3200" b="1">
                <a:solidFill>
                  <a:schemeClr val="tx1"/>
                </a:solidFill>
                <a:latin typeface="ＭＳ Ｐゴシック" panose="020B0600070205080204" pitchFamily="50" charset="-128"/>
                <a:ea typeface="ＭＳ Ｐゴシック" panose="020B0600070205080204" pitchFamily="50" charset="-128"/>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dirty="0"/>
              <a:t>プログラミング教育のスタートに向けて</a:t>
            </a:r>
          </a:p>
        </p:txBody>
      </p:sp>
      <p:pic>
        <p:nvPicPr>
          <p:cNvPr id="2" name="図 1"/>
          <p:cNvPicPr>
            <a:picLocks noChangeAspect="1"/>
          </p:cNvPicPr>
          <p:nvPr/>
        </p:nvPicPr>
        <p:blipFill rotWithShape="1">
          <a:blip r:embed="rId3" cstate="print">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rcRect/>
          <a:stretch/>
        </p:blipFill>
        <p:spPr>
          <a:xfrm>
            <a:off x="2835738" y="1143000"/>
            <a:ext cx="2982132" cy="2410315"/>
          </a:xfrm>
          <a:prstGeom prst="rect">
            <a:avLst/>
          </a:prstGeom>
          <a:effectLst>
            <a:softEdge rad="127000"/>
          </a:effectLst>
        </p:spPr>
      </p:pic>
      <p:sp>
        <p:nvSpPr>
          <p:cNvPr id="6" name="角丸四角形吹き出し 5"/>
          <p:cNvSpPr/>
          <p:nvPr/>
        </p:nvSpPr>
        <p:spPr>
          <a:xfrm>
            <a:off x="106680" y="1143000"/>
            <a:ext cx="2697480" cy="2346960"/>
          </a:xfrm>
          <a:prstGeom prst="wedgeRoundRectCallout">
            <a:avLst>
              <a:gd name="adj1" fmla="val 61652"/>
              <a:gd name="adj2" fmla="val 2548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まず，</a:t>
            </a:r>
            <a:r>
              <a:rPr kumimoji="1" lang="ja-JP" altLang="en-US" sz="28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教師が</a:t>
            </a:r>
            <a:r>
              <a:rPr kumimoji="1" lang="ja-JP" altLang="en-US" sz="2800" b="1" u="sng"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プログラミング体験</a:t>
            </a:r>
            <a:r>
              <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a:t>
            </a:r>
          </a:p>
          <a:p>
            <a:pPr algn="ctr"/>
            <a:r>
              <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やってみる。</a:t>
            </a:r>
          </a:p>
        </p:txBody>
      </p:sp>
      <p:sp>
        <p:nvSpPr>
          <p:cNvPr id="8" name="角丸四角形吹き出し 7"/>
          <p:cNvSpPr/>
          <p:nvPr/>
        </p:nvSpPr>
        <p:spPr>
          <a:xfrm>
            <a:off x="5817870" y="1079645"/>
            <a:ext cx="3173730" cy="2346960"/>
          </a:xfrm>
          <a:prstGeom prst="wedgeRoundRectCallout">
            <a:avLst>
              <a:gd name="adj1" fmla="val -75071"/>
              <a:gd name="adj2" fmla="val 33928"/>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just" eaLnBrk="0" latinLnBrk="1" hangingPunct="0">
              <a:spcAft>
                <a:spcPts val="0"/>
              </a:spcAft>
            </a:pP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「プログラミングって</a:t>
            </a:r>
            <a:r>
              <a:rPr kumimoji="1" lang="ja-JP" altLang="ja-JP" sz="2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楽しい。簡単。</a:t>
            </a: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en-US"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endParaRPr kumimoji="1" lang="en-US"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133350" indent="-133350" algn="just" eaLnBrk="0" latinLnBrk="1" hangingPunct="0">
              <a:spcAft>
                <a:spcPts val="0"/>
              </a:spcAft>
            </a:pPr>
            <a:r>
              <a:rPr kumimoji="1" lang="ja-JP" altLang="ja-JP"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授業で</a:t>
            </a:r>
            <a:r>
              <a:rPr kumimoji="1" lang="ja-JP" altLang="ja-JP" sz="2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使えそう。</a:t>
            </a:r>
            <a:r>
              <a:rPr kumimoji="1" lang="ja-JP" altLang="en-US" sz="2400" b="1"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使ってみたい！</a:t>
            </a: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en-US"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133350" indent="-133350" algn="just" eaLnBrk="0" latinLnBrk="1" hangingPunct="0">
              <a:spcAft>
                <a:spcPts val="0"/>
              </a:spcAft>
            </a:pPr>
            <a:r>
              <a:rPr kumimoji="1" lang="en-US"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ja-JP"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と思うことが大切</a:t>
            </a:r>
            <a:r>
              <a:rPr kumimoji="1" lang="ja-JP" altLang="ja-JP" sz="2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ja-JP" altLang="en-US"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9" name="下矢印 8"/>
          <p:cNvSpPr/>
          <p:nvPr/>
        </p:nvSpPr>
        <p:spPr>
          <a:xfrm>
            <a:off x="3931285" y="3426604"/>
            <a:ext cx="1091381" cy="54502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 name="ホームベース 9"/>
          <p:cNvSpPr/>
          <p:nvPr/>
        </p:nvSpPr>
        <p:spPr>
          <a:xfrm rot="20782897">
            <a:off x="-671433" y="5573076"/>
            <a:ext cx="9205436" cy="788309"/>
          </a:xfrm>
          <a:prstGeom prst="homePlate">
            <a:avLst/>
          </a:prstGeom>
          <a:solidFill>
            <a:schemeClr val="accent6">
              <a:lumMod val="20000"/>
              <a:lumOff val="80000"/>
            </a:schemeClr>
          </a:solidFill>
          <a:ln>
            <a:noFill/>
          </a:ln>
          <a:effectLst>
            <a:glow rad="1397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rPr>
              <a:t>かごしまプログラミング教育　校内研修パック　</a:t>
            </a:r>
            <a:r>
              <a:rPr kumimoji="1" lang="en-US" altLang="ja-JP" sz="2800" b="1" dirty="0" smtClean="0">
                <a:solidFill>
                  <a:srgbClr val="002060"/>
                </a:solidFill>
                <a:effectLst>
                  <a:outerShdw blurRad="38100" dist="38100" dir="2700000" algn="tl">
                    <a:srgbClr val="000000">
                      <a:alpha val="43137"/>
                    </a:srgbClr>
                  </a:outerShdw>
                </a:effectLst>
              </a:rPr>
              <a:t>Ⅲ</a:t>
            </a:r>
            <a:r>
              <a:rPr kumimoji="1" lang="ja-JP" altLang="en-US" sz="2800" b="1" dirty="0" smtClean="0">
                <a:solidFill>
                  <a:srgbClr val="002060"/>
                </a:solidFill>
                <a:effectLst>
                  <a:outerShdw blurRad="38100" dist="38100" dir="2700000" algn="tl">
                    <a:srgbClr val="000000">
                      <a:alpha val="43137"/>
                    </a:srgbClr>
                  </a:outerShdw>
                </a:effectLst>
              </a:rPr>
              <a:t>実践編</a:t>
            </a:r>
            <a:r>
              <a:rPr kumimoji="1" lang="en-US" altLang="ja-JP" sz="2000" b="1" dirty="0" smtClean="0">
                <a:solidFill>
                  <a:schemeClr val="accent6">
                    <a:lumMod val="50000"/>
                  </a:schemeClr>
                </a:solidFill>
                <a:effectLst>
                  <a:outerShdw blurRad="38100" dist="38100" dir="2700000" algn="tl">
                    <a:srgbClr val="000000">
                      <a:alpha val="43137"/>
                    </a:srgbClr>
                  </a:outerShdw>
                </a:effectLst>
              </a:rPr>
              <a:t/>
            </a:r>
            <a:br>
              <a:rPr kumimoji="1" lang="en-US" altLang="ja-JP" sz="2000" b="1" dirty="0" smtClean="0">
                <a:solidFill>
                  <a:schemeClr val="accent6">
                    <a:lumMod val="50000"/>
                  </a:schemeClr>
                </a:solidFill>
                <a:effectLst>
                  <a:outerShdw blurRad="38100" dist="38100" dir="2700000" algn="tl">
                    <a:srgbClr val="000000">
                      <a:alpha val="43137"/>
                    </a:srgbClr>
                  </a:outerShdw>
                </a:effectLst>
              </a:rPr>
            </a:br>
            <a:r>
              <a:rPr kumimoji="1" lang="ja-JP" altLang="en-US" sz="2000" b="1" dirty="0" smtClean="0">
                <a:solidFill>
                  <a:schemeClr val="accent6">
                    <a:lumMod val="50000"/>
                  </a:schemeClr>
                </a:solidFill>
                <a:effectLst>
                  <a:outerShdw blurRad="38100" dist="38100" dir="2700000" algn="tl">
                    <a:srgbClr val="000000">
                      <a:alpha val="43137"/>
                    </a:srgbClr>
                  </a:outerShdw>
                </a:effectLst>
              </a:rPr>
              <a:t>「指導計画</a:t>
            </a:r>
            <a:r>
              <a:rPr kumimoji="1" lang="ja-JP" altLang="en-US" sz="2000" b="1" dirty="0">
                <a:solidFill>
                  <a:schemeClr val="accent6">
                    <a:lumMod val="50000"/>
                  </a:schemeClr>
                </a:solidFill>
                <a:effectLst>
                  <a:outerShdw blurRad="38100" dist="38100" dir="2700000" algn="tl">
                    <a:srgbClr val="000000">
                      <a:alpha val="43137"/>
                    </a:srgbClr>
                  </a:outerShdw>
                </a:effectLst>
              </a:rPr>
              <a:t>作成</a:t>
            </a:r>
            <a:r>
              <a:rPr kumimoji="1" lang="ja-JP" altLang="en-US" sz="2000" b="1" dirty="0" smtClean="0">
                <a:solidFill>
                  <a:schemeClr val="accent6">
                    <a:lumMod val="50000"/>
                  </a:schemeClr>
                </a:solidFill>
                <a:effectLst>
                  <a:outerShdw blurRad="38100" dist="38100" dir="2700000" algn="tl">
                    <a:srgbClr val="000000">
                      <a:alpha val="43137"/>
                    </a:srgbClr>
                  </a:outerShdw>
                </a:effectLst>
              </a:rPr>
              <a:t>と教育課程におけるプログラミング教育の位置付け」を参照</a:t>
            </a:r>
            <a:endParaRPr kumimoji="1" lang="ja-JP" altLang="en-US" sz="2000" b="1" dirty="0">
              <a:solidFill>
                <a:schemeClr val="accent6">
                  <a:lumMod val="50000"/>
                </a:schemeClr>
              </a:solidFill>
              <a:effectLst>
                <a:outerShdw blurRad="38100" dist="38100" dir="2700000" algn="tl">
                  <a:srgbClr val="000000">
                    <a:alpha val="43137"/>
                  </a:srgbClr>
                </a:outerShdw>
              </a:effectLst>
            </a:endParaRPr>
          </a:p>
        </p:txBody>
      </p:sp>
      <p:sp>
        <p:nvSpPr>
          <p:cNvPr id="12" name="スライド番号プレースホルダー 11"/>
          <p:cNvSpPr>
            <a:spLocks noGrp="1"/>
          </p:cNvSpPr>
          <p:nvPr>
            <p:ph type="sldNum" sz="quarter" idx="12"/>
          </p:nvPr>
        </p:nvSpPr>
        <p:spPr/>
        <p:txBody>
          <a:bodyPr/>
          <a:lstStyle/>
          <a:p>
            <a:fld id="{DD638FA8-802B-4CC3-821C-FEAAB671A0D4}" type="slidenum">
              <a:rPr kumimoji="1" lang="ja-JP" altLang="en-US" smtClean="0"/>
              <a:t>54</a:t>
            </a:fld>
            <a:endParaRPr kumimoji="1" lang="ja-JP" altLang="en-US"/>
          </a:p>
        </p:txBody>
      </p:sp>
    </p:spTree>
    <p:extLst>
      <p:ext uri="{BB962C8B-B14F-4D97-AF65-F5344CB8AC3E}">
        <p14:creationId xmlns:p14="http://schemas.microsoft.com/office/powerpoint/2010/main" val="21418188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6165" y="3372392"/>
            <a:ext cx="3325774" cy="2872637"/>
          </a:xfrm>
          <a:prstGeom prst="rect">
            <a:avLst/>
          </a:prstGeom>
          <a:effectLst>
            <a:outerShdw blurRad="50800" dist="38100" dir="2700000" algn="tl" rotWithShape="0">
              <a:prstClr val="black">
                <a:alpha val="40000"/>
              </a:prstClr>
            </a:outerShdw>
          </a:effectLst>
        </p:spPr>
      </p:pic>
      <p:sp>
        <p:nvSpPr>
          <p:cNvPr id="14" name="正方形/長方形 13"/>
          <p:cNvSpPr/>
          <p:nvPr/>
        </p:nvSpPr>
        <p:spPr>
          <a:xfrm>
            <a:off x="4633344" y="5998695"/>
            <a:ext cx="4088300" cy="500137"/>
          </a:xfrm>
          <a:prstGeom prst="rect">
            <a:avLst/>
          </a:prstGeom>
          <a:noFill/>
        </p:spPr>
        <p:txBody>
          <a:bodyPr wrap="none" lIns="68580" tIns="34290" rIns="68580" bIns="34290">
            <a:spAutoFit/>
          </a:bodyPr>
          <a:lstStyle/>
          <a:p>
            <a:pPr algn="ctr"/>
            <a:r>
              <a:rPr lang="ja-JP" altLang="en-US" sz="2800" dirty="0">
                <a:ln w="0"/>
                <a:solidFill>
                  <a:srgbClr val="FF0000"/>
                </a:solidFill>
                <a:effectLst>
                  <a:outerShdw blurRad="38100" dist="19050" dir="2700000" algn="tl" rotWithShape="0">
                    <a:schemeClr val="dk1">
                      <a:alpha val="40000"/>
                    </a:schemeClr>
                  </a:outerShdw>
                </a:effectLst>
              </a:rPr>
              <a:t>教師</a:t>
            </a:r>
            <a:r>
              <a:rPr lang="ja-JP" altLang="en-US" sz="2800" dirty="0">
                <a:ln w="0"/>
                <a:solidFill>
                  <a:srgbClr val="0000FF"/>
                </a:solidFill>
                <a:effectLst>
                  <a:outerShdw blurRad="38100" dist="19050" dir="2700000" algn="tl" rotWithShape="0">
                    <a:schemeClr val="dk1">
                      <a:alpha val="40000"/>
                    </a:schemeClr>
                  </a:outerShdw>
                </a:effectLst>
              </a:rPr>
              <a:t>も</a:t>
            </a:r>
            <a:r>
              <a:rPr lang="ja-JP" altLang="en-US" sz="2800" dirty="0">
                <a:ln w="0"/>
                <a:solidFill>
                  <a:srgbClr val="FF0000"/>
                </a:solidFill>
                <a:effectLst>
                  <a:outerShdw blurRad="38100" dist="19050" dir="2700000" algn="tl" rotWithShape="0">
                    <a:schemeClr val="dk1">
                      <a:alpha val="40000"/>
                    </a:schemeClr>
                  </a:outerShdw>
                </a:effectLst>
              </a:rPr>
              <a:t>児童生徒</a:t>
            </a:r>
            <a:r>
              <a:rPr lang="ja-JP" altLang="en-US" sz="2800" dirty="0" smtClean="0">
                <a:ln w="0"/>
                <a:solidFill>
                  <a:srgbClr val="0000FF"/>
                </a:solidFill>
                <a:effectLst>
                  <a:outerShdw blurRad="38100" dist="19050" dir="2700000" algn="tl" rotWithShape="0">
                    <a:schemeClr val="dk1">
                      <a:alpha val="40000"/>
                    </a:schemeClr>
                  </a:outerShdw>
                </a:effectLst>
              </a:rPr>
              <a:t>も</a:t>
            </a:r>
            <a:r>
              <a:rPr lang="ja-JP" altLang="en-US" sz="2800" dirty="0">
                <a:ln w="0"/>
                <a:effectLst>
                  <a:outerShdw blurRad="38100" dist="19050" dir="2700000" algn="tl" rotWithShape="0">
                    <a:schemeClr val="dk1">
                      <a:alpha val="40000"/>
                    </a:schemeClr>
                  </a:outerShdw>
                </a:effectLst>
              </a:rPr>
              <a:t>一緒</a:t>
            </a:r>
            <a:r>
              <a:rPr lang="ja-JP" altLang="en-US" sz="2800" dirty="0" smtClean="0">
                <a:ln w="0"/>
                <a:effectLst>
                  <a:outerShdw blurRad="38100" dist="19050" dir="2700000" algn="tl" rotWithShape="0">
                    <a:schemeClr val="dk1">
                      <a:alpha val="40000"/>
                    </a:schemeClr>
                  </a:outerShdw>
                </a:effectLst>
              </a:rPr>
              <a:t>に</a:t>
            </a:r>
            <a:endParaRPr lang="ja-JP" altLang="en-US" sz="2800" dirty="0">
              <a:ln w="0"/>
              <a:effectLst>
                <a:outerShdw blurRad="38100" dist="19050" dir="2700000" algn="tl" rotWithShape="0">
                  <a:schemeClr val="dk1">
                    <a:alpha val="40000"/>
                  </a:schemeClr>
                </a:outerShdw>
              </a:effectLst>
            </a:endParaRPr>
          </a:p>
        </p:txBody>
      </p:sp>
      <p:pic>
        <p:nvPicPr>
          <p:cNvPr id="17" name="図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7854" y="3323491"/>
            <a:ext cx="1727894" cy="1645498"/>
          </a:xfrm>
          <a:prstGeom prst="rect">
            <a:avLst/>
          </a:prstGeom>
          <a:effectLst>
            <a:softEdge rad="31750"/>
          </a:effectLst>
        </p:spPr>
      </p:pic>
      <p:sp>
        <p:nvSpPr>
          <p:cNvPr id="18" name="雲形吹き出し 17"/>
          <p:cNvSpPr/>
          <p:nvPr/>
        </p:nvSpPr>
        <p:spPr>
          <a:xfrm>
            <a:off x="122688" y="911830"/>
            <a:ext cx="4190683" cy="2269665"/>
          </a:xfrm>
          <a:prstGeom prst="cloudCallout">
            <a:avLst>
              <a:gd name="adj1" fmla="val 17502"/>
              <a:gd name="adj2" fmla="val 60820"/>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effectLst>
                  <a:outerShdw blurRad="38100" dist="38100" dir="2700000" algn="tl">
                    <a:srgbClr val="000000">
                      <a:alpha val="43137"/>
                    </a:srgbClr>
                  </a:outerShdw>
                </a:effectLst>
              </a:rPr>
              <a:t>プログラミング</a:t>
            </a:r>
            <a:r>
              <a:rPr lang="ja-JP" altLang="en-US" sz="2400" dirty="0" smtClean="0">
                <a:solidFill>
                  <a:schemeClr val="tx1"/>
                </a:solidFill>
                <a:effectLst>
                  <a:outerShdw blurRad="38100" dist="38100" dir="2700000" algn="tl">
                    <a:srgbClr val="000000">
                      <a:alpha val="43137"/>
                    </a:srgbClr>
                  </a:outerShdw>
                </a:effectLst>
              </a:rPr>
              <a:t>を</a:t>
            </a:r>
            <a:endParaRPr lang="ja-JP" altLang="en-US" sz="2400" dirty="0">
              <a:solidFill>
                <a:schemeClr val="tx1"/>
              </a:solidFill>
              <a:effectLst>
                <a:outerShdw blurRad="38100" dist="38100" dir="2700000" algn="tl">
                  <a:srgbClr val="000000">
                    <a:alpha val="43137"/>
                  </a:srgbClr>
                </a:outerShdw>
              </a:effectLst>
            </a:endParaRPr>
          </a:p>
          <a:p>
            <a:pPr algn="ctr"/>
            <a:r>
              <a:rPr lang="ja-JP" altLang="en-US" sz="2400" u="sng" dirty="0">
                <a:solidFill>
                  <a:schemeClr val="tx1"/>
                </a:solidFill>
                <a:effectLst>
                  <a:outerShdw blurRad="38100" dist="38100" dir="2700000" algn="tl">
                    <a:srgbClr val="000000">
                      <a:alpha val="43137"/>
                    </a:srgbClr>
                  </a:outerShdw>
                </a:effectLst>
              </a:rPr>
              <a:t>完璧</a:t>
            </a:r>
            <a:r>
              <a:rPr lang="ja-JP" altLang="en-US" sz="2400" u="sng" dirty="0" smtClean="0">
                <a:solidFill>
                  <a:schemeClr val="tx1"/>
                </a:solidFill>
                <a:effectLst>
                  <a:outerShdw blurRad="38100" dist="38100" dir="2700000" algn="tl">
                    <a:srgbClr val="000000">
                      <a:alpha val="43137"/>
                    </a:srgbClr>
                  </a:outerShdw>
                </a:effectLst>
              </a:rPr>
              <a:t>に理解</a:t>
            </a:r>
            <a:r>
              <a:rPr lang="ja-JP" altLang="en-US" sz="2400" u="sng" dirty="0">
                <a:solidFill>
                  <a:schemeClr val="tx1"/>
                </a:solidFill>
                <a:effectLst>
                  <a:outerShdw blurRad="38100" dist="38100" dir="2700000" algn="tl">
                    <a:srgbClr val="000000">
                      <a:alpha val="43137"/>
                    </a:srgbClr>
                  </a:outerShdw>
                </a:effectLst>
              </a:rPr>
              <a:t>してから</a:t>
            </a:r>
            <a:r>
              <a:rPr lang="ja-JP" altLang="en-US" sz="2400" dirty="0">
                <a:solidFill>
                  <a:schemeClr val="tx1"/>
                </a:solidFill>
                <a:effectLst>
                  <a:outerShdw blurRad="38100" dist="38100" dir="2700000" algn="tl">
                    <a:srgbClr val="000000">
                      <a:alpha val="43137"/>
                    </a:srgbClr>
                  </a:outerShdw>
                </a:effectLst>
              </a:rPr>
              <a:t>、子どもたちに使わせよう</a:t>
            </a:r>
            <a:r>
              <a:rPr lang="en-US" altLang="ja-JP" sz="2400" dirty="0">
                <a:solidFill>
                  <a:schemeClr val="tx1"/>
                </a:solidFill>
                <a:effectLst>
                  <a:outerShdw blurRad="38100" dist="38100" dir="2700000" algn="tl">
                    <a:srgbClr val="000000">
                      <a:alpha val="43137"/>
                    </a:srgbClr>
                  </a:outerShdw>
                </a:effectLst>
              </a:rPr>
              <a:t>…</a:t>
            </a:r>
            <a:endParaRPr lang="ja-JP" altLang="en-US" sz="2400" dirty="0">
              <a:solidFill>
                <a:schemeClr val="tx1"/>
              </a:solidFill>
              <a:effectLst>
                <a:outerShdw blurRad="38100" dist="38100" dir="2700000" algn="tl">
                  <a:srgbClr val="000000">
                    <a:alpha val="43137"/>
                  </a:srgbClr>
                </a:outerShdw>
              </a:effectLst>
            </a:endParaRPr>
          </a:p>
        </p:txBody>
      </p:sp>
      <p:sp>
        <p:nvSpPr>
          <p:cNvPr id="20" name="雲形吹き出し 19"/>
          <p:cNvSpPr/>
          <p:nvPr/>
        </p:nvSpPr>
        <p:spPr>
          <a:xfrm>
            <a:off x="4223856" y="752168"/>
            <a:ext cx="4864674" cy="2966160"/>
          </a:xfrm>
          <a:prstGeom prst="cloudCallout">
            <a:avLst>
              <a:gd name="adj1" fmla="val 24654"/>
              <a:gd name="adj2" fmla="val 62991"/>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solidFill>
                  <a:schemeClr val="tx1"/>
                </a:solidFill>
                <a:effectLst>
                  <a:outerShdw blurRad="38100" dist="38100" dir="2700000" algn="tl">
                    <a:srgbClr val="000000">
                      <a:alpha val="43137"/>
                    </a:srgbClr>
                  </a:outerShdw>
                </a:effectLst>
              </a:rPr>
              <a:t>ねらいを明確にし，基本的</a:t>
            </a:r>
            <a:r>
              <a:rPr lang="ja-JP" altLang="en-US" sz="2400" dirty="0">
                <a:solidFill>
                  <a:schemeClr val="tx1"/>
                </a:solidFill>
                <a:effectLst>
                  <a:outerShdw blurRad="38100" dist="38100" dir="2700000" algn="tl">
                    <a:srgbClr val="000000">
                      <a:alpha val="43137"/>
                    </a:srgbClr>
                  </a:outerShdw>
                </a:effectLst>
              </a:rPr>
              <a:t>な操作方法を確認したら</a:t>
            </a:r>
            <a:r>
              <a:rPr lang="ja-JP" altLang="en-US" sz="2400" dirty="0" smtClean="0">
                <a:solidFill>
                  <a:schemeClr val="tx1"/>
                </a:solidFill>
                <a:effectLst>
                  <a:outerShdw blurRad="38100" dist="38100" dir="2700000" algn="tl">
                    <a:srgbClr val="000000">
                      <a:alpha val="43137"/>
                    </a:srgbClr>
                  </a:outerShdw>
                </a:effectLst>
              </a:rPr>
              <a:t>、</a:t>
            </a:r>
            <a:endParaRPr lang="en-US" altLang="ja-JP" sz="2400" dirty="0" smtClean="0">
              <a:solidFill>
                <a:schemeClr val="tx1"/>
              </a:solidFill>
              <a:effectLst>
                <a:outerShdw blurRad="38100" dist="38100" dir="2700000" algn="tl">
                  <a:srgbClr val="000000">
                    <a:alpha val="43137"/>
                  </a:srgbClr>
                </a:outerShdw>
              </a:effectLst>
            </a:endParaRPr>
          </a:p>
          <a:p>
            <a:r>
              <a:rPr lang="ja-JP" altLang="en-US" sz="2400" b="1" dirty="0" smtClean="0">
                <a:solidFill>
                  <a:srgbClr val="FF0000"/>
                </a:solidFill>
                <a:effectLst>
                  <a:outerShdw blurRad="38100" dist="38100" dir="2700000" algn="tl">
                    <a:srgbClr val="000000">
                      <a:alpha val="43137"/>
                    </a:srgbClr>
                  </a:outerShdw>
                </a:effectLst>
              </a:rPr>
              <a:t>子ども</a:t>
            </a:r>
            <a:r>
              <a:rPr lang="ja-JP" altLang="en-US" sz="2400" b="1" dirty="0">
                <a:solidFill>
                  <a:srgbClr val="FF0000"/>
                </a:solidFill>
                <a:effectLst>
                  <a:outerShdw blurRad="38100" dist="38100" dir="2700000" algn="tl">
                    <a:srgbClr val="000000">
                      <a:alpha val="43137"/>
                    </a:srgbClr>
                  </a:outerShdw>
                </a:effectLst>
              </a:rPr>
              <a:t>たちと一緒</a:t>
            </a:r>
            <a:r>
              <a:rPr lang="ja-JP" altLang="en-US" sz="2400" b="1" dirty="0" smtClean="0">
                <a:solidFill>
                  <a:srgbClr val="FF0000"/>
                </a:solidFill>
                <a:effectLst>
                  <a:outerShdw blurRad="38100" dist="38100" dir="2700000" algn="tl">
                    <a:srgbClr val="000000">
                      <a:alpha val="43137"/>
                    </a:srgbClr>
                  </a:outerShdw>
                </a:effectLst>
              </a:rPr>
              <a:t>に</a:t>
            </a:r>
            <a:r>
              <a:rPr lang="ja-JP" altLang="en-US" sz="2400" dirty="0" smtClean="0">
                <a:solidFill>
                  <a:schemeClr val="tx1"/>
                </a:solidFill>
                <a:effectLst>
                  <a:outerShdw blurRad="38100" dist="38100" dir="2700000" algn="tl">
                    <a:srgbClr val="000000">
                      <a:alpha val="43137"/>
                    </a:srgbClr>
                  </a:outerShdw>
                </a:effectLst>
              </a:rPr>
              <a:t>プログラミング体験しましょう</a:t>
            </a:r>
            <a:r>
              <a:rPr lang="ja-JP" altLang="en-US" sz="2400" dirty="0">
                <a:solidFill>
                  <a:schemeClr val="tx1"/>
                </a:solidFill>
                <a:effectLst>
                  <a:outerShdw blurRad="38100" dist="38100" dir="2700000" algn="tl">
                    <a:srgbClr val="000000">
                      <a:alpha val="43137"/>
                    </a:srgbClr>
                  </a:outerShdw>
                </a:effectLst>
              </a:rPr>
              <a:t>。</a:t>
            </a:r>
          </a:p>
        </p:txBody>
      </p:sp>
      <p:sp>
        <p:nvSpPr>
          <p:cNvPr id="21" name="正方形/長方形 20"/>
          <p:cNvSpPr/>
          <p:nvPr/>
        </p:nvSpPr>
        <p:spPr>
          <a:xfrm>
            <a:off x="1668430" y="348459"/>
            <a:ext cx="5929828" cy="584775"/>
          </a:xfrm>
          <a:prstGeom prst="rect">
            <a:avLst/>
          </a:prstGeom>
        </p:spPr>
        <p:txBody>
          <a:bodyPr wrap="none">
            <a:spAutoFit/>
          </a:bodyPr>
          <a:lstStyle/>
          <a:p>
            <a:r>
              <a:rPr lang="ja-JP" altLang="en-US" sz="3200" b="1" u="sng" dirty="0" smtClean="0">
                <a:solidFill>
                  <a:schemeClr val="accent6">
                    <a:lumMod val="50000"/>
                  </a:schemeClr>
                </a:solidFill>
                <a:effectLst>
                  <a:glow rad="101600">
                    <a:schemeClr val="bg1">
                      <a:alpha val="60000"/>
                    </a:schemeClr>
                  </a:glow>
                  <a:innerShdw blurRad="63500" dist="50800" dir="13500000">
                    <a:prstClr val="black">
                      <a:alpha val="50000"/>
                    </a:prstClr>
                  </a:innerShdw>
                </a:effectLst>
              </a:rPr>
              <a:t>教育</a:t>
            </a:r>
            <a:r>
              <a:rPr lang="ja-JP" altLang="en-US" sz="3200" b="1" u="sng" dirty="0">
                <a:solidFill>
                  <a:schemeClr val="accent6">
                    <a:lumMod val="50000"/>
                  </a:schemeClr>
                </a:solidFill>
                <a:effectLst>
                  <a:glow rad="101600">
                    <a:schemeClr val="bg1">
                      <a:alpha val="60000"/>
                    </a:schemeClr>
                  </a:glow>
                  <a:innerShdw blurRad="63500" dist="50800" dir="13500000">
                    <a:prstClr val="black">
                      <a:alpha val="50000"/>
                    </a:prstClr>
                  </a:innerShdw>
                </a:effectLst>
              </a:rPr>
              <a:t>課程</a:t>
            </a:r>
            <a:r>
              <a:rPr lang="ja-JP" altLang="en-US" sz="3200" b="1" u="sng" dirty="0" smtClean="0">
                <a:solidFill>
                  <a:schemeClr val="accent6">
                    <a:lumMod val="50000"/>
                  </a:schemeClr>
                </a:solidFill>
                <a:effectLst>
                  <a:glow rad="101600">
                    <a:schemeClr val="bg1">
                      <a:alpha val="60000"/>
                    </a:schemeClr>
                  </a:glow>
                  <a:innerShdw blurRad="63500" dist="50800" dir="13500000">
                    <a:prstClr val="black">
                      <a:alpha val="50000"/>
                    </a:prstClr>
                  </a:innerShdw>
                </a:effectLst>
              </a:rPr>
              <a:t>に積極的に位置付ける</a:t>
            </a:r>
            <a:endParaRPr lang="ja-JP" altLang="en-US" sz="3200" u="sng" dirty="0">
              <a:solidFill>
                <a:schemeClr val="accent6">
                  <a:lumMod val="50000"/>
                </a:schemeClr>
              </a:solidFill>
            </a:endParaRPr>
          </a:p>
        </p:txBody>
      </p:sp>
      <p:sp>
        <p:nvSpPr>
          <p:cNvPr id="16" name="正方形/長方形 15"/>
          <p:cNvSpPr/>
          <p:nvPr/>
        </p:nvSpPr>
        <p:spPr>
          <a:xfrm>
            <a:off x="146956" y="6100331"/>
            <a:ext cx="3831818" cy="438582"/>
          </a:xfrm>
          <a:prstGeom prst="rect">
            <a:avLst/>
          </a:prstGeom>
          <a:noFill/>
        </p:spPr>
        <p:txBody>
          <a:bodyPr wrap="none" lIns="68580" tIns="34290" rIns="68580" bIns="34290">
            <a:spAutoFit/>
          </a:bodyPr>
          <a:lstStyle/>
          <a:p>
            <a:pPr algn="ctr"/>
            <a:r>
              <a:rPr lang="ja-JP" altLang="en-US" sz="2400" dirty="0" smtClean="0">
                <a:ln w="0"/>
                <a:solidFill>
                  <a:srgbClr val="FF0000"/>
                </a:solidFill>
                <a:effectLst>
                  <a:outerShdw blurRad="38100" dist="19050" dir="2700000" algn="tl" rotWithShape="0">
                    <a:schemeClr val="dk1">
                      <a:alpha val="40000"/>
                    </a:schemeClr>
                  </a:outerShdw>
                </a:effectLst>
              </a:rPr>
              <a:t>教師</a:t>
            </a:r>
            <a:r>
              <a:rPr lang="ja-JP" altLang="en-US" sz="2400" dirty="0" smtClean="0">
                <a:ln w="0"/>
                <a:solidFill>
                  <a:srgbClr val="0000FF"/>
                </a:solidFill>
                <a:effectLst>
                  <a:outerShdw blurRad="38100" dist="19050" dir="2700000" algn="tl" rotWithShape="0">
                    <a:schemeClr val="dk1">
                      <a:alpha val="40000"/>
                    </a:schemeClr>
                  </a:outerShdw>
                </a:effectLst>
              </a:rPr>
              <a:t>が</a:t>
            </a:r>
            <a:r>
              <a:rPr lang="ja-JP" altLang="en-US" sz="2400" dirty="0" smtClean="0">
                <a:ln w="0"/>
                <a:solidFill>
                  <a:srgbClr val="FF0000"/>
                </a:solidFill>
                <a:effectLst>
                  <a:outerShdw blurRad="38100" dist="19050" dir="2700000" algn="tl" rotWithShape="0">
                    <a:schemeClr val="dk1">
                      <a:alpha val="40000"/>
                    </a:schemeClr>
                  </a:outerShdw>
                </a:effectLst>
              </a:rPr>
              <a:t>完全に習得</a:t>
            </a:r>
            <a:r>
              <a:rPr lang="ja-JP" altLang="en-US" sz="2400" dirty="0" smtClean="0">
                <a:ln w="0"/>
                <a:solidFill>
                  <a:srgbClr val="0000FF"/>
                </a:solidFill>
                <a:effectLst>
                  <a:outerShdw blurRad="38100" dist="19050" dir="2700000" algn="tl" rotWithShape="0">
                    <a:schemeClr val="dk1">
                      <a:alpha val="40000"/>
                    </a:schemeClr>
                  </a:outerShdw>
                </a:effectLst>
              </a:rPr>
              <a:t>してから</a:t>
            </a:r>
            <a:endParaRPr lang="ja-JP" altLang="en-US" sz="2400" dirty="0">
              <a:ln w="0"/>
              <a:effectLst>
                <a:outerShdw blurRad="38100" dist="19050" dir="2700000" algn="tl" rotWithShape="0">
                  <a:schemeClr val="dk1">
                    <a:alpha val="40000"/>
                  </a:schemeClr>
                </a:outerShdw>
              </a:effectLst>
            </a:endParaRPr>
          </a:p>
        </p:txBody>
      </p:sp>
      <p:sp>
        <p:nvSpPr>
          <p:cNvPr id="15" name="右矢印 14"/>
          <p:cNvSpPr/>
          <p:nvPr/>
        </p:nvSpPr>
        <p:spPr>
          <a:xfrm>
            <a:off x="3717158" y="3656383"/>
            <a:ext cx="1394646" cy="97971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350"/>
          </a:p>
        </p:txBody>
      </p:sp>
      <p:pic>
        <p:nvPicPr>
          <p:cNvPr id="12" name="図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0304" y="2505950"/>
            <a:ext cx="1698226" cy="3381423"/>
          </a:xfrm>
          <a:prstGeom prst="rect">
            <a:avLst/>
          </a:prstGeom>
          <a:effectLst>
            <a:outerShdw blurRad="76200" dir="18900000" sy="23000" kx="-1200000" algn="bl" rotWithShape="0">
              <a:prstClr val="black">
                <a:alpha val="20000"/>
              </a:prstClr>
            </a:outerShdw>
          </a:effectLst>
        </p:spPr>
      </p:pic>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6956" y="3930914"/>
            <a:ext cx="2494761" cy="2169417"/>
          </a:xfrm>
          <a:prstGeom prst="rect">
            <a:avLst/>
          </a:prstGeom>
        </p:spPr>
      </p:pic>
      <p:sp>
        <p:nvSpPr>
          <p:cNvPr id="3" name="スライド番号プレースホルダー 2"/>
          <p:cNvSpPr>
            <a:spLocks noGrp="1"/>
          </p:cNvSpPr>
          <p:nvPr>
            <p:ph type="sldNum" sz="quarter" idx="12"/>
          </p:nvPr>
        </p:nvSpPr>
        <p:spPr/>
        <p:txBody>
          <a:bodyPr/>
          <a:lstStyle/>
          <a:p>
            <a:fld id="{DD638FA8-802B-4CC3-821C-FEAAB671A0D4}" type="slidenum">
              <a:rPr kumimoji="1" lang="ja-JP" altLang="en-US" smtClean="0"/>
              <a:t>55</a:t>
            </a:fld>
            <a:endParaRPr kumimoji="1" lang="ja-JP" altLang="en-US"/>
          </a:p>
        </p:txBody>
      </p:sp>
    </p:spTree>
    <p:extLst>
      <p:ext uri="{BB962C8B-B14F-4D97-AF65-F5344CB8AC3E}">
        <p14:creationId xmlns:p14="http://schemas.microsoft.com/office/powerpoint/2010/main" val="36403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16" grpId="0"/>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ctrTitle"/>
          </p:nvPr>
        </p:nvSpPr>
        <p:spPr>
          <a:xfrm>
            <a:off x="371365" y="1994587"/>
            <a:ext cx="8627806" cy="1604441"/>
          </a:xfrm>
          <a:solidFill>
            <a:schemeClr val="accent6">
              <a:lumMod val="40000"/>
              <a:lumOff val="60000"/>
            </a:schemeClr>
          </a:solidFill>
          <a:scene3d>
            <a:camera prst="orthographicFront"/>
            <a:lightRig rig="threePt" dir="t"/>
          </a:scene3d>
          <a:sp3d>
            <a:bevelT w="114300" prst="hardEdge"/>
          </a:sp3d>
        </p:spPr>
        <p:txBody>
          <a:bodyPr anchor="ctr">
            <a:noAutofit/>
          </a:bodyPr>
          <a:lstStyle/>
          <a:p>
            <a:r>
              <a:rPr kumimoji="1" lang="ja-JP" altLang="en-US"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小学校プログラミング教育について</a:t>
            </a:r>
            <a:r>
              <a:rPr kumimoji="1" lang="en-US" altLang="ja-JP"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44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lang="ja-JP" altLang="en-US" sz="44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「理論編」</a:t>
            </a:r>
            <a:endParaRPr kumimoji="1" lang="ja-JP" altLang="en-US" sz="4000"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rot="20659346">
            <a:off x="458989" y="823267"/>
            <a:ext cx="2666736" cy="101566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altLang="ja-JP" sz="60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rPr>
              <a:t>Step1</a:t>
            </a:r>
            <a:endParaRPr lang="ja-JP" altLang="en-US" sz="6000" b="1" cap="none" spc="0"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endParaRPr>
          </a:p>
        </p:txBody>
      </p:sp>
      <p:sp>
        <p:nvSpPr>
          <p:cNvPr id="2" name="テキスト ボックス 1"/>
          <p:cNvSpPr txBox="1"/>
          <p:nvPr/>
        </p:nvSpPr>
        <p:spPr>
          <a:xfrm>
            <a:off x="3937819" y="6108227"/>
            <a:ext cx="5386112" cy="338554"/>
          </a:xfrm>
          <a:prstGeom prst="rect">
            <a:avLst/>
          </a:prstGeom>
          <a:noFill/>
        </p:spPr>
        <p:txBody>
          <a:bodyPr wrap="square" rtlCol="0">
            <a:spAutoFit/>
          </a:bodyPr>
          <a:lstStyle/>
          <a:p>
            <a:r>
              <a:rPr kumimoji="1" lang="ja-JP" altLang="en-US" sz="1600" dirty="0" smtClean="0"/>
              <a:t>Ⓒ県総合教育センター公認キャラクター「てぃー</a:t>
            </a:r>
            <a:r>
              <a:rPr kumimoji="1" lang="ja-JP" altLang="en-US" sz="1600" dirty="0" err="1" smtClean="0"/>
              <a:t>らん</a:t>
            </a:r>
            <a:r>
              <a:rPr kumimoji="1" lang="ja-JP" altLang="en-US" sz="1600" dirty="0" smtClean="0"/>
              <a:t>」</a:t>
            </a:r>
            <a:endParaRPr kumimoji="1" lang="ja-JP" altLang="en-US" sz="1600" dirty="0"/>
          </a:p>
        </p:txBody>
      </p:sp>
      <p:sp>
        <p:nvSpPr>
          <p:cNvPr id="3" name="フローチャート: 処理 2"/>
          <p:cNvSpPr/>
          <p:nvPr/>
        </p:nvSpPr>
        <p:spPr>
          <a:xfrm>
            <a:off x="371365" y="3754872"/>
            <a:ext cx="4820067" cy="2197510"/>
          </a:xfrm>
          <a:prstGeom prst="flowChartProcess">
            <a:avLst/>
          </a:prstGeom>
        </p:spPr>
        <p:style>
          <a:lnRef idx="0">
            <a:schemeClr val="accent6"/>
          </a:lnRef>
          <a:fillRef idx="3">
            <a:schemeClr val="accent6"/>
          </a:fillRef>
          <a:effectRef idx="3">
            <a:schemeClr val="accent6"/>
          </a:effectRef>
          <a:fontRef idx="minor">
            <a:schemeClr val="lt1"/>
          </a:fontRef>
        </p:style>
        <p:txBody>
          <a:bodyPr rtlCol="0" anchor="ctr"/>
          <a:lstStyle/>
          <a:p>
            <a:r>
              <a:rPr kumimoji="1" lang="ja-JP" altLang="en-US" sz="2800" dirty="0"/>
              <a:t>　</a:t>
            </a:r>
            <a:r>
              <a:rPr kumimoji="1" lang="ja-JP" altLang="en-US" sz="3600" b="1" dirty="0" smtClean="0"/>
              <a:t>クイック版</a:t>
            </a:r>
            <a:r>
              <a:rPr kumimoji="1" lang="ja-JP" altLang="en-US" sz="3600" b="1" dirty="0" smtClean="0"/>
              <a:t>（</a:t>
            </a:r>
            <a:r>
              <a:rPr kumimoji="1" lang="en-US" altLang="ja-JP" sz="3600" b="1" dirty="0" smtClean="0"/>
              <a:t>30</a:t>
            </a:r>
            <a:r>
              <a:rPr kumimoji="1" lang="ja-JP" altLang="en-US" sz="3600" b="1" dirty="0" smtClean="0"/>
              <a:t>分</a:t>
            </a:r>
            <a:r>
              <a:rPr kumimoji="1" lang="ja-JP" altLang="en-US" sz="3600" b="1" dirty="0" smtClean="0"/>
              <a:t>）</a:t>
            </a:r>
            <a:endParaRPr kumimoji="1" lang="en-US" altLang="ja-JP" sz="3600" b="1" dirty="0" smtClean="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498" y="2949677"/>
            <a:ext cx="1920040" cy="3002705"/>
          </a:xfrm>
          <a:prstGeom prst="rect">
            <a:avLst/>
          </a:prstGeom>
          <a:effectLst>
            <a:outerShdw blurRad="76200" dir="18900000" sy="23000" kx="-1200000" algn="bl" rotWithShape="0">
              <a:prstClr val="black">
                <a:alpha val="20000"/>
              </a:prstClr>
            </a:outerShdw>
          </a:effectLst>
        </p:spPr>
      </p:pic>
      <p:sp>
        <p:nvSpPr>
          <p:cNvPr id="11" name="正方形/長方形 10"/>
          <p:cNvSpPr/>
          <p:nvPr/>
        </p:nvSpPr>
        <p:spPr>
          <a:xfrm rot="21332384">
            <a:off x="6788128" y="4188433"/>
            <a:ext cx="877163" cy="923330"/>
          </a:xfrm>
          <a:prstGeom prst="rect">
            <a:avLst/>
          </a:prstGeom>
          <a:noFill/>
        </p:spPr>
        <p:txBody>
          <a:bodyPr wrap="none" lIns="91440" tIns="45720" rIns="91440" bIns="45720">
            <a:spAutoFit/>
          </a:bodyPr>
          <a:lstStyle/>
          <a:p>
            <a:pPr algn="ctr"/>
            <a:r>
              <a:rPr lang="ja-JP" altLang="en-US" sz="5400" b="0" cap="none" spc="0" dirty="0" smtClean="0">
                <a:ln w="0"/>
                <a:solidFill>
                  <a:schemeClr val="accent6">
                    <a:lumMod val="50000"/>
                  </a:schemeClr>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終</a:t>
            </a:r>
            <a:endParaRPr lang="ja-JP" altLang="en-US" sz="5400" b="0" cap="none" spc="0" dirty="0">
              <a:ln w="0"/>
              <a:solidFill>
                <a:schemeClr val="accent6">
                  <a:lumMod val="50000"/>
                </a:schemeClr>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12" name="スライド番号プレースホルダー 11"/>
          <p:cNvSpPr>
            <a:spLocks noGrp="1"/>
          </p:cNvSpPr>
          <p:nvPr>
            <p:ph type="sldNum" sz="quarter" idx="12"/>
          </p:nvPr>
        </p:nvSpPr>
        <p:spPr/>
        <p:txBody>
          <a:bodyPr/>
          <a:lstStyle/>
          <a:p>
            <a:fld id="{DD638FA8-802B-4CC3-821C-FEAAB671A0D4}" type="slidenum">
              <a:rPr kumimoji="1" lang="ja-JP" altLang="en-US" smtClean="0"/>
              <a:t>56</a:t>
            </a:fld>
            <a:endParaRPr kumimoji="1" lang="ja-JP" altLang="en-US"/>
          </a:p>
        </p:txBody>
      </p:sp>
      <p:sp>
        <p:nvSpPr>
          <p:cNvPr id="13" name="フリーフォーム 12">
            <a:extLst>
              <a:ext uri="{FF2B5EF4-FFF2-40B4-BE49-F238E27FC236}">
                <a16:creationId xmlns:a16="http://schemas.microsoft.com/office/drawing/2014/main" id="{C5295FCA-45EF-CA4F-BBEE-D670A384267B}"/>
              </a:ext>
            </a:extLst>
          </p:cNvPr>
          <p:cNvSpPr/>
          <p:nvPr/>
        </p:nvSpPr>
        <p:spPr>
          <a:xfrm>
            <a:off x="3800232" y="1023943"/>
            <a:ext cx="5246871" cy="877134"/>
          </a:xfrm>
          <a:custGeom>
            <a:avLst/>
            <a:gdLst>
              <a:gd name="connsiteX0" fmla="*/ 183325 w 5459896"/>
              <a:gd name="connsiteY0" fmla="*/ 0 h 1360424"/>
              <a:gd name="connsiteX1" fmla="*/ 411177 w 5459896"/>
              <a:gd name="connsiteY1" fmla="*/ 0 h 1360424"/>
              <a:gd name="connsiteX2" fmla="*/ 411646 w 5459896"/>
              <a:gd name="connsiteY2" fmla="*/ 3318 h 1360424"/>
              <a:gd name="connsiteX3" fmla="*/ 424070 w 5459896"/>
              <a:gd name="connsiteY3" fmla="*/ 174352 h 1360424"/>
              <a:gd name="connsiteX4" fmla="*/ 722247 w 5459896"/>
              <a:gd name="connsiteY4" fmla="*/ 326755 h 1360424"/>
              <a:gd name="connsiteX5" fmla="*/ 1331841 w 5459896"/>
              <a:gd name="connsiteY5" fmla="*/ 326755 h 1360424"/>
              <a:gd name="connsiteX6" fmla="*/ 1616765 w 5459896"/>
              <a:gd name="connsiteY6" fmla="*/ 174352 h 1360424"/>
              <a:gd name="connsiteX7" fmla="*/ 1633214 w 5459896"/>
              <a:gd name="connsiteY7" fmla="*/ 0 h 1360424"/>
              <a:gd name="connsiteX8" fmla="*/ 5276571 w 5459896"/>
              <a:gd name="connsiteY8" fmla="*/ 0 h 1360424"/>
              <a:gd name="connsiteX9" fmla="*/ 5459896 w 5459896"/>
              <a:gd name="connsiteY9" fmla="*/ 183325 h 1360424"/>
              <a:gd name="connsiteX10" fmla="*/ 5459896 w 5459896"/>
              <a:gd name="connsiteY10" fmla="*/ 916605 h 1360424"/>
              <a:gd name="connsiteX11" fmla="*/ 5276571 w 5459896"/>
              <a:gd name="connsiteY11" fmla="*/ 1099930 h 1360424"/>
              <a:gd name="connsiteX12" fmla="*/ 1626963 w 5459896"/>
              <a:gd name="connsiteY12" fmla="*/ 1099930 h 1360424"/>
              <a:gd name="connsiteX13" fmla="*/ 1616765 w 5459896"/>
              <a:gd name="connsiteY13" fmla="*/ 1208021 h 1360424"/>
              <a:gd name="connsiteX14" fmla="*/ 1331841 w 5459896"/>
              <a:gd name="connsiteY14" fmla="*/ 1360424 h 1360424"/>
              <a:gd name="connsiteX15" fmla="*/ 722247 w 5459896"/>
              <a:gd name="connsiteY15" fmla="*/ 1360424 h 1360424"/>
              <a:gd name="connsiteX16" fmla="*/ 424070 w 5459896"/>
              <a:gd name="connsiteY16" fmla="*/ 1208021 h 1360424"/>
              <a:gd name="connsiteX17" fmla="*/ 420654 w 5459896"/>
              <a:gd name="connsiteY17" fmla="*/ 1126697 h 1360424"/>
              <a:gd name="connsiteX18" fmla="*/ 417966 w 5459896"/>
              <a:gd name="connsiteY18" fmla="*/ 1099930 h 1360424"/>
              <a:gd name="connsiteX19" fmla="*/ 183325 w 5459896"/>
              <a:gd name="connsiteY19" fmla="*/ 1099930 h 1360424"/>
              <a:gd name="connsiteX20" fmla="*/ 0 w 5459896"/>
              <a:gd name="connsiteY20" fmla="*/ 916605 h 1360424"/>
              <a:gd name="connsiteX21" fmla="*/ 0 w 5459896"/>
              <a:gd name="connsiteY21" fmla="*/ 183325 h 1360424"/>
              <a:gd name="connsiteX22" fmla="*/ 183325 w 5459896"/>
              <a:gd name="connsiteY22" fmla="*/ 0 h 136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9896" h="1360424">
                <a:moveTo>
                  <a:pt x="183325" y="0"/>
                </a:moveTo>
                <a:lnTo>
                  <a:pt x="411177" y="0"/>
                </a:lnTo>
                <a:lnTo>
                  <a:pt x="411646" y="3318"/>
                </a:lnTo>
                <a:cubicBezTo>
                  <a:pt x="419101" y="65299"/>
                  <a:pt x="424070" y="123553"/>
                  <a:pt x="424070" y="174352"/>
                </a:cubicBezTo>
                <a:cubicBezTo>
                  <a:pt x="424070" y="258522"/>
                  <a:pt x="638077" y="326755"/>
                  <a:pt x="722247" y="326755"/>
                </a:cubicBezTo>
                <a:lnTo>
                  <a:pt x="1331841" y="326755"/>
                </a:lnTo>
                <a:cubicBezTo>
                  <a:pt x="1416011" y="326755"/>
                  <a:pt x="1616765" y="258522"/>
                  <a:pt x="1616765" y="174352"/>
                </a:cubicBezTo>
                <a:lnTo>
                  <a:pt x="1633214" y="0"/>
                </a:lnTo>
                <a:lnTo>
                  <a:pt x="5276571" y="0"/>
                </a:lnTo>
                <a:cubicBezTo>
                  <a:pt x="5377819" y="0"/>
                  <a:pt x="5459896" y="82077"/>
                  <a:pt x="5459896" y="183325"/>
                </a:cubicBezTo>
                <a:lnTo>
                  <a:pt x="5459896" y="916605"/>
                </a:lnTo>
                <a:cubicBezTo>
                  <a:pt x="5459896" y="1017853"/>
                  <a:pt x="5377819" y="1099930"/>
                  <a:pt x="5276571" y="1099930"/>
                </a:cubicBezTo>
                <a:lnTo>
                  <a:pt x="1626963" y="1099930"/>
                </a:lnTo>
                <a:lnTo>
                  <a:pt x="1616765" y="1208021"/>
                </a:lnTo>
                <a:cubicBezTo>
                  <a:pt x="1616765" y="1292191"/>
                  <a:pt x="1416011" y="1360424"/>
                  <a:pt x="1331841" y="1360424"/>
                </a:cubicBezTo>
                <a:lnTo>
                  <a:pt x="722247" y="1360424"/>
                </a:lnTo>
                <a:cubicBezTo>
                  <a:pt x="638077" y="1360424"/>
                  <a:pt x="424070" y="1292191"/>
                  <a:pt x="424070" y="1208021"/>
                </a:cubicBezTo>
                <a:cubicBezTo>
                  <a:pt x="424070" y="1182621"/>
                  <a:pt x="422828" y="1155358"/>
                  <a:pt x="420654" y="1126697"/>
                </a:cubicBezTo>
                <a:lnTo>
                  <a:pt x="417966" y="1099930"/>
                </a:lnTo>
                <a:lnTo>
                  <a:pt x="183325" y="1099930"/>
                </a:lnTo>
                <a:cubicBezTo>
                  <a:pt x="82077" y="1099930"/>
                  <a:pt x="0" y="1017853"/>
                  <a:pt x="0" y="916605"/>
                </a:cubicBezTo>
                <a:lnTo>
                  <a:pt x="0" y="183325"/>
                </a:lnTo>
                <a:cubicBezTo>
                  <a:pt x="0" y="82077"/>
                  <a:pt x="82077" y="0"/>
                  <a:pt x="183325" y="0"/>
                </a:cubicBezTo>
                <a:close/>
              </a:path>
            </a:pathLst>
          </a:custGeom>
          <a:scene3d>
            <a:camera prst="isometricOffAxis1Right"/>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effectLst>
                  <a:outerShdw blurRad="50800" dist="38100" dir="2700000" algn="tl" rotWithShape="0">
                    <a:prstClr val="black">
                      <a:alpha val="40000"/>
                    </a:prstClr>
                  </a:outerShdw>
                </a:effectLst>
              </a:rPr>
              <a:t>　　　</a:t>
            </a:r>
            <a:r>
              <a:rPr lang="ja-JP" altLang="en-US" sz="3200" b="1" dirty="0" smtClean="0">
                <a:effectLst>
                  <a:outerShdw blurRad="50800" dist="38100" dir="2700000" algn="tl" rotWithShape="0">
                    <a:prstClr val="black">
                      <a:alpha val="40000"/>
                    </a:prstClr>
                  </a:outerShdw>
                </a:effectLst>
              </a:rPr>
              <a:t>「体験編」に進む！</a:t>
            </a:r>
            <a:r>
              <a:rPr lang="ja-JP" altLang="en-US" sz="3200" dirty="0"/>
              <a:t>　</a:t>
            </a:r>
            <a:endParaRPr kumimoji="1" lang="ja-JP" altLang="en-US" sz="3200" dirty="0"/>
          </a:p>
        </p:txBody>
      </p:sp>
    </p:spTree>
    <p:extLst>
      <p:ext uri="{BB962C8B-B14F-4D97-AF65-F5344CB8AC3E}">
        <p14:creationId xmlns:p14="http://schemas.microsoft.com/office/powerpoint/2010/main" val="33467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3"/>
                                        </p:tgtEl>
                                        <p:attrNameLst>
                                          <p:attrName>ppt_y</p:attrName>
                                        </p:attrNameLst>
                                      </p:cBhvr>
                                      <p:tavLst>
                                        <p:tav tm="0">
                                          <p:val>
                                            <p:strVal val="#ppt_y"/>
                                          </p:val>
                                        </p:tav>
                                        <p:tav tm="100000">
                                          <p:val>
                                            <p:strVal val="#ppt_y"/>
                                          </p:val>
                                        </p:tav>
                                      </p:tavLst>
                                    </p:anim>
                                    <p:anim calcmode="lin" valueType="num">
                                      <p:cBhvr>
                                        <p:cTn id="9" dur="20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3"/>
                                        </p:tgtEl>
                                      </p:cBhvr>
                                    </p:animEffect>
                                  </p:childTnLst>
                                </p:cTn>
                              </p:par>
                            </p:childTnLst>
                          </p:cTn>
                        </p:par>
                        <p:par>
                          <p:cTn id="12" fill="hold">
                            <p:stCondLst>
                              <p:cond delay="4600"/>
                            </p:stCondLst>
                            <p:childTnLst>
                              <p:par>
                                <p:cTn id="13" presetID="32" presetClass="emph" presetSubtype="0" fill="hold" grpId="1" nodeType="afterEffect">
                                  <p:stCondLst>
                                    <p:cond delay="0"/>
                                  </p:stCondLst>
                                  <p:iterate type="lt">
                                    <p:tmPct val="0"/>
                                  </p:iterate>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1377" y="519016"/>
            <a:ext cx="8499310" cy="3607903"/>
          </a:xfrm>
        </p:spPr>
        <p:txBody>
          <a:bodyPr>
            <a:noAutofit/>
          </a:bodyPr>
          <a:lstStyle/>
          <a:p>
            <a:r>
              <a:rPr lang="ja-JP" altLang="en-US" sz="7200" b="1"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ところで</a:t>
            </a:r>
            <a:r>
              <a:rPr kumimoji="1" lang="en-US" altLang="ja-JP" sz="7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72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プログラミング的思考</a:t>
            </a:r>
            <a:r>
              <a:rPr kumimoji="1" lang="en-US" altLang="ja-JP" sz="72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r>
            <a:br>
              <a:rPr kumimoji="1" lang="en-US" altLang="ja-JP" sz="7200" b="1" dirty="0" smtClean="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br>
            <a:r>
              <a:rPr kumimoji="1" lang="ja-JP" altLang="en-US" sz="7200" b="1"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kumimoji="1" lang="ja-JP" altLang="en-US" sz="7200" b="1" dirty="0" smtClean="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って何？</a:t>
            </a:r>
            <a:endParaRPr kumimoji="1" lang="ja-JP" altLang="en-US" sz="7200" b="1" dirty="0">
              <a:solidFill>
                <a:schemeClr val="accent6">
                  <a:lumMod val="50000"/>
                </a:schemeClr>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368" y="2803254"/>
            <a:ext cx="1981664" cy="3557149"/>
          </a:xfrm>
          <a:prstGeom prst="rect">
            <a:avLst/>
          </a:prstGeom>
          <a:effectLst>
            <a:outerShdw blurRad="76200" dir="18900000" sy="23000" kx="-1200000" algn="bl" rotWithShape="0">
              <a:prstClr val="black">
                <a:alpha val="20000"/>
              </a:prstClr>
            </a:outerShdw>
          </a:effectLst>
        </p:spPr>
      </p:pic>
      <p:sp>
        <p:nvSpPr>
          <p:cNvPr id="5" name="スライド番号プレースホルダー 4"/>
          <p:cNvSpPr>
            <a:spLocks noGrp="1"/>
          </p:cNvSpPr>
          <p:nvPr>
            <p:ph type="sldNum" sz="quarter" idx="12"/>
          </p:nvPr>
        </p:nvSpPr>
        <p:spPr/>
        <p:txBody>
          <a:bodyPr/>
          <a:lstStyle/>
          <a:p>
            <a:fld id="{DD638FA8-802B-4CC3-821C-FEAAB671A0D4}" type="slidenum">
              <a:rPr kumimoji="1" lang="ja-JP" altLang="en-US" smtClean="0"/>
              <a:t>6</a:t>
            </a:fld>
            <a:endParaRPr kumimoji="1" lang="ja-JP" altLang="en-US"/>
          </a:p>
        </p:txBody>
      </p:sp>
    </p:spTree>
    <p:extLst>
      <p:ext uri="{BB962C8B-B14F-4D97-AF65-F5344CB8AC3E}">
        <p14:creationId xmlns:p14="http://schemas.microsoft.com/office/powerpoint/2010/main" val="1544996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p:cNvSpPr txBox="1">
            <a:spLocks/>
          </p:cNvSpPr>
          <p:nvPr/>
        </p:nvSpPr>
        <p:spPr bwMode="auto">
          <a:xfrm>
            <a:off x="341743" y="2221082"/>
            <a:ext cx="8628787" cy="3191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spcBef>
                <a:spcPts val="1000"/>
              </a:spcBef>
              <a:buFont typeface="Arial" charset="0"/>
              <a:buNone/>
            </a:pPr>
            <a:r>
              <a:rPr lang="ja-JP" altLang="en-US" sz="2800" dirty="0">
                <a:solidFill>
                  <a:prstClr val="black"/>
                </a:solidFill>
              </a:rPr>
              <a:t>　</a:t>
            </a:r>
            <a:r>
              <a:rPr lang="ja-JP" altLang="en-US" sz="3200" b="1" dirty="0" smtClean="0">
                <a:solidFill>
                  <a:prstClr val="black"/>
                </a:solidFill>
                <a:latin typeface="ＭＳ Ｐゴシック" panose="020B0600070205080204" pitchFamily="50" charset="-128"/>
                <a:ea typeface="ＭＳ Ｐゴシック" panose="020B0600070205080204" pitchFamily="50" charset="-128"/>
              </a:rPr>
              <a:t>自分</a:t>
            </a:r>
            <a:r>
              <a:rPr lang="ja-JP" altLang="en-US" sz="3200" b="1" dirty="0">
                <a:solidFill>
                  <a:prstClr val="black"/>
                </a:solidFill>
                <a:latin typeface="ＭＳ Ｐゴシック" panose="020B0600070205080204" pitchFamily="50" charset="-128"/>
                <a:ea typeface="ＭＳ Ｐゴシック" panose="020B0600070205080204" pitchFamily="50" charset="-128"/>
              </a:rPr>
              <a:t>が意図する一連の活動を実現するために</a:t>
            </a:r>
            <a:r>
              <a:rPr lang="ja-JP" altLang="en-US" sz="3200" b="1" dirty="0" smtClean="0">
                <a:solidFill>
                  <a:prstClr val="black"/>
                </a:solidFill>
                <a:latin typeface="ＭＳ Ｐゴシック" panose="020B0600070205080204" pitchFamily="50" charset="-128"/>
                <a:ea typeface="ＭＳ Ｐゴシック" panose="020B0600070205080204" pitchFamily="50" charset="-128"/>
              </a:rPr>
              <a:t>，</a:t>
            </a:r>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どの</a:t>
            </a:r>
            <a:r>
              <a:rPr lang="ja-JP" altLang="en-US" sz="3200" b="1" dirty="0">
                <a:solidFill>
                  <a:srgbClr val="FF0000"/>
                </a:solidFill>
                <a:latin typeface="ＭＳ Ｐゴシック" panose="020B0600070205080204" pitchFamily="50" charset="-128"/>
                <a:ea typeface="ＭＳ Ｐゴシック" panose="020B0600070205080204" pitchFamily="50" charset="-128"/>
              </a:rPr>
              <a:t>ような動きの組合せが必要</a:t>
            </a:r>
            <a:r>
              <a:rPr lang="ja-JP" altLang="en-US" sz="3200" b="1" dirty="0">
                <a:solidFill>
                  <a:prstClr val="black"/>
                </a:solidFill>
                <a:latin typeface="ＭＳ Ｐゴシック" panose="020B0600070205080204" pitchFamily="50" charset="-128"/>
                <a:ea typeface="ＭＳ Ｐゴシック" panose="020B0600070205080204" pitchFamily="50" charset="-128"/>
              </a:rPr>
              <a:t>であり</a:t>
            </a:r>
            <a:r>
              <a:rPr lang="ja-JP" altLang="en-US" sz="3200" b="1" dirty="0" smtClean="0">
                <a:solidFill>
                  <a:prstClr val="black"/>
                </a:solidFill>
                <a:latin typeface="ＭＳ Ｐゴシック" panose="020B0600070205080204" pitchFamily="50" charset="-128"/>
                <a:ea typeface="ＭＳ Ｐゴシック" panose="020B0600070205080204" pitchFamily="50" charset="-128"/>
              </a:rPr>
              <a:t>，一つ一つの動きに対応した記号を，</a:t>
            </a:r>
            <a:r>
              <a:rPr lang="ja-JP" altLang="en-US" sz="3200" b="1" dirty="0" smtClean="0">
                <a:solidFill>
                  <a:srgbClr val="FF0000"/>
                </a:solidFill>
                <a:latin typeface="ＭＳ Ｐゴシック" panose="020B0600070205080204" pitchFamily="50" charset="-128"/>
                <a:ea typeface="ＭＳ Ｐゴシック" panose="020B0600070205080204" pitchFamily="50" charset="-128"/>
              </a:rPr>
              <a:t>どのように組み合わせたらいいのか，記号の組合せをどのように改善</a:t>
            </a:r>
            <a:r>
              <a:rPr lang="ja-JP" altLang="en-US" sz="3200" b="1" dirty="0" smtClean="0">
                <a:solidFill>
                  <a:prstClr val="black"/>
                </a:solidFill>
                <a:latin typeface="ＭＳ Ｐゴシック" panose="020B0600070205080204" pitchFamily="50" charset="-128"/>
                <a:ea typeface="ＭＳ Ｐゴシック" panose="020B0600070205080204" pitchFamily="50" charset="-128"/>
              </a:rPr>
              <a:t>していけば，より意図した活動に近づくのか，といったことを</a:t>
            </a:r>
            <a:r>
              <a:rPr lang="en-US" altLang="ja-JP" sz="3200" b="1" dirty="0" smtClean="0">
                <a:solidFill>
                  <a:prstClr val="black"/>
                </a:solidFill>
                <a:latin typeface="ＭＳ Ｐゴシック" panose="020B0600070205080204" pitchFamily="50" charset="-128"/>
                <a:ea typeface="ＭＳ Ｐゴシック" panose="020B0600070205080204" pitchFamily="50" charset="-128"/>
              </a:rPr>
              <a:t>	</a:t>
            </a:r>
            <a:r>
              <a:rPr lang="ja-JP" altLang="en-US" sz="3200" b="1" u="sng" dirty="0" smtClean="0">
                <a:solidFill>
                  <a:srgbClr val="FF0000"/>
                </a:solidFill>
                <a:latin typeface="ＭＳ Ｐゴシック" panose="020B0600070205080204" pitchFamily="50" charset="-128"/>
                <a:ea typeface="ＭＳ Ｐゴシック" panose="020B0600070205080204" pitchFamily="50" charset="-128"/>
              </a:rPr>
              <a:t>論理的に考えていく力</a:t>
            </a:r>
            <a:endParaRPr lang="ja-JP" altLang="en-US" sz="3200" b="1" u="sng"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タイトル 1"/>
          <p:cNvSpPr txBox="1">
            <a:spLocks/>
          </p:cNvSpPr>
          <p:nvPr/>
        </p:nvSpPr>
        <p:spPr bwMode="auto">
          <a:xfrm>
            <a:off x="280080" y="464105"/>
            <a:ext cx="5232446" cy="59398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lIns="72000" tIns="144000" rIns="72000" bIns="72000" anchor="ctr"/>
          <a:lstStyle>
            <a:defPPr>
              <a:defRPr lang="en-US"/>
            </a:defPPr>
            <a:lvl1pPr fontAlgn="base">
              <a:lnSpc>
                <a:spcPct val="90000"/>
              </a:lnSpc>
              <a:spcBef>
                <a:spcPct val="0"/>
              </a:spcBef>
              <a:spcAft>
                <a:spcPct val="0"/>
              </a:spcAft>
              <a:defRPr kumimoji="1" sz="3200">
                <a:ln>
                  <a:solidFill>
                    <a:schemeClr val="tx1"/>
                  </a:solidFill>
                </a:ln>
                <a:solidFill>
                  <a:prstClr val="black"/>
                </a:solidFill>
                <a:effectLst>
                  <a:glow rad="101600">
                    <a:schemeClr val="bg1">
                      <a:alpha val="60000"/>
                    </a:schemeClr>
                  </a:glow>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cs typeface="+mj-cs"/>
              </a:defRPr>
            </a:lvl1pPr>
            <a:lvl2pPr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2pPr>
            <a:lvl3pPr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3pPr>
            <a:lvl4pPr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4pPr>
            <a:lvl5pPr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5pPr>
            <a:lvl6pPr marL="45720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6pPr>
            <a:lvl7pPr marL="91440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7pPr>
            <a:lvl8pPr marL="137160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8pPr>
            <a:lvl9pPr marL="1828800" fontAlgn="base">
              <a:lnSpc>
                <a:spcPct val="90000"/>
              </a:lnSpc>
              <a:spcBef>
                <a:spcPct val="0"/>
              </a:spcBef>
              <a:spcAft>
                <a:spcPct val="0"/>
              </a:spcAft>
              <a:defRPr kumimoji="1" sz="4400">
                <a:solidFill>
                  <a:schemeClr val="tx1"/>
                </a:solidFill>
                <a:latin typeface="Calibri Light" pitchFamily="34" charset="0"/>
                <a:ea typeface="ＭＳ Ｐゴシック" pitchFamily="50" charset="-128"/>
              </a:defRPr>
            </a:lvl9pPr>
          </a:lstStyle>
          <a:p>
            <a:r>
              <a:rPr lang="ja-JP" altLang="en-US" dirty="0"/>
              <a:t>プログラミング的思考とは</a:t>
            </a:r>
          </a:p>
        </p:txBody>
      </p:sp>
      <p:sp>
        <p:nvSpPr>
          <p:cNvPr id="8" name="サブタイトル 2"/>
          <p:cNvSpPr txBox="1">
            <a:spLocks/>
          </p:cNvSpPr>
          <p:nvPr/>
        </p:nvSpPr>
        <p:spPr>
          <a:xfrm>
            <a:off x="987502" y="1158494"/>
            <a:ext cx="6954715" cy="1017822"/>
          </a:xfrm>
          <a:prstGeom prst="rect">
            <a:avLst/>
          </a:prstGeom>
          <a:solidFill>
            <a:srgbClr val="FFFF99"/>
          </a:solidFill>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u="sng" dirty="0" smtClean="0">
                <a:solidFill>
                  <a:sysClr val="windowText" lastClr="000000"/>
                </a:solidFill>
                <a:latin typeface="ＭＳ ゴシック" panose="020B0609070205080204" pitchFamily="49" charset="-128"/>
                <a:ea typeface="ＭＳ ゴシック" panose="020B0609070205080204" pitchFamily="49" charset="-128"/>
              </a:rPr>
              <a:t>将来どのような職業に就くとしても</a:t>
            </a:r>
            <a:r>
              <a:rPr lang="ja-JP" altLang="en-US" sz="3200" dirty="0" smtClean="0">
                <a:solidFill>
                  <a:sysClr val="windowText" lastClr="000000"/>
                </a:solidFill>
                <a:latin typeface="ＭＳ ゴシック" panose="020B0609070205080204" pitchFamily="49" charset="-128"/>
                <a:ea typeface="ＭＳ ゴシック" panose="020B0609070205080204" pitchFamily="49" charset="-128"/>
              </a:rPr>
              <a:t>，</a:t>
            </a:r>
            <a:r>
              <a:rPr lang="en-US" altLang="ja-JP" sz="3200" u="sng" dirty="0">
                <a:solidFill>
                  <a:sysClr val="windowText" lastClr="000000"/>
                </a:solidFill>
                <a:latin typeface="ＭＳ ゴシック" panose="020B0609070205080204" pitchFamily="49" charset="-128"/>
                <a:ea typeface="ＭＳ ゴシック" panose="020B0609070205080204" pitchFamily="49" charset="-128"/>
              </a:rPr>
              <a:t/>
            </a:r>
            <a:br>
              <a:rPr lang="en-US" altLang="ja-JP" sz="3200" u="sng" dirty="0">
                <a:solidFill>
                  <a:sysClr val="windowText" lastClr="000000"/>
                </a:solidFill>
                <a:latin typeface="ＭＳ ゴシック" panose="020B0609070205080204" pitchFamily="49" charset="-128"/>
                <a:ea typeface="ＭＳ ゴシック" panose="020B0609070205080204" pitchFamily="49" charset="-128"/>
              </a:rPr>
            </a:br>
            <a:r>
              <a:rPr lang="ja-JP" altLang="en-US" sz="3200" u="sng" dirty="0" smtClean="0">
                <a:solidFill>
                  <a:sysClr val="windowText" lastClr="000000"/>
                </a:solidFill>
                <a:latin typeface="ＭＳ ゴシック" panose="020B0609070205080204" pitchFamily="49" charset="-128"/>
                <a:ea typeface="ＭＳ ゴシック" panose="020B0609070205080204" pitchFamily="49" charset="-128"/>
              </a:rPr>
              <a:t>時代を超えて普遍的に求められる力</a:t>
            </a:r>
            <a:endParaRPr lang="ja-JP" altLang="en-US" sz="3200" dirty="0" smtClean="0">
              <a:solidFill>
                <a:sysClr val="windowText" lastClr="000000"/>
              </a:solidFill>
              <a:latin typeface="ＭＳ ゴシック" panose="020B0609070205080204" pitchFamily="49" charset="-128"/>
              <a:ea typeface="ＭＳ ゴシック" panose="020B0609070205080204" pitchFamily="49" charset="-128"/>
            </a:endParaRPr>
          </a:p>
        </p:txBody>
      </p:sp>
      <p:sp>
        <p:nvSpPr>
          <p:cNvPr id="9" name="テキスト ボックス 1"/>
          <p:cNvSpPr txBox="1">
            <a:spLocks noChangeArrowheads="1"/>
          </p:cNvSpPr>
          <p:nvPr/>
        </p:nvSpPr>
        <p:spPr bwMode="auto">
          <a:xfrm>
            <a:off x="280080" y="5457623"/>
            <a:ext cx="5794992" cy="584775"/>
          </a:xfrm>
          <a:prstGeom prst="rect">
            <a:avLst/>
          </a:prstGeom>
          <a:solidFill>
            <a:srgbClr val="FFFFCC"/>
          </a:solidFill>
          <a:ln>
            <a:noFill/>
          </a:ln>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「小学校</a:t>
            </a:r>
            <a:r>
              <a:rPr lang="ja-JP" altLang="en-US" sz="1600" b="1" dirty="0">
                <a:solidFill>
                  <a:prstClr val="black"/>
                </a:solidFill>
                <a:latin typeface="ＭＳ Ｐゴシック" panose="020B0600070205080204" pitchFamily="50" charset="-128"/>
                <a:ea typeface="ＭＳ Ｐゴシック" panose="020B0600070205080204" pitchFamily="50" charset="-128"/>
              </a:rPr>
              <a:t>段階におけるプログラミング教育の在り方に</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ついて」</a:t>
            </a:r>
            <a:endParaRPr lang="en-US" altLang="ja-JP" sz="1600" b="1" dirty="0" smtClean="0">
              <a:solidFill>
                <a:prstClr val="black"/>
              </a:solidFill>
              <a:latin typeface="ＭＳ Ｐゴシック" panose="020B0600070205080204" pitchFamily="50" charset="-128"/>
              <a:ea typeface="ＭＳ Ｐゴシック" panose="020B0600070205080204" pitchFamily="50" charset="-128"/>
            </a:endParaRPr>
          </a:p>
          <a:p>
            <a:pPr algn="ct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文部科学省（</a:t>
            </a:r>
            <a:r>
              <a:rPr lang="ja-JP" altLang="en-US" sz="1600" b="1" dirty="0">
                <a:solidFill>
                  <a:prstClr val="black"/>
                </a:solidFill>
                <a:latin typeface="ＭＳ Ｐゴシック" panose="020B0600070205080204" pitchFamily="50" charset="-128"/>
                <a:ea typeface="ＭＳ Ｐゴシック" panose="020B0600070205080204" pitchFamily="50" charset="-128"/>
              </a:rPr>
              <a:t>議論の取りまとめ</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）平成</a:t>
            </a:r>
            <a:r>
              <a:rPr lang="en-US" altLang="ja-JP" sz="1600" b="1" dirty="0">
                <a:solidFill>
                  <a:prstClr val="black"/>
                </a:solidFill>
                <a:latin typeface="ＭＳ Ｐゴシック" panose="020B0600070205080204" pitchFamily="50" charset="-128"/>
                <a:ea typeface="ＭＳ Ｐゴシック" panose="020B0600070205080204" pitchFamily="50" charset="-128"/>
              </a:rPr>
              <a:t>28</a:t>
            </a:r>
            <a:r>
              <a:rPr lang="ja-JP" altLang="en-US" sz="1600" b="1" dirty="0" smtClean="0">
                <a:solidFill>
                  <a:prstClr val="black"/>
                </a:solidFill>
                <a:latin typeface="ＭＳ Ｐゴシック" panose="020B0600070205080204" pitchFamily="50" charset="-128"/>
                <a:ea typeface="ＭＳ Ｐゴシック" panose="020B0600070205080204" pitchFamily="50" charset="-128"/>
              </a:rPr>
              <a:t>年６月</a:t>
            </a:r>
            <a:endParaRPr lang="ja-JP" altLang="en-US" sz="1600" b="1" dirty="0">
              <a:solidFill>
                <a:prstClr val="black"/>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49032" y="4978353"/>
            <a:ext cx="1763371" cy="1344570"/>
          </a:xfrm>
          <a:prstGeom prst="rect">
            <a:avLst/>
          </a:prstGeom>
          <a:effectLst>
            <a:outerShdw blurRad="76200" dir="18900000" sy="23000" kx="-1200000" algn="bl" rotWithShape="0">
              <a:prstClr val="black">
                <a:alpha val="20000"/>
              </a:prstClr>
            </a:outerShdw>
          </a:effectLst>
        </p:spPr>
      </p:pic>
      <p:sp>
        <p:nvSpPr>
          <p:cNvPr id="4" name="スライド番号プレースホルダー 3"/>
          <p:cNvSpPr>
            <a:spLocks noGrp="1"/>
          </p:cNvSpPr>
          <p:nvPr>
            <p:ph type="sldNum" sz="quarter" idx="12"/>
          </p:nvPr>
        </p:nvSpPr>
        <p:spPr/>
        <p:txBody>
          <a:bodyPr/>
          <a:lstStyle/>
          <a:p>
            <a:fld id="{DD638FA8-802B-4CC3-821C-FEAAB671A0D4}" type="slidenum">
              <a:rPr kumimoji="1" lang="ja-JP" altLang="en-US" smtClean="0"/>
              <a:t>7</a:t>
            </a:fld>
            <a:endParaRPr kumimoji="1" lang="ja-JP" altLang="en-US"/>
          </a:p>
        </p:txBody>
      </p:sp>
    </p:spTree>
    <p:extLst>
      <p:ext uri="{BB962C8B-B14F-4D97-AF65-F5344CB8AC3E}">
        <p14:creationId xmlns:p14="http://schemas.microsoft.com/office/powerpoint/2010/main" val="1833923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504" y="3215436"/>
            <a:ext cx="1749783" cy="3140915"/>
          </a:xfrm>
          <a:prstGeom prst="rect">
            <a:avLst/>
          </a:prstGeom>
          <a:effectLst>
            <a:outerShdw blurRad="76200" dir="18900000" sy="23000" kx="-1200000" algn="bl" rotWithShape="0">
              <a:prstClr val="black">
                <a:alpha val="20000"/>
              </a:prstClr>
            </a:outerShdw>
          </a:effectLst>
        </p:spPr>
      </p:pic>
      <p:sp>
        <p:nvSpPr>
          <p:cNvPr id="5" name="正方形/長方形 4"/>
          <p:cNvSpPr/>
          <p:nvPr/>
        </p:nvSpPr>
        <p:spPr>
          <a:xfrm>
            <a:off x="442504" y="427720"/>
            <a:ext cx="8072846" cy="954107"/>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① コンピュータにどのような動きをさせたいのかという自らの意図を明確にする</a:t>
            </a:r>
          </a:p>
        </p:txBody>
      </p:sp>
      <p:sp>
        <p:nvSpPr>
          <p:cNvPr id="2" name="角丸四角形吹き出し 1"/>
          <p:cNvSpPr/>
          <p:nvPr/>
        </p:nvSpPr>
        <p:spPr>
          <a:xfrm>
            <a:off x="2377439" y="1763486"/>
            <a:ext cx="6322423" cy="4389120"/>
          </a:xfrm>
          <a:prstGeom prst="wedgeRoundRectCallout">
            <a:avLst>
              <a:gd name="adj1" fmla="val -57718"/>
              <a:gd name="adj2" fmla="val -8830"/>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コンピュータで，正三角形を，</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自動的に描けるようなプログラムにしたいな。</a:t>
            </a:r>
            <a:endParaRPr kumimoji="1"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4"/>
          <a:stretch>
            <a:fillRect/>
          </a:stretch>
        </p:blipFill>
        <p:spPr>
          <a:xfrm>
            <a:off x="5003074" y="3113564"/>
            <a:ext cx="2968125" cy="2850126"/>
          </a:xfrm>
          <a:prstGeom prst="rect">
            <a:avLst/>
          </a:prstGeom>
        </p:spPr>
      </p:pic>
      <p:sp>
        <p:nvSpPr>
          <p:cNvPr id="7" name="スライド番号プレースホルダー 6"/>
          <p:cNvSpPr>
            <a:spLocks noGrp="1"/>
          </p:cNvSpPr>
          <p:nvPr>
            <p:ph type="sldNum" sz="quarter" idx="12"/>
          </p:nvPr>
        </p:nvSpPr>
        <p:spPr/>
        <p:txBody>
          <a:bodyPr/>
          <a:lstStyle/>
          <a:p>
            <a:fld id="{DD638FA8-802B-4CC3-821C-FEAAB671A0D4}" type="slidenum">
              <a:rPr kumimoji="1" lang="ja-JP" altLang="en-US" smtClean="0"/>
              <a:t>8</a:t>
            </a:fld>
            <a:endParaRPr kumimoji="1" lang="ja-JP" altLang="en-US"/>
          </a:p>
        </p:txBody>
      </p:sp>
    </p:spTree>
    <p:extLst>
      <p:ext uri="{BB962C8B-B14F-4D97-AF65-F5344CB8AC3E}">
        <p14:creationId xmlns:p14="http://schemas.microsoft.com/office/powerpoint/2010/main" val="425037960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正方形/長方形 5"/>
          <p:cNvSpPr/>
          <p:nvPr/>
        </p:nvSpPr>
        <p:spPr>
          <a:xfrm>
            <a:off x="483325" y="415035"/>
            <a:ext cx="8072846" cy="954107"/>
          </a:xfrm>
          <a:prstGeom prst="rect">
            <a:avLst/>
          </a:prstGeom>
          <a:solidFill>
            <a:srgbClr val="FFFF00"/>
          </a:solidFill>
          <a:ln w="38100">
            <a:solidFill>
              <a:schemeClr val="accent6">
                <a:lumMod val="75000"/>
              </a:schemeClr>
            </a:solidFill>
          </a:ln>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② コンピュータにどのような動きをどのような順序でさせればよいのかを考える</a:t>
            </a:r>
          </a:p>
        </p:txBody>
      </p:sp>
      <p:sp>
        <p:nvSpPr>
          <p:cNvPr id="7" name="角丸四角形吹き出し 6"/>
          <p:cNvSpPr/>
          <p:nvPr/>
        </p:nvSpPr>
        <p:spPr>
          <a:xfrm>
            <a:off x="2048276" y="1693458"/>
            <a:ext cx="6322423" cy="3448594"/>
          </a:xfrm>
          <a:prstGeom prst="wedgeRoundRectCallout">
            <a:avLst>
              <a:gd name="adj1" fmla="val -58751"/>
              <a:gd name="adj2" fmla="val -3527"/>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　長さ</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１０㎝の線</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を引く。</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２　左に</a:t>
            </a:r>
            <a:r>
              <a:rPr lang="en-US" altLang="ja-JP"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120</a:t>
            </a:r>
            <a:r>
              <a:rPr lang="ja-JP" altLang="en-US" sz="3200" dirty="0" smtClean="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度</a:t>
            </a:r>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曲がる。</a:t>
            </a:r>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３　長さ</a:t>
            </a:r>
            <a:r>
              <a:rPr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１０㎝の線</a:t>
            </a:r>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を引く。</a:t>
            </a: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４　左に</a:t>
            </a:r>
            <a:r>
              <a:rPr lang="en-US" altLang="ja-JP"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120</a:t>
            </a:r>
            <a:r>
              <a:rPr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度</a:t>
            </a:r>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曲がる。</a:t>
            </a: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５　長さ</a:t>
            </a:r>
            <a:r>
              <a:rPr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１０㎝の線</a:t>
            </a:r>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を引く。</a:t>
            </a:r>
          </a:p>
          <a:p>
            <a:r>
              <a:rPr lang="ja-JP" altLang="en-US"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６　左に</a:t>
            </a:r>
            <a:r>
              <a:rPr lang="en-US" altLang="ja-JP"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120</a:t>
            </a:r>
            <a:r>
              <a:rPr lang="ja-JP" altLang="en-US" sz="3200" dirty="0">
                <a:solidFill>
                  <a:srgbClr val="FFFF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度</a:t>
            </a:r>
            <a:r>
              <a:rPr lang="ja-JP" altLang="en-US" sz="320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曲がる。</a:t>
            </a:r>
          </a:p>
          <a:p>
            <a:endParaRPr lang="en-US" altLang="ja-JP" sz="3200" dirty="0" smtClean="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pic>
        <p:nvPicPr>
          <p:cNvPr id="2050" name="Picture 2" descr="ãä¸è§å½¢ã®æ¸ãæ¹ãã®ç»åæ¤ç´¢çµæ"/>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54257" b="32305"/>
          <a:stretch/>
        </p:blipFill>
        <p:spPr bwMode="auto">
          <a:xfrm>
            <a:off x="6250854" y="4437280"/>
            <a:ext cx="2499940" cy="208108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0" y="3417755"/>
            <a:ext cx="2035306" cy="2669254"/>
          </a:xfrm>
          <a:prstGeom prst="rect">
            <a:avLst/>
          </a:prstGeom>
          <a:effectLst>
            <a:outerShdw blurRad="76200" dir="18900000" sy="23000" kx="-1200000" algn="bl" rotWithShape="0">
              <a:prstClr val="black">
                <a:alpha val="20000"/>
              </a:prstClr>
            </a:outerShdw>
          </a:effectLst>
        </p:spPr>
      </p:pic>
      <p:sp>
        <p:nvSpPr>
          <p:cNvPr id="3" name="スライド番号プレースホルダー 2"/>
          <p:cNvSpPr>
            <a:spLocks noGrp="1"/>
          </p:cNvSpPr>
          <p:nvPr>
            <p:ph type="sldNum" sz="quarter" idx="12"/>
          </p:nvPr>
        </p:nvSpPr>
        <p:spPr/>
        <p:txBody>
          <a:bodyPr/>
          <a:lstStyle/>
          <a:p>
            <a:fld id="{DD638FA8-802B-4CC3-821C-FEAAB671A0D4}" type="slidenum">
              <a:rPr kumimoji="1" lang="ja-JP" altLang="en-US" smtClean="0"/>
              <a:t>9</a:t>
            </a:fld>
            <a:endParaRPr kumimoji="1" lang="ja-JP" altLang="en-US"/>
          </a:p>
        </p:txBody>
      </p:sp>
    </p:spTree>
    <p:extLst>
      <p:ext uri="{BB962C8B-B14F-4D97-AF65-F5344CB8AC3E}">
        <p14:creationId xmlns:p14="http://schemas.microsoft.com/office/powerpoint/2010/main" val="244449977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5068</TotalTime>
  <Words>2104</Words>
  <Application>Microsoft Office PowerPoint</Application>
  <PresentationFormat>画面に合わせる (4:3)</PresentationFormat>
  <Paragraphs>737</Paragraphs>
  <Slides>56</Slides>
  <Notes>56</Notes>
  <HiddenSlides>20</HiddenSlides>
  <MMClips>2</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56</vt:i4>
      </vt:variant>
    </vt:vector>
  </HeadingPairs>
  <TitlesOfParts>
    <vt:vector size="67" baseType="lpstr">
      <vt:lpstr>ＭＳ Ｐゴシック</vt:lpstr>
      <vt:lpstr>ＭＳ ゴシック</vt:lpstr>
      <vt:lpstr>ＭＳ 明朝</vt:lpstr>
      <vt:lpstr>游ゴシック</vt:lpstr>
      <vt:lpstr>游ゴシック Light</vt:lpstr>
      <vt:lpstr>arial</vt:lpstr>
      <vt:lpstr>arial</vt:lpstr>
      <vt:lpstr>Calibri</vt:lpstr>
      <vt:lpstr>Calibri Light</vt:lpstr>
      <vt:lpstr>Wingdings</vt:lpstr>
      <vt:lpstr>Office テーマ</vt:lpstr>
      <vt:lpstr>小学校プログラミング教育について 「理論編」</vt:lpstr>
      <vt:lpstr>PowerPoint プレゼンテーション</vt:lpstr>
      <vt:lpstr>PowerPoint プレゼンテーション</vt:lpstr>
      <vt:lpstr>PowerPoint プレゼンテーション</vt:lpstr>
      <vt:lpstr>PowerPoint プレゼンテーション</vt:lpstr>
      <vt:lpstr>ところで プログラミング的思考 　　　　　　　　って何？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プログラミング教育  　　　　　の目的は何？</vt:lpstr>
      <vt:lpstr>PowerPoint プレゼンテーション</vt:lpstr>
      <vt:lpstr>PowerPoint プレゼンテーション</vt:lpstr>
      <vt:lpstr>どうして、  プログラミング的思考  を育む必要があるの？</vt:lpstr>
      <vt:lpstr>PowerPoint プレゼンテーション</vt:lpstr>
      <vt:lpstr>PowerPoint プレゼンテーション</vt:lpstr>
      <vt:lpstr>PowerPoint プレゼンテーション</vt:lpstr>
      <vt:lpstr>PowerPoint プレゼンテーション</vt:lpstr>
      <vt:lpstr>　　 プログラミング教育って 　何の教科でやるの？ </vt:lpstr>
      <vt:lpstr>PowerPoint プレゼンテーション</vt:lpstr>
      <vt:lpstr>PowerPoint プレゼンテーション</vt:lpstr>
      <vt:lpstr>PowerPoint プレゼンテーション</vt:lpstr>
      <vt:lpstr>Ａ分類授業例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プログラミング体験には， どんな種類があるの？ </vt:lpstr>
      <vt:lpstr>プログラミング体験の種類</vt:lpstr>
      <vt:lpstr>PowerPoint プレゼンテーション</vt:lpstr>
      <vt:lpstr>PowerPoint プレゼンテーション</vt:lpstr>
      <vt:lpstr>PowerPoint プレゼンテーション</vt:lpstr>
      <vt:lpstr>　　 プログラミング教育は， 小学校 だけでやるの？  ー プログラミング教育の系統性 ー </vt:lpstr>
      <vt:lpstr>　プログラミング教育の指導の系統</vt:lpstr>
      <vt:lpstr>中学校におけるプログラミング教育 中学校学習指導要領　技術・家庭（H29.3）　</vt:lpstr>
      <vt:lpstr>PowerPoint プレゼンテーション</vt:lpstr>
      <vt:lpstr>PowerPoint プレゼンテーション</vt:lpstr>
      <vt:lpstr>PowerPoint プレゼンテーション</vt:lpstr>
      <vt:lpstr>Society 5.0 に向けた人材育成 ～ 社会が変わる、学びが変わる ～ Society 5.0 に向けた人材育成に係る大臣懇談会 新たな時代を豊かに生きる力の育成に関する省内タスクフォース 　　　　　　　　　　　　　　　　　　　　　　　　平成30 年6 月5 日</vt:lpstr>
      <vt:lpstr>　　 プログラミング教育に 必要な環境は？ </vt:lpstr>
      <vt:lpstr>プログラミング体験に必要な機器等の環境</vt:lpstr>
      <vt:lpstr>　　 プログラミング教育は その学校だけで進めるの？ ～　外部との連携　～ </vt:lpstr>
      <vt:lpstr>企業・団体や地域との連携</vt:lpstr>
      <vt:lpstr>企業・団体や地域との連携</vt:lpstr>
      <vt:lpstr>PowerPoint プレゼンテーション</vt:lpstr>
      <vt:lpstr>プログラミング教育のスタートに向けて これから，何をしたらいいの？ </vt:lpstr>
      <vt:lpstr>PowerPoint プレゼンテーション</vt:lpstr>
      <vt:lpstr>PowerPoint プレゼンテーション</vt:lpstr>
      <vt:lpstr>小学校プログラミング教育について 「理論編」</vt:lpstr>
    </vt:vector>
  </TitlesOfParts>
  <Company>鹿児島県総合教育センター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KidaHiroshi</dc:creator>
  <cp:lastModifiedBy>KidaHiroshi</cp:lastModifiedBy>
  <cp:revision>265</cp:revision>
  <cp:lastPrinted>2019-01-08T00:26:26Z</cp:lastPrinted>
  <dcterms:created xsi:type="dcterms:W3CDTF">2018-11-12T05:44:58Z</dcterms:created>
  <dcterms:modified xsi:type="dcterms:W3CDTF">2019-02-02T03:03:41Z</dcterms:modified>
</cp:coreProperties>
</file>