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57" r:id="rId2"/>
    <p:sldId id="258" r:id="rId3"/>
    <p:sldId id="259" r:id="rId4"/>
    <p:sldId id="266" r:id="rId5"/>
    <p:sldId id="267" r:id="rId6"/>
    <p:sldId id="261" r:id="rId7"/>
    <p:sldId id="263" r:id="rId8"/>
    <p:sldId id="265" r:id="rId9"/>
    <p:sldId id="264" r:id="rId10"/>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nter42@general-edu.local" initials="c" lastIdx="0" clrIdx="0">
    <p:extLst>
      <p:ext uri="{19B8F6BF-5375-455C-9EA6-DF929625EA0E}">
        <p15:presenceInfo xmlns:p15="http://schemas.microsoft.com/office/powerpoint/2012/main" userId="S-1-5-21-2127325243-2021450106-684233141-12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59598" autoAdjust="0"/>
  </p:normalViewPr>
  <p:slideViewPr>
    <p:cSldViewPr snapToGrid="0">
      <p:cViewPr varScale="1">
        <p:scale>
          <a:sx n="40" d="100"/>
          <a:sy n="40" d="100"/>
        </p:scale>
        <p:origin x="2202" y="36"/>
      </p:cViewPr>
      <p:guideLst/>
    </p:cSldViewPr>
  </p:slideViewPr>
  <p:notesTextViewPr>
    <p:cViewPr>
      <p:scale>
        <a:sx n="1" d="1"/>
        <a:sy n="1" d="1"/>
      </p:scale>
      <p:origin x="0" y="0"/>
    </p:cViewPr>
  </p:notesTextViewPr>
  <p:notesViewPr>
    <p:cSldViewPr snapToGrid="0">
      <p:cViewPr>
        <p:scale>
          <a:sx n="70" d="100"/>
          <a:sy n="70" d="100"/>
        </p:scale>
        <p:origin x="2484" y="-12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C9131427-F1A8-4316-92BA-B641D81BB307}" type="datetimeFigureOut">
              <a:rPr kumimoji="1" lang="ja-JP" altLang="en-US" smtClean="0"/>
              <a:t>2018/12/12</a:t>
            </a:fld>
            <a:endParaRPr kumimoji="1" lang="ja-JP" altLang="en-US"/>
          </a:p>
        </p:txBody>
      </p:sp>
      <p:sp>
        <p:nvSpPr>
          <p:cNvPr id="4" name="フッター プレースホルダー 3"/>
          <p:cNvSpPr>
            <a:spLocks noGrp="1"/>
          </p:cNvSpPr>
          <p:nvPr>
            <p:ph type="ftr" sz="quarter" idx="2"/>
          </p:nvPr>
        </p:nvSpPr>
        <p:spPr>
          <a:xfrm>
            <a:off x="0" y="9374301"/>
            <a:ext cx="3248167" cy="495187"/>
          </a:xfrm>
          <a:prstGeom prst="rect">
            <a:avLst/>
          </a:prstGeom>
        </p:spPr>
        <p:txBody>
          <a:bodyPr vert="horz" lIns="91440" tIns="45720" rIns="91440" bIns="45720" rtlCol="0" anchor="b"/>
          <a:lstStyle>
            <a:lvl1pPr algn="l">
              <a:defRPr sz="1200"/>
            </a:lvl1pPr>
          </a:lstStyle>
          <a:p>
            <a:r>
              <a:rPr kumimoji="1" lang="en-US" altLang="ja-JP" smtClean="0"/>
              <a:t>Ⅱ</a:t>
            </a:r>
            <a:r>
              <a:rPr kumimoji="1" lang="ja-JP" altLang="en-US" smtClean="0"/>
              <a:t>体験編</a:t>
            </a:r>
            <a:r>
              <a:rPr kumimoji="1" lang="en-US" altLang="ja-JP" smtClean="0"/>
              <a:t>1-①</a:t>
            </a:r>
            <a:r>
              <a:rPr kumimoji="1" lang="ja-JP" altLang="en-US" smtClean="0"/>
              <a:t>「人間ロボットを動かそう」</a:t>
            </a:r>
            <a:endParaRPr kumimoji="1" lang="ja-JP" altLang="en-US"/>
          </a:p>
        </p:txBody>
      </p:sp>
      <p:sp>
        <p:nvSpPr>
          <p:cNvPr id="5" name="スライド番号プレースホルダー 4"/>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2B2687CB-5A0B-4B46-9478-347CE282D97B}" type="slidenum">
              <a:rPr kumimoji="1" lang="ja-JP" altLang="en-US" smtClean="0"/>
              <a:t>‹#›</a:t>
            </a:fld>
            <a:endParaRPr kumimoji="1" lang="ja-JP" altLang="en-US"/>
          </a:p>
        </p:txBody>
      </p:sp>
    </p:spTree>
    <p:extLst>
      <p:ext uri="{BB962C8B-B14F-4D97-AF65-F5344CB8AC3E}">
        <p14:creationId xmlns:p14="http://schemas.microsoft.com/office/powerpoint/2010/main" val="368278623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814763" cy="495300"/>
          </a:xfrm>
          <a:prstGeom prst="rect">
            <a:avLst/>
          </a:prstGeom>
        </p:spPr>
        <p:txBody>
          <a:bodyPr vert="horz" lIns="91440" tIns="45720" rIns="91440" bIns="45720" rtlCol="0"/>
          <a:lstStyle>
            <a:lvl1pPr algn="l">
              <a:defRPr sz="1200"/>
            </a:lvl1pPr>
          </a:lstStyle>
          <a:p>
            <a:r>
              <a:rPr kumimoji="1" lang="ja-JP" altLang="en-US" dirty="0" smtClean="0"/>
              <a:t>かごしまプログラミング教育校内研修パック</a:t>
            </a:r>
            <a:endParaRPr kumimoji="1" lang="ja-JP" altLang="en-US" dirty="0"/>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9800"/>
            <a:ext cx="5389563" cy="3886200"/>
          </a:xfrm>
          <a:prstGeom prst="rect">
            <a:avLst/>
          </a:prstGeom>
        </p:spPr>
        <p:txBody>
          <a:bodyPr vert="horz" lIns="91440" tIns="45720" rIns="91440" bIns="45720"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9374188"/>
            <a:ext cx="3289110" cy="495300"/>
          </a:xfrm>
          <a:prstGeom prst="rect">
            <a:avLst/>
          </a:prstGeom>
        </p:spPr>
        <p:txBody>
          <a:bodyPr vert="horz" lIns="91440" tIns="45720" rIns="91440" bIns="45720" rtlCol="0" anchor="b"/>
          <a:lstStyle>
            <a:lvl1pPr algn="l">
              <a:defRPr sz="1200"/>
            </a:lvl1pPr>
          </a:lstStyle>
          <a:p>
            <a:r>
              <a:rPr kumimoji="1" lang="en-US" altLang="ja-JP" smtClean="0"/>
              <a:t>Ⅱ</a:t>
            </a:r>
            <a:r>
              <a:rPr kumimoji="1" lang="ja-JP" altLang="en-US" smtClean="0"/>
              <a:t>体験編</a:t>
            </a:r>
            <a:r>
              <a:rPr kumimoji="1" lang="en-US" altLang="ja-JP" smtClean="0"/>
              <a:t>1-①</a:t>
            </a:r>
            <a:r>
              <a:rPr kumimoji="1" lang="ja-JP" altLang="en-US" smtClean="0"/>
              <a:t>「人間ロボットを動かそう」</a:t>
            </a:r>
            <a:endParaRPr kumimoji="1" lang="ja-JP" altLang="en-US" dirty="0"/>
          </a:p>
        </p:txBody>
      </p:sp>
      <p:sp>
        <p:nvSpPr>
          <p:cNvPr id="7" name="スライド番号プレースホルダー 6"/>
          <p:cNvSpPr>
            <a:spLocks noGrp="1"/>
          </p:cNvSpPr>
          <p:nvPr>
            <p:ph type="sldNum" sz="quarter" idx="5"/>
          </p:nvPr>
        </p:nvSpPr>
        <p:spPr>
          <a:xfrm>
            <a:off x="3814763" y="9374188"/>
            <a:ext cx="2919412" cy="495300"/>
          </a:xfrm>
          <a:prstGeom prst="rect">
            <a:avLst/>
          </a:prstGeom>
        </p:spPr>
        <p:txBody>
          <a:bodyPr vert="horz" lIns="91440" tIns="45720" rIns="91440" bIns="45720" rtlCol="0" anchor="b"/>
          <a:lstStyle>
            <a:lvl1pPr algn="r">
              <a:defRPr sz="1200"/>
            </a:lvl1pPr>
          </a:lstStyle>
          <a:p>
            <a:fld id="{5DEA1E39-0857-45B2-B1A5-57DBEF399534}" type="slidenum">
              <a:rPr kumimoji="1" lang="ja-JP" altLang="en-US" smtClean="0"/>
              <a:t>‹#›</a:t>
            </a:fld>
            <a:endParaRPr kumimoji="1" lang="ja-JP" altLang="en-US"/>
          </a:p>
        </p:txBody>
      </p:sp>
    </p:spTree>
    <p:extLst>
      <p:ext uri="{BB962C8B-B14F-4D97-AF65-F5344CB8AC3E}">
        <p14:creationId xmlns:p14="http://schemas.microsoft.com/office/powerpoint/2010/main" val="1036735914"/>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ログラミングについては，大きく３つの段階，「アンプラグドプログラミング」「ビジュアルプログラミング」「フィジカルプログラミング」がありますが，今回は一番最初の段階「アンプラグドプログラミング」を体験していただきます。主な活動内容は「人間ロボットを動かす命令」を</a:t>
            </a:r>
            <a:r>
              <a:rPr kumimoji="1" lang="ja-JP" altLang="en-US" dirty="0" smtClean="0"/>
              <a:t>考えてみる</a:t>
            </a:r>
            <a:r>
              <a:rPr kumimoji="1" lang="ja-JP" altLang="en-US" dirty="0" smtClean="0"/>
              <a:t>ことです。（資料はワークシートが一枚とグループにホワイトボード，マーカー等があるとよいでしょう。）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5DEA1E39-0857-45B2-B1A5-57DBEF399534}" type="slidenum">
              <a:rPr kumimoji="1" lang="ja-JP" altLang="en-US" smtClean="0"/>
              <a:t>1</a:t>
            </a:fld>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
        <p:nvSpPr>
          <p:cNvPr id="7" name="フッター プレースホルダー 6"/>
          <p:cNvSpPr>
            <a:spLocks noGrp="1"/>
          </p:cNvSpPr>
          <p:nvPr>
            <p:ph type="ftr" sz="quarter" idx="13"/>
          </p:nvPr>
        </p:nvSpPr>
        <p:spPr/>
        <p:txBody>
          <a:bodyPr/>
          <a:lstStyle/>
          <a:p>
            <a:r>
              <a:rPr kumimoji="1" lang="en-US" altLang="ja-JP" smtClean="0"/>
              <a:t>Ⅱ</a:t>
            </a:r>
            <a:r>
              <a:rPr kumimoji="1" lang="ja-JP" altLang="en-US" smtClean="0"/>
              <a:t>体験編</a:t>
            </a:r>
            <a:r>
              <a:rPr kumimoji="1" lang="en-US" altLang="ja-JP" smtClean="0"/>
              <a:t>1-①</a:t>
            </a:r>
            <a:r>
              <a:rPr kumimoji="1" lang="ja-JP" altLang="en-US" smtClean="0"/>
              <a:t>「人間ロボットを動かそう」</a:t>
            </a:r>
            <a:endParaRPr kumimoji="1" lang="ja-JP" altLang="en-US" dirty="0"/>
          </a:p>
        </p:txBody>
      </p:sp>
    </p:spTree>
    <p:extLst>
      <p:ext uri="{BB962C8B-B14F-4D97-AF65-F5344CB8AC3E}">
        <p14:creationId xmlns:p14="http://schemas.microsoft.com/office/powerpoint/2010/main" val="185980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プラグドプログラミングとは，画面のとおりです。利点としては機器を使わずに手軽にできること，欠点としては動くのがロボットではなく人なので，解釈や忖度が入ることです。しかし，それを感じること自体もプログラミングを理解することにつながります。</a:t>
            </a:r>
            <a:endParaRPr kumimoji="1" lang="ja-JP" altLang="en-US" dirty="0"/>
          </a:p>
        </p:txBody>
      </p:sp>
      <p:sp>
        <p:nvSpPr>
          <p:cNvPr id="4" name="スライド番号プレースホルダー 3"/>
          <p:cNvSpPr>
            <a:spLocks noGrp="1"/>
          </p:cNvSpPr>
          <p:nvPr>
            <p:ph type="sldNum" sz="quarter" idx="10"/>
          </p:nvPr>
        </p:nvSpPr>
        <p:spPr/>
        <p:txBody>
          <a:bodyPr/>
          <a:lstStyle/>
          <a:p>
            <a:fld id="{5DEA1E39-0857-45B2-B1A5-57DBEF399534}" type="slidenum">
              <a:rPr kumimoji="1" lang="ja-JP" altLang="en-US" smtClean="0"/>
              <a:t>2</a:t>
            </a:fld>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
        <p:nvSpPr>
          <p:cNvPr id="7" name="フッター プレースホルダー 6"/>
          <p:cNvSpPr>
            <a:spLocks noGrp="1"/>
          </p:cNvSpPr>
          <p:nvPr>
            <p:ph type="ftr" sz="quarter" idx="13"/>
          </p:nvPr>
        </p:nvSpPr>
        <p:spPr/>
        <p:txBody>
          <a:bodyPr/>
          <a:lstStyle/>
          <a:p>
            <a:r>
              <a:rPr kumimoji="1" lang="en-US" altLang="ja-JP" smtClean="0"/>
              <a:t>Ⅱ</a:t>
            </a:r>
            <a:r>
              <a:rPr kumimoji="1" lang="ja-JP" altLang="en-US" smtClean="0"/>
              <a:t>体験編</a:t>
            </a:r>
            <a:r>
              <a:rPr kumimoji="1" lang="en-US" altLang="ja-JP" smtClean="0"/>
              <a:t>1-①</a:t>
            </a:r>
            <a:r>
              <a:rPr kumimoji="1" lang="ja-JP" altLang="en-US" smtClean="0"/>
              <a:t>「人間ロボットを動かそう」</a:t>
            </a:r>
            <a:endParaRPr kumimoji="1" lang="ja-JP" altLang="en-US" dirty="0"/>
          </a:p>
        </p:txBody>
      </p:sp>
    </p:spTree>
    <p:extLst>
      <p:ext uri="{BB962C8B-B14F-4D97-AF65-F5344CB8AC3E}">
        <p14:creationId xmlns:p14="http://schemas.microsoft.com/office/powerpoint/2010/main" val="39465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まず最初に人間ロボットにさせる命令を決めます。今日は○○にします。（初めから研修係の先生が決めたものでもよいでしょう。例を参考にしながら周りにあるものでできる簡単な行動がよいと思います</a:t>
            </a:r>
            <a:r>
              <a:rPr kumimoji="1" lang="ja-JP" altLang="en-US" dirty="0" smtClean="0"/>
              <a:t>。</a:t>
            </a:r>
            <a:r>
              <a:rPr kumimoji="1" lang="en-US" altLang="ja-JP" dirty="0" smtClean="0"/>
              <a:t>※</a:t>
            </a:r>
            <a:r>
              <a:rPr kumimoji="1" lang="ja-JP" altLang="en-US" dirty="0" smtClean="0"/>
              <a:t>付属のワークシートを利用する場合は「赤ペンを移動させる」という命令にしてください。）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5DEA1E39-0857-45B2-B1A5-57DBEF399534}" type="slidenum">
              <a:rPr kumimoji="1" lang="ja-JP" altLang="en-US" smtClean="0"/>
              <a:t>3</a:t>
            </a:fld>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
        <p:nvSpPr>
          <p:cNvPr id="7" name="フッター プレースホルダー 6"/>
          <p:cNvSpPr>
            <a:spLocks noGrp="1"/>
          </p:cNvSpPr>
          <p:nvPr>
            <p:ph type="ftr" sz="quarter" idx="13"/>
          </p:nvPr>
        </p:nvSpPr>
        <p:spPr/>
        <p:txBody>
          <a:bodyPr/>
          <a:lstStyle/>
          <a:p>
            <a:r>
              <a:rPr kumimoji="1" lang="en-US" altLang="ja-JP" smtClean="0"/>
              <a:t>Ⅱ</a:t>
            </a:r>
            <a:r>
              <a:rPr kumimoji="1" lang="ja-JP" altLang="en-US" smtClean="0"/>
              <a:t>体験編</a:t>
            </a:r>
            <a:r>
              <a:rPr kumimoji="1" lang="en-US" altLang="ja-JP" smtClean="0"/>
              <a:t>1-①</a:t>
            </a:r>
            <a:r>
              <a:rPr kumimoji="1" lang="ja-JP" altLang="en-US" smtClean="0"/>
              <a:t>「人間ロボットを動かそう」</a:t>
            </a:r>
            <a:endParaRPr kumimoji="1" lang="ja-JP" altLang="en-US" dirty="0"/>
          </a:p>
        </p:txBody>
      </p:sp>
    </p:spTree>
    <p:extLst>
      <p:ext uri="{BB962C8B-B14F-4D97-AF65-F5344CB8AC3E}">
        <p14:creationId xmlns:p14="http://schemas.microsoft.com/office/powerpoint/2010/main" val="222748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まず，人間ロボットに行動させるための命令をワークシート①に記入してください。次の命令へは矢印などの記号で結んでください。</a:t>
            </a:r>
            <a:endParaRPr kumimoji="1" lang="en-US" altLang="ja-JP" dirty="0" smtClean="0"/>
          </a:p>
          <a:p>
            <a:r>
              <a:rPr kumimoji="1" lang="ja-JP" altLang="en-US" dirty="0" smtClean="0"/>
              <a:t>～しばらくして～</a:t>
            </a:r>
            <a:endParaRPr kumimoji="1" lang="en-US" altLang="ja-JP" dirty="0" smtClean="0"/>
          </a:p>
          <a:p>
            <a:r>
              <a:rPr kumimoji="1" lang="ja-JP" altLang="en-US" dirty="0" smtClean="0"/>
              <a:t>ここで大切なのは，目的に対して，ロボットにさせる行動を</a:t>
            </a:r>
            <a:r>
              <a:rPr kumimoji="1" lang="ja-JP" altLang="en-US" dirty="0" smtClean="0"/>
              <a:t>細分化し，</a:t>
            </a:r>
            <a:r>
              <a:rPr kumimoji="1" lang="ja-JP" altLang="en-US" dirty="0" smtClean="0"/>
              <a:t>スモールステップで命令する必要があるということに気付くことです。</a:t>
            </a:r>
            <a:endParaRPr kumimoji="1" lang="en-US" altLang="ja-JP" dirty="0" smtClean="0"/>
          </a:p>
          <a:p>
            <a:r>
              <a:rPr kumimoji="1" lang="ja-JP" altLang="en-US" dirty="0" smtClean="0"/>
              <a:t>また，詳しく考えていくと，ある条件で行動が分岐する場面があることに気付きます。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DEA1E39-0857-45B2-B1A5-57DBEF399534}" type="slidenum">
              <a:rPr kumimoji="1" lang="ja-JP" altLang="en-US" smtClean="0"/>
              <a:t>4</a:t>
            </a:fld>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
        <p:nvSpPr>
          <p:cNvPr id="7" name="フッター プレースホルダー 6"/>
          <p:cNvSpPr>
            <a:spLocks noGrp="1"/>
          </p:cNvSpPr>
          <p:nvPr>
            <p:ph type="ftr" sz="quarter" idx="13"/>
          </p:nvPr>
        </p:nvSpPr>
        <p:spPr/>
        <p:txBody>
          <a:bodyPr/>
          <a:lstStyle/>
          <a:p>
            <a:r>
              <a:rPr kumimoji="1" lang="en-US" altLang="ja-JP" smtClean="0"/>
              <a:t>Ⅱ</a:t>
            </a:r>
            <a:r>
              <a:rPr kumimoji="1" lang="ja-JP" altLang="en-US" smtClean="0"/>
              <a:t>体験編</a:t>
            </a:r>
            <a:r>
              <a:rPr kumimoji="1" lang="en-US" altLang="ja-JP" smtClean="0"/>
              <a:t>1-①</a:t>
            </a:r>
            <a:r>
              <a:rPr kumimoji="1" lang="ja-JP" altLang="en-US" smtClean="0"/>
              <a:t>「人間ロボットを動かそう」</a:t>
            </a:r>
            <a:endParaRPr kumimoji="1" lang="ja-JP" altLang="en-US" dirty="0"/>
          </a:p>
        </p:txBody>
      </p:sp>
    </p:spTree>
    <p:extLst>
      <p:ext uri="{BB962C8B-B14F-4D97-AF65-F5344CB8AC3E}">
        <p14:creationId xmlns:p14="http://schemas.microsoft.com/office/powerpoint/2010/main" val="162196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では，できた個人のワークシートを参考にしながら，グループでホワイトボードなどに書き込みましょう。</a:t>
            </a:r>
            <a:endParaRPr kumimoji="1" lang="en-US" altLang="ja-JP" dirty="0" smtClean="0"/>
          </a:p>
          <a:p>
            <a:r>
              <a:rPr kumimoji="1" lang="ja-JP" altLang="en-US" dirty="0" smtClean="0"/>
              <a:t>あまりにも細かくしてしまうと，時間もなくなりますので，ワークシート②にあるように，ある程度予想される行動をカードにしておくと便利です。</a:t>
            </a:r>
            <a:endParaRPr kumimoji="1" lang="en-US" altLang="ja-JP" dirty="0" smtClean="0"/>
          </a:p>
          <a:p>
            <a:r>
              <a:rPr kumimoji="1" lang="ja-JP" altLang="en-US" dirty="0" smtClean="0"/>
              <a:t>（研修の時間が多く取れない場合は，最初からグループで取り組むこともできます。）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DEA1E39-0857-45B2-B1A5-57DBEF399534}" type="slidenum">
              <a:rPr kumimoji="1" lang="ja-JP" altLang="en-US" smtClean="0"/>
              <a:t>5</a:t>
            </a:fld>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
        <p:nvSpPr>
          <p:cNvPr id="7" name="フッター プレースホルダー 6"/>
          <p:cNvSpPr>
            <a:spLocks noGrp="1"/>
          </p:cNvSpPr>
          <p:nvPr>
            <p:ph type="ftr" sz="quarter" idx="13"/>
          </p:nvPr>
        </p:nvSpPr>
        <p:spPr/>
        <p:txBody>
          <a:bodyPr/>
          <a:lstStyle/>
          <a:p>
            <a:r>
              <a:rPr kumimoji="1" lang="en-US" altLang="ja-JP" smtClean="0"/>
              <a:t>Ⅱ</a:t>
            </a:r>
            <a:r>
              <a:rPr kumimoji="1" lang="ja-JP" altLang="en-US" smtClean="0"/>
              <a:t>体験編</a:t>
            </a:r>
            <a:r>
              <a:rPr kumimoji="1" lang="en-US" altLang="ja-JP" smtClean="0"/>
              <a:t>1-①</a:t>
            </a:r>
            <a:r>
              <a:rPr kumimoji="1" lang="ja-JP" altLang="en-US" smtClean="0"/>
              <a:t>「人間ロボットを動かそう」</a:t>
            </a:r>
            <a:endParaRPr kumimoji="1" lang="ja-JP" altLang="en-US" dirty="0"/>
          </a:p>
        </p:txBody>
      </p:sp>
    </p:spTree>
    <p:extLst>
      <p:ext uri="{BB962C8B-B14F-4D97-AF65-F5344CB8AC3E}">
        <p14:creationId xmlns:p14="http://schemas.microsoft.com/office/powerpoint/2010/main" val="3564477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グループの中で，ロボット役の人を決めましょう。</a:t>
            </a:r>
            <a:endParaRPr kumimoji="1" lang="en-US" altLang="ja-JP" dirty="0" smtClean="0"/>
          </a:p>
          <a:p>
            <a:r>
              <a:rPr kumimoji="1" lang="ja-JP" altLang="en-US" dirty="0" smtClean="0"/>
              <a:t>グループでできあがった命令の流れを，ロボット役の人がうまく行動できるかやってみましょう。</a:t>
            </a:r>
            <a:endParaRPr kumimoji="1" lang="en-US" altLang="ja-JP" dirty="0" smtClean="0"/>
          </a:p>
          <a:p>
            <a:r>
              <a:rPr kumimoji="1" lang="ja-JP" altLang="en-US" dirty="0" smtClean="0"/>
              <a:t>～しばらくして～</a:t>
            </a:r>
            <a:endParaRPr kumimoji="1" lang="en-US" altLang="ja-JP" dirty="0" smtClean="0"/>
          </a:p>
          <a:p>
            <a:r>
              <a:rPr kumimoji="1" lang="ja-JP" altLang="en-US" dirty="0" smtClean="0"/>
              <a:t>その時，必要な命令を追加する必要がありませんでしたか？また，新たな条件によって分岐していく場面はありませんでしたか？</a:t>
            </a:r>
            <a:endParaRPr kumimoji="1" lang="en-US" altLang="ja-JP" dirty="0" smtClean="0"/>
          </a:p>
          <a:p>
            <a:r>
              <a:rPr kumimoji="1" lang="ja-JP" altLang="en-US" dirty="0" smtClean="0"/>
              <a:t>「意図した動き」になるように修正しながら命令を行ってください。</a:t>
            </a:r>
            <a:endParaRPr kumimoji="1" lang="en-US" altLang="ja-JP" dirty="0" smtClean="0"/>
          </a:p>
          <a:p>
            <a:r>
              <a:rPr kumimoji="1" lang="ja-JP" altLang="en-US" dirty="0" smtClean="0"/>
              <a:t>このように人間が意図した動きになるように，何回も修正しながら考えることが大切です。</a:t>
            </a:r>
            <a:endParaRPr kumimoji="1" lang="en-US" altLang="ja-JP" dirty="0" smtClean="0"/>
          </a:p>
          <a:p>
            <a:endParaRPr kumimoji="1" lang="en-US" altLang="ja-JP" dirty="0" smtClean="0"/>
          </a:p>
          <a:p>
            <a:r>
              <a:rPr kumimoji="1" lang="ja-JP" altLang="en-US" dirty="0" smtClean="0"/>
              <a:t>～</a:t>
            </a:r>
            <a:r>
              <a:rPr kumimoji="1" lang="ja-JP" altLang="en-US" dirty="0" smtClean="0"/>
              <a:t>更に時間があれば～</a:t>
            </a:r>
            <a:endParaRPr kumimoji="1" lang="en-US" altLang="ja-JP" dirty="0" smtClean="0"/>
          </a:p>
          <a:p>
            <a:r>
              <a:rPr kumimoji="1" lang="ja-JP" altLang="en-US" dirty="0" smtClean="0"/>
              <a:t>ロボット役の人をとなりのグループのロボット役の人と交代してみましょう。</a:t>
            </a:r>
            <a:endParaRPr kumimoji="1" lang="en-US" altLang="ja-JP" dirty="0" smtClean="0"/>
          </a:p>
          <a:p>
            <a:endParaRPr kumimoji="1" lang="en-US" altLang="ja-JP" dirty="0" smtClean="0"/>
          </a:p>
          <a:p>
            <a:r>
              <a:rPr kumimoji="1" lang="ja-JP" altLang="en-US" dirty="0" smtClean="0"/>
              <a:t>～</a:t>
            </a:r>
            <a:r>
              <a:rPr kumimoji="1" lang="ja-JP" altLang="en-US" dirty="0" smtClean="0"/>
              <a:t>やってみてから～</a:t>
            </a:r>
            <a:endParaRPr kumimoji="1" lang="en-US" altLang="ja-JP" dirty="0" smtClean="0"/>
          </a:p>
          <a:p>
            <a:r>
              <a:rPr kumimoji="1" lang="ja-JP" altLang="en-US" dirty="0" smtClean="0"/>
              <a:t>こうすることで</a:t>
            </a:r>
            <a:r>
              <a:rPr kumimoji="1" lang="ja-JP" altLang="en-US" dirty="0" smtClean="0"/>
              <a:t>，一緒に命令を作ったグループのメンバーなら，互いにうまくいくように解釈しながら動いてくれるものの，そうでない別のグループの人には正しく命令が伝わらないことに気付きます。相手が本当のロボットならば尚更です。誰がしても全く同じ動きになるようにするためには，どうしたらよい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5DEA1E39-0857-45B2-B1A5-57DBEF399534}" type="slidenum">
              <a:rPr kumimoji="1" lang="ja-JP" altLang="en-US" smtClean="0"/>
              <a:t>6</a:t>
            </a:fld>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
        <p:nvSpPr>
          <p:cNvPr id="7" name="フッター プレースホルダー 6"/>
          <p:cNvSpPr>
            <a:spLocks noGrp="1"/>
          </p:cNvSpPr>
          <p:nvPr>
            <p:ph type="ftr" sz="quarter" idx="13"/>
          </p:nvPr>
        </p:nvSpPr>
        <p:spPr/>
        <p:txBody>
          <a:bodyPr/>
          <a:lstStyle/>
          <a:p>
            <a:r>
              <a:rPr kumimoji="1" lang="en-US" altLang="ja-JP" smtClean="0"/>
              <a:t>Ⅱ</a:t>
            </a:r>
            <a:r>
              <a:rPr kumimoji="1" lang="ja-JP" altLang="en-US" smtClean="0"/>
              <a:t>体験編</a:t>
            </a:r>
            <a:r>
              <a:rPr kumimoji="1" lang="en-US" altLang="ja-JP" smtClean="0"/>
              <a:t>1-①</a:t>
            </a:r>
            <a:r>
              <a:rPr kumimoji="1" lang="ja-JP" altLang="en-US" smtClean="0"/>
              <a:t>「人間ロボットを動かそう」</a:t>
            </a:r>
            <a:endParaRPr kumimoji="1" lang="ja-JP" altLang="en-US" dirty="0"/>
          </a:p>
        </p:txBody>
      </p:sp>
    </p:spTree>
    <p:extLst>
      <p:ext uri="{BB962C8B-B14F-4D97-AF65-F5344CB8AC3E}">
        <p14:creationId xmlns:p14="http://schemas.microsoft.com/office/powerpoint/2010/main" val="369629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感想を出し合いましょう。</a:t>
            </a:r>
            <a:endParaRPr kumimoji="1" lang="en-US" altLang="ja-JP" dirty="0" smtClean="0"/>
          </a:p>
          <a:p>
            <a:endParaRPr kumimoji="1" lang="en-US" altLang="ja-JP" dirty="0" smtClean="0"/>
          </a:p>
          <a:p>
            <a:r>
              <a:rPr kumimoji="1" lang="ja-JP" altLang="en-US" dirty="0" smtClean="0"/>
              <a:t>プログラミング教育の目的の一つは「プログラミング的思考の育成」でしたが，「プログラミング的思考」が何か，少し見えてきましたでしょうか。</a:t>
            </a:r>
            <a:endParaRPr kumimoji="1" lang="en-US" altLang="ja-JP" dirty="0" smtClean="0"/>
          </a:p>
          <a:p>
            <a:r>
              <a:rPr kumimoji="1" lang="ja-JP" altLang="en-US" dirty="0" smtClean="0"/>
              <a:t>このように，体験をすることで「プログラミング的思考」とは何かということを理解していく必要があります。次</a:t>
            </a:r>
            <a:r>
              <a:rPr kumimoji="1" lang="ja-JP" altLang="en-US" dirty="0" smtClean="0"/>
              <a:t>にまとめます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5DEA1E39-0857-45B2-B1A5-57DBEF399534}" type="slidenum">
              <a:rPr kumimoji="1" lang="ja-JP" altLang="en-US" smtClean="0"/>
              <a:t>7</a:t>
            </a:fld>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
        <p:nvSpPr>
          <p:cNvPr id="7" name="フッター プレースホルダー 6"/>
          <p:cNvSpPr>
            <a:spLocks noGrp="1"/>
          </p:cNvSpPr>
          <p:nvPr>
            <p:ph type="ftr" sz="quarter" idx="13"/>
          </p:nvPr>
        </p:nvSpPr>
        <p:spPr/>
        <p:txBody>
          <a:bodyPr/>
          <a:lstStyle/>
          <a:p>
            <a:r>
              <a:rPr kumimoji="1" lang="en-US" altLang="ja-JP" smtClean="0"/>
              <a:t>Ⅱ</a:t>
            </a:r>
            <a:r>
              <a:rPr kumimoji="1" lang="ja-JP" altLang="en-US" smtClean="0"/>
              <a:t>体験編</a:t>
            </a:r>
            <a:r>
              <a:rPr kumimoji="1" lang="en-US" altLang="ja-JP" smtClean="0"/>
              <a:t>1-①</a:t>
            </a:r>
            <a:r>
              <a:rPr kumimoji="1" lang="ja-JP" altLang="en-US" smtClean="0"/>
              <a:t>「人間ロボットを動かそう」</a:t>
            </a:r>
            <a:endParaRPr kumimoji="1" lang="ja-JP" altLang="en-US" dirty="0"/>
          </a:p>
        </p:txBody>
      </p:sp>
    </p:spTree>
    <p:extLst>
      <p:ext uri="{BB962C8B-B14F-4D97-AF65-F5344CB8AC3E}">
        <p14:creationId xmlns:p14="http://schemas.microsoft.com/office/powerpoint/2010/main" val="578764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もう一度</a:t>
            </a:r>
            <a:r>
              <a:rPr kumimoji="1" lang="ja-JP" altLang="en-US" dirty="0" smtClean="0"/>
              <a:t>確認しますが</a:t>
            </a:r>
            <a:r>
              <a:rPr kumimoji="1" lang="ja-JP" altLang="en-US" dirty="0" smtClean="0"/>
              <a:t>，プログラミング教育とは，子供たちに，コンピュータに意図した処理を行うよう指示することができる　ということを体験させながら，将来どのような職業に就くとしても，時代を超えて普遍的に求められる力としての「プログラミング的思考」などを育むこととされています。</a:t>
            </a:r>
            <a:endParaRPr kumimoji="1" lang="en-US" altLang="ja-JP" dirty="0" smtClean="0"/>
          </a:p>
          <a:p>
            <a:r>
              <a:rPr kumimoji="1" lang="ja-JP" altLang="en-US" dirty="0" smtClean="0"/>
              <a:t>そして，「プログラミング的思考」とは，画面のとおりです。</a:t>
            </a:r>
            <a:endParaRPr kumimoji="1" lang="en-US" altLang="ja-JP" dirty="0" smtClean="0"/>
          </a:p>
          <a:p>
            <a:r>
              <a:rPr kumimoji="1" lang="ja-JP" altLang="en-US" dirty="0" smtClean="0"/>
              <a:t>今日の演習</a:t>
            </a:r>
            <a:r>
              <a:rPr kumimoji="1" lang="ja-JP" altLang="en-US" dirty="0" smtClean="0"/>
              <a:t>でいう</a:t>
            </a:r>
            <a:r>
              <a:rPr kumimoji="1" lang="ja-JP" altLang="en-US" dirty="0" smtClean="0"/>
              <a:t>と</a:t>
            </a:r>
            <a:endParaRPr kumimoji="1" lang="en-US" altLang="ja-JP" dirty="0" smtClean="0"/>
          </a:p>
          <a:p>
            <a:r>
              <a:rPr kumimoji="1" lang="ja-JP" altLang="en-US" dirty="0" smtClean="0"/>
              <a:t>「自分が意図する一連の活動」は「人間ロボットがする行動」に</a:t>
            </a:r>
            <a:endParaRPr kumimoji="1" lang="en-US" altLang="ja-JP" dirty="0" smtClean="0"/>
          </a:p>
          <a:p>
            <a:r>
              <a:rPr kumimoji="1" lang="ja-JP" altLang="en-US" dirty="0" smtClean="0"/>
              <a:t>「動きの組み合わせ」は「行動を細分化したり，順序を考えたり，分岐を考えたこと」</a:t>
            </a:r>
            <a:endParaRPr kumimoji="1" lang="en-US" altLang="ja-JP" dirty="0" smtClean="0"/>
          </a:p>
          <a:p>
            <a:r>
              <a:rPr kumimoji="1" lang="ja-JP" altLang="en-US" dirty="0" smtClean="0"/>
              <a:t>「組合せをどのように改善すれば，より意図した活動に近づくのか」は「人間ロボットに動きを再現してもらいながら改善した</a:t>
            </a:r>
            <a:r>
              <a:rPr kumimoji="1" lang="ja-JP" altLang="en-US" dirty="0" smtClean="0"/>
              <a:t>こと」</a:t>
            </a:r>
            <a:r>
              <a:rPr kumimoji="1" lang="ja-JP" altLang="en-US" dirty="0" smtClean="0"/>
              <a:t>に</a:t>
            </a:r>
            <a:endParaRPr kumimoji="1" lang="en-US" altLang="ja-JP" dirty="0" smtClean="0"/>
          </a:p>
          <a:p>
            <a:r>
              <a:rPr kumimoji="1" lang="ja-JP" altLang="en-US" dirty="0" smtClean="0"/>
              <a:t>対応しています。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E7797A6-9684-4082-8E2C-C6DA0964406A}" type="slidenum">
              <a:rPr kumimoji="1" lang="ja-JP" altLang="en-US" smtClean="0"/>
              <a:t>8</a:t>
            </a:fld>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
        <p:nvSpPr>
          <p:cNvPr id="7" name="フッター プレースホルダー 6"/>
          <p:cNvSpPr>
            <a:spLocks noGrp="1"/>
          </p:cNvSpPr>
          <p:nvPr>
            <p:ph type="ftr" sz="quarter" idx="13"/>
          </p:nvPr>
        </p:nvSpPr>
        <p:spPr/>
        <p:txBody>
          <a:bodyPr/>
          <a:lstStyle/>
          <a:p>
            <a:r>
              <a:rPr kumimoji="1" lang="en-US" altLang="ja-JP" smtClean="0"/>
              <a:t>Ⅱ</a:t>
            </a:r>
            <a:r>
              <a:rPr kumimoji="1" lang="ja-JP" altLang="en-US" smtClean="0"/>
              <a:t>体験編</a:t>
            </a:r>
            <a:r>
              <a:rPr kumimoji="1" lang="en-US" altLang="ja-JP" smtClean="0"/>
              <a:t>1-①</a:t>
            </a:r>
            <a:r>
              <a:rPr kumimoji="1" lang="ja-JP" altLang="en-US" smtClean="0"/>
              <a:t>「人間ロボットを動かそう」</a:t>
            </a:r>
            <a:endParaRPr kumimoji="1" lang="ja-JP" altLang="en-US" dirty="0"/>
          </a:p>
        </p:txBody>
      </p:sp>
    </p:spTree>
    <p:extLst>
      <p:ext uri="{BB962C8B-B14F-4D97-AF65-F5344CB8AC3E}">
        <p14:creationId xmlns:p14="http://schemas.microsoft.com/office/powerpoint/2010/main" val="69732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実は，この「プログラミング的思考」</a:t>
            </a:r>
            <a:r>
              <a:rPr kumimoji="1" lang="ja-JP" altLang="en-US" dirty="0" smtClean="0"/>
              <a:t>は新しい概念ではありません。これまでも教科</a:t>
            </a:r>
            <a:r>
              <a:rPr kumimoji="1" lang="ja-JP" altLang="en-US" dirty="0" smtClean="0"/>
              <a:t>の</a:t>
            </a:r>
            <a:r>
              <a:rPr kumimoji="1" lang="ja-JP" altLang="en-US" dirty="0" smtClean="0"/>
              <a:t>中の指導において，位置付けられているものです。画面</a:t>
            </a:r>
            <a:r>
              <a:rPr kumimoji="1" lang="ja-JP" altLang="en-US" dirty="0" smtClean="0"/>
              <a:t>を御覧ください。</a:t>
            </a:r>
            <a:endParaRPr kumimoji="1" lang="en-US" altLang="ja-JP" dirty="0" smtClean="0"/>
          </a:p>
          <a:p>
            <a:r>
              <a:rPr kumimoji="1" lang="ja-JP" altLang="en-US" dirty="0" smtClean="0"/>
              <a:t>～しばらくして（あるいは読み合わせて）～</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もちろん，各教科等の指導においては，各教科等の目標を達成させなければなりません。</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教師は，「プログラミング的思考」を意識して指導するかどうかということがポイントです。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子供</a:t>
            </a:r>
            <a:r>
              <a:rPr kumimoji="1" lang="ja-JP" altLang="en-US" dirty="0" smtClean="0"/>
              <a:t>たちには</a:t>
            </a:r>
            <a:r>
              <a:rPr kumimoji="1" lang="ja-JP" altLang="en-US" dirty="0" smtClean="0"/>
              <a:t>，その時間の中で必ずしも</a:t>
            </a:r>
            <a:r>
              <a:rPr kumimoji="1" lang="ja-JP" altLang="en-US" dirty="0" smtClean="0"/>
              <a:t>意識させる</a:t>
            </a:r>
            <a:r>
              <a:rPr kumimoji="1" lang="ja-JP" altLang="en-US" dirty="0" smtClean="0"/>
              <a:t>必要はないかもしれませんが，プログラミング体験をした時</a:t>
            </a:r>
            <a:r>
              <a:rPr kumimoji="1" lang="ja-JP" altLang="en-US" dirty="0" smtClean="0"/>
              <a:t>に想起させたり</a:t>
            </a:r>
            <a:r>
              <a:rPr kumimoji="1" lang="ja-JP" altLang="en-US" dirty="0" smtClean="0"/>
              <a:t>，教科の学習とつなげたりして「プログラミング的思考」育む必要があります。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DEA1E39-0857-45B2-B1A5-57DBEF399534}" type="slidenum">
              <a:rPr kumimoji="1" lang="ja-JP" altLang="en-US" smtClean="0"/>
              <a:t>9</a:t>
            </a:fld>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
        <p:nvSpPr>
          <p:cNvPr id="7" name="フッター プレースホルダー 6"/>
          <p:cNvSpPr>
            <a:spLocks noGrp="1"/>
          </p:cNvSpPr>
          <p:nvPr>
            <p:ph type="ftr" sz="quarter" idx="13"/>
          </p:nvPr>
        </p:nvSpPr>
        <p:spPr/>
        <p:txBody>
          <a:bodyPr/>
          <a:lstStyle/>
          <a:p>
            <a:r>
              <a:rPr kumimoji="1" lang="en-US" altLang="ja-JP" smtClean="0"/>
              <a:t>Ⅱ</a:t>
            </a:r>
            <a:r>
              <a:rPr kumimoji="1" lang="ja-JP" altLang="en-US" smtClean="0"/>
              <a:t>体験編</a:t>
            </a:r>
            <a:r>
              <a:rPr kumimoji="1" lang="en-US" altLang="ja-JP" smtClean="0"/>
              <a:t>1-①</a:t>
            </a:r>
            <a:r>
              <a:rPr kumimoji="1" lang="ja-JP" altLang="en-US" smtClean="0"/>
              <a:t>「人間ロボットを動かそう」</a:t>
            </a:r>
            <a:endParaRPr kumimoji="1" lang="ja-JP" altLang="en-US" dirty="0"/>
          </a:p>
        </p:txBody>
      </p:sp>
    </p:spTree>
    <p:extLst>
      <p:ext uri="{BB962C8B-B14F-4D97-AF65-F5344CB8AC3E}">
        <p14:creationId xmlns:p14="http://schemas.microsoft.com/office/powerpoint/2010/main" val="376948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E9528973-BDE9-4294-8DAC-620DDAF8C062}" type="datetime1">
              <a:rPr kumimoji="1" lang="ja-JP" altLang="en-US" smtClean="0"/>
              <a:t>2018/12/12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1984381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9F84CA93-910C-4AA2-B881-FF95CDD76DAB}" type="datetime1">
              <a:rPr kumimoji="1" lang="ja-JP" altLang="en-US" smtClean="0"/>
              <a:t>2018/12/12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93378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976DE81D-A8F9-4E4F-BFB0-34448F700E1F}" type="datetime1">
              <a:rPr kumimoji="1" lang="ja-JP" altLang="en-US" smtClean="0"/>
              <a:t>2018/12/12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0887946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6B3F711A-EB5D-4EFA-B835-5AE058AA0F3C}" type="datetime1">
              <a:rPr kumimoji="1" lang="ja-JP" altLang="en-US" smtClean="0"/>
              <a:t>2018/12/12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1355583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0A3FCDC0-7703-4E3E-8D70-3CEC698E1899}" type="datetime1">
              <a:rPr kumimoji="1" lang="ja-JP" altLang="en-US" smtClean="0"/>
              <a:t>2018/12/12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6231576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8B24FCD2-FCB6-4FDB-91BC-1878AFD0A51B}" type="datetime1">
              <a:rPr kumimoji="1" lang="ja-JP" altLang="en-US" smtClean="0"/>
              <a:t>2018/12/12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5789972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342900" y="6219491"/>
            <a:ext cx="2057400" cy="365125"/>
          </a:xfrm>
          <a:prstGeom prst="rect">
            <a:avLst/>
          </a:prstGeom>
        </p:spPr>
        <p:txBody>
          <a:bodyPr/>
          <a:lstStyle/>
          <a:p>
            <a:fld id="{8E43FAB0-F3E6-46C8-A452-8AE2AB16C7A6}" type="datetime1">
              <a:rPr kumimoji="1" lang="ja-JP" altLang="en-US" smtClean="0"/>
              <a:t>2018/12/12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6487517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342900" y="6219491"/>
            <a:ext cx="2057400" cy="365125"/>
          </a:xfrm>
          <a:prstGeom prst="rect">
            <a:avLst/>
          </a:prstGeom>
        </p:spPr>
        <p:txBody>
          <a:bodyPr/>
          <a:lstStyle/>
          <a:p>
            <a:fld id="{E10D8966-B99B-47F7-B106-DB4672553DD8}" type="datetime1">
              <a:rPr kumimoji="1" lang="ja-JP" altLang="en-US" smtClean="0"/>
              <a:t>2018/12/12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84418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6219491"/>
            <a:ext cx="2057400" cy="365125"/>
          </a:xfrm>
          <a:prstGeom prst="rect">
            <a:avLst/>
          </a:prstGeom>
        </p:spPr>
        <p:txBody>
          <a:bodyPr/>
          <a:lstStyle/>
          <a:p>
            <a:fld id="{45A31053-657E-42B2-ADAD-2B0A26251405}" type="datetime1">
              <a:rPr kumimoji="1" lang="ja-JP" altLang="en-US" smtClean="0"/>
              <a:t>2018/12/12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21296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39727C9C-53F6-4F52-B1B1-4F9873B834B9}" type="datetime1">
              <a:rPr kumimoji="1" lang="ja-JP" altLang="en-US" smtClean="0"/>
              <a:t>2018/12/12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59355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98E1DF5C-F8E6-4F28-8612-C2A5ACF38942}" type="datetime1">
              <a:rPr kumimoji="1" lang="ja-JP" altLang="en-US" smtClean="0"/>
              <a:t>2018/12/12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54823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7" name="正方形/長方形 6"/>
          <p:cNvSpPr/>
          <p:nvPr userDrawn="1"/>
        </p:nvSpPr>
        <p:spPr>
          <a:xfrm>
            <a:off x="0" y="0"/>
            <a:ext cx="9144000" cy="237881"/>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0" y="245361"/>
            <a:ext cx="9144000" cy="714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329575"/>
            <a:ext cx="9144000" cy="4758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1010247" y="-33090"/>
            <a:ext cx="8501046" cy="338554"/>
          </a:xfrm>
          <a:prstGeom prst="rect">
            <a:avLst/>
          </a:prstGeom>
          <a:noFill/>
        </p:spPr>
        <p:txBody>
          <a:bodyPr wrap="none" lIns="91440" tIns="45720" rIns="91440" bIns="45720">
            <a:spAutoFit/>
          </a:bodyPr>
          <a:lstStyle/>
          <a:p>
            <a:pPr algn="ctr"/>
            <a:r>
              <a:rPr lang="ja-JP" altLang="en-US" sz="1600" b="0" cap="none" spc="0"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かごしま</a:t>
            </a:r>
            <a:r>
              <a:rPr lang="ja-JP" altLang="en-US" sz="1600" b="0" cap="none" spc="0" dirty="0" smtClean="0">
                <a:ln w="10160">
                  <a:solidFill>
                    <a:srgbClr val="FFFF00"/>
                  </a:solidFill>
                  <a:prstDash val="solid"/>
                </a:ln>
                <a:solidFill>
                  <a:srgbClr val="FFFF00"/>
                </a:solidFill>
                <a:effectLst>
                  <a:outerShdw blurRad="38100" dist="22860" dir="5400000" algn="tl" rotWithShape="0">
                    <a:srgbClr val="000000">
                      <a:alpha val="30000"/>
                    </a:srgbClr>
                  </a:outerShdw>
                </a:effectLst>
              </a:rPr>
              <a:t>プログラミング教育研修パック 　</a:t>
            </a:r>
            <a:r>
              <a:rPr lang="en-US" altLang="ja-JP" sz="1600" b="0" cap="none" spc="0" dirty="0" smtClean="0">
                <a:ln w="10160">
                  <a:solidFill>
                    <a:srgbClr val="FFCCFF"/>
                  </a:solidFill>
                  <a:prstDash val="solid"/>
                </a:ln>
                <a:solidFill>
                  <a:srgbClr val="FFFF00"/>
                </a:solidFill>
                <a:effectLst>
                  <a:outerShdw blurRad="38100" dist="22860" dir="5400000" algn="tl" rotWithShape="0">
                    <a:srgbClr val="000000">
                      <a:alpha val="30000"/>
                    </a:srgbClr>
                  </a:outerShdw>
                </a:effectLst>
              </a:rPr>
              <a:t>Ⅱ</a:t>
            </a:r>
            <a:r>
              <a:rPr lang="ja-JP" altLang="en-US" sz="1600" b="0" cap="none" spc="0" dirty="0" smtClean="0">
                <a:ln w="10160">
                  <a:solidFill>
                    <a:srgbClr val="FFCCFF"/>
                  </a:solidFill>
                  <a:prstDash val="solid"/>
                </a:ln>
                <a:solidFill>
                  <a:srgbClr val="FFFF00"/>
                </a:solidFill>
                <a:effectLst>
                  <a:outerShdw blurRad="38100" dist="22860" dir="5400000" algn="tl" rotWithShape="0">
                    <a:srgbClr val="000000">
                      <a:alpha val="30000"/>
                    </a:srgbClr>
                  </a:outerShdw>
                </a:effectLst>
              </a:rPr>
              <a:t>体験編</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１</a:t>
            </a:r>
            <a:r>
              <a:rPr lang="en-US" altLang="ja-JP"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①「人間ロボットを動かそう！」</a:t>
            </a:r>
            <a:r>
              <a:rPr lang="ja-JP" altLang="en-US" sz="1600" b="0" cap="none" spc="0" dirty="0" smtClean="0">
                <a:ln w="10160">
                  <a:solidFill>
                    <a:srgbClr val="FFFF00"/>
                  </a:solidFill>
                  <a:prstDash val="solid"/>
                </a:ln>
                <a:solidFill>
                  <a:srgbClr val="FFFF00"/>
                </a:solidFill>
                <a:effectLst>
                  <a:outerShdw blurRad="38100" dist="22860" dir="5400000" algn="tl" rotWithShape="0">
                    <a:srgbClr val="000000">
                      <a:alpha val="30000"/>
                    </a:srgbClr>
                  </a:outerShdw>
                </a:effectLst>
              </a:rPr>
              <a:t>　</a:t>
            </a:r>
            <a:endParaRPr lang="ja-JP" altLang="en-US" sz="1600" b="0" cap="none" spc="0" dirty="0">
              <a:ln w="10160">
                <a:solidFill>
                  <a:schemeClr val="bg1"/>
                </a:solidFill>
                <a:prstDash val="solid"/>
              </a:ln>
              <a:solidFill>
                <a:schemeClr val="bg1"/>
              </a:solidFill>
              <a:effectLst>
                <a:outerShdw blurRad="38100" dist="22860" dir="5400000" algn="tl" rotWithShape="0">
                  <a:srgbClr val="000000">
                    <a:alpha val="30000"/>
                  </a:srgbClr>
                </a:outerShdw>
              </a:effectLst>
            </a:endParaRPr>
          </a:p>
        </p:txBody>
      </p:sp>
      <p:sp>
        <p:nvSpPr>
          <p:cNvPr id="14" name="正方形/長方形 13"/>
          <p:cNvSpPr/>
          <p:nvPr userDrawn="1"/>
        </p:nvSpPr>
        <p:spPr>
          <a:xfrm>
            <a:off x="0" y="6504544"/>
            <a:ext cx="9144000" cy="369332"/>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txBody>
          <a:bodyPr wrap="square">
            <a:spAutoFit/>
          </a:bodyPr>
          <a:lstStyle/>
          <a:p>
            <a:pPr algn="r"/>
            <a:r>
              <a:rPr lang="en-US" altLang="ja-JP" dirty="0" smtClean="0">
                <a:solidFill>
                  <a:srgbClr val="FFFFFF"/>
                </a:solidFill>
                <a:effectLst/>
              </a:rPr>
              <a:t> Kagoshima Prefectural Institute For</a:t>
            </a:r>
            <a:r>
              <a:rPr lang="ja-JP" altLang="en-US" baseline="0" dirty="0" smtClean="0">
                <a:solidFill>
                  <a:srgbClr val="FFFFFF"/>
                </a:solidFill>
                <a:effectLst/>
              </a:rPr>
              <a:t> </a:t>
            </a:r>
            <a:r>
              <a:rPr lang="en-US" altLang="ja-JP" dirty="0" smtClean="0">
                <a:solidFill>
                  <a:srgbClr val="FFFFFF"/>
                </a:solidFill>
                <a:effectLst/>
              </a:rPr>
              <a:t>Education Research </a:t>
            </a:r>
            <a:endParaRPr lang="en-US" altLang="ja-JP" dirty="0">
              <a:solidFill>
                <a:srgbClr val="FFFFFF"/>
              </a:solidFill>
              <a:effectLst/>
            </a:endParaRPr>
          </a:p>
        </p:txBody>
      </p:sp>
      <p:sp>
        <p:nvSpPr>
          <p:cNvPr id="6" name="Slide Number Placeholder 5"/>
          <p:cNvSpPr>
            <a:spLocks noGrp="1"/>
          </p:cNvSpPr>
          <p:nvPr>
            <p:ph type="sldNum" sz="quarter" idx="4"/>
          </p:nvPr>
        </p:nvSpPr>
        <p:spPr>
          <a:xfrm>
            <a:off x="0" y="6492875"/>
            <a:ext cx="792856" cy="365125"/>
          </a:xfrm>
          <a:prstGeom prst="rect">
            <a:avLst/>
          </a:prstGeom>
        </p:spPr>
        <p:txBody>
          <a:bodyPr vert="horz" lIns="91440" tIns="45720" rIns="91440" bIns="45720" rtlCol="0" anchor="ctr"/>
          <a:lstStyle>
            <a:lvl1pPr algn="ctr">
              <a:defRPr sz="2800">
                <a:solidFill>
                  <a:schemeClr val="bg1"/>
                </a:solidFill>
              </a:defRPr>
            </a:lvl1pPr>
          </a:lstStyle>
          <a:p>
            <a:fld id="{DD638FA8-802B-4CC3-821C-FEAAB671A0D4}" type="slidenum">
              <a:rPr kumimoji="1" lang="ja-JP" altLang="en-US" smtClean="0"/>
              <a:pPr/>
              <a:t>‹#›</a:t>
            </a:fld>
            <a:endParaRPr kumimoji="1" lang="ja-JP" altLang="en-US" dirty="0"/>
          </a:p>
        </p:txBody>
      </p:sp>
    </p:spTree>
    <p:extLst>
      <p:ext uri="{BB962C8B-B14F-4D97-AF65-F5344CB8AC3E}">
        <p14:creationId xmlns:p14="http://schemas.microsoft.com/office/powerpoint/2010/main" val="14274921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311830" y="3269672"/>
            <a:ext cx="5109092" cy="461665"/>
          </a:xfrm>
          <a:prstGeom prst="rect">
            <a:avLst/>
          </a:prstGeom>
          <a:solidFill>
            <a:schemeClr val="accent6">
              <a:lumMod val="20000"/>
              <a:lumOff val="80000"/>
            </a:schemeClr>
          </a:solidFill>
        </p:spPr>
        <p:txBody>
          <a:bodyPr wrap="none" lIns="91440" tIns="45720" rIns="91440" bIns="45720">
            <a:spAutoFit/>
          </a:bodyPr>
          <a:lstStyle/>
          <a:p>
            <a:pPr algn="ctr"/>
            <a:r>
              <a:rPr lang="ja-JP" altLang="en-US" sz="2400" b="1" cap="none" spc="0" dirty="0" smtClean="0">
                <a:ln w="0"/>
                <a:solidFill>
                  <a:schemeClr val="tx1"/>
                </a:solidFill>
                <a:effectLst>
                  <a:outerShdw blurRad="38100" dist="19050" dir="2700000" algn="tl" rotWithShape="0">
                    <a:schemeClr val="dk1">
                      <a:alpha val="40000"/>
                    </a:schemeClr>
                  </a:outerShdw>
                </a:effectLst>
              </a:rPr>
              <a:t>人間ロボットをプログラムしよう。</a:t>
            </a:r>
            <a:endParaRPr lang="ja-JP" altLang="en-US" sz="2400" b="1" cap="none" spc="0" dirty="0">
              <a:ln w="0"/>
              <a:solidFill>
                <a:schemeClr val="tx1"/>
              </a:solidFill>
              <a:effectLst>
                <a:outerShdw blurRad="38100" dist="19050" dir="2700000" algn="tl" rotWithShape="0">
                  <a:schemeClr val="dk1">
                    <a:alpha val="40000"/>
                  </a:schemeClr>
                </a:outerShdw>
              </a:effectLst>
            </a:endParaRPr>
          </a:p>
        </p:txBody>
      </p:sp>
      <p:sp>
        <p:nvSpPr>
          <p:cNvPr id="4" name="スライド番号プレースホルダー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D638FA8-802B-4CC3-821C-FEAAB671A0D4}" type="slidenum">
              <a:rPr kumimoji="1" lang="ja-JP" altLang="en-US" sz="2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334985" y="1134283"/>
            <a:ext cx="8627806" cy="2064968"/>
          </a:xfrm>
          <a:prstGeom prst="rect">
            <a:avLst/>
          </a:prstGeom>
          <a:solidFill>
            <a:schemeClr val="accent6">
              <a:lumMod val="40000"/>
              <a:lumOff val="60000"/>
            </a:schemeClr>
          </a:solidFill>
          <a:scene3d>
            <a:camera prst="orthographicFront"/>
            <a:lightRig rig="threePt" dir="t"/>
          </a:scene3d>
          <a:sp3d>
            <a:bevelT w="114300" prst="hardEdge"/>
          </a:sp3d>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3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１</a:t>
            </a:r>
            <a:r>
              <a:rPr lang="ja-JP" altLang="en-US"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36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アンプラグドプログラミング演習セット</a:t>
            </a:r>
            <a:endParaRPr lang="en-US" altLang="ja-JP" sz="36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gn="ctr"/>
            <a:r>
              <a:rPr lang="ja-JP" altLang="en-US" b="1"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「①人間ロボットを動かそう</a:t>
            </a:r>
            <a:r>
              <a:rPr lang="en-US" altLang="ja-JP" b="1"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ja-JP" altLang="en-US" b="1"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lang="ja-JP" altLang="en-US" sz="4000" dirty="0">
              <a:solidFill>
                <a:schemeClr val="accent6">
                  <a:lumMod val="50000"/>
                </a:schemeClr>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rot="20850992">
            <a:off x="392930" y="620241"/>
            <a:ext cx="2695943"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en-US" altLang="ja-JP" sz="48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Ⅱ</a:t>
            </a:r>
            <a:r>
              <a:rPr lang="ja-JP" altLang="en-US" sz="4800" b="1" dirty="0" smtClean="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rPr>
              <a:t>体験編</a:t>
            </a:r>
            <a:endParaRPr lang="ja-JP" altLang="en-US" sz="4800" b="1" cap="none" spc="0"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endParaRPr>
          </a:p>
        </p:txBody>
      </p:sp>
      <p:pic>
        <p:nvPicPr>
          <p:cNvPr id="12" name="図 11"/>
          <p:cNvPicPr>
            <a:picLocks noChangeAspect="1"/>
          </p:cNvPicPr>
          <p:nvPr/>
        </p:nvPicPr>
        <p:blipFill rotWithShape="1">
          <a:blip r:embed="rId3">
            <a:extLst>
              <a:ext uri="{28A0092B-C50C-407E-A947-70E740481C1C}">
                <a14:useLocalDpi xmlns:a14="http://schemas.microsoft.com/office/drawing/2010/main" val="0"/>
              </a:ext>
            </a:extLst>
          </a:blip>
          <a:srcRect b="29721"/>
          <a:stretch/>
        </p:blipFill>
        <p:spPr>
          <a:xfrm>
            <a:off x="4493943" y="2825220"/>
            <a:ext cx="4522124" cy="3667655"/>
          </a:xfrm>
          <a:prstGeom prst="rect">
            <a:avLst/>
          </a:prstGeom>
        </p:spPr>
      </p:pic>
      <p:sp>
        <p:nvSpPr>
          <p:cNvPr id="13" name="テキスト ボックス 12"/>
          <p:cNvSpPr txBox="1"/>
          <p:nvPr/>
        </p:nvSpPr>
        <p:spPr>
          <a:xfrm rot="1095676">
            <a:off x="6480054" y="3219353"/>
            <a:ext cx="2148370" cy="1323439"/>
          </a:xfrm>
          <a:prstGeom prst="rect">
            <a:avLst/>
          </a:prstGeom>
          <a:noFill/>
        </p:spPr>
        <p:txBody>
          <a:bodyPr wrap="square" rtlCol="0">
            <a:spAutoFit/>
          </a:bodyPr>
          <a:lstStyle/>
          <a:p>
            <a:pPr algn="ctr">
              <a:lnSpc>
                <a:spcPts val="3200"/>
              </a:lnSpc>
            </a:pPr>
            <a:r>
              <a:rPr kumimoji="1" lang="ja-JP" altLang="en-US" sz="2400" dirty="0" smtClean="0">
                <a:solidFill>
                  <a:schemeClr val="accent6">
                    <a:lumMod val="50000"/>
                  </a:schemeClr>
                </a:solidFill>
                <a:latin typeface="ＭＳ Ｐゴシック" panose="020B0600070205080204" pitchFamily="50" charset="-128"/>
                <a:ea typeface="ＭＳ Ｐゴシック" panose="020B0600070205080204" pitchFamily="50" charset="-128"/>
              </a:rPr>
              <a:t>準 備</a:t>
            </a:r>
            <a:endParaRPr kumimoji="1" lang="en-US" altLang="ja-JP" sz="2400" dirty="0" smtClean="0">
              <a:solidFill>
                <a:schemeClr val="accent6">
                  <a:lumMod val="50000"/>
                </a:schemeClr>
              </a:solidFill>
              <a:latin typeface="ＭＳ Ｐゴシック" panose="020B0600070205080204" pitchFamily="50" charset="-128"/>
              <a:ea typeface="ＭＳ Ｐゴシック" panose="020B0600070205080204" pitchFamily="50" charset="-128"/>
            </a:endParaRPr>
          </a:p>
          <a:p>
            <a:pPr>
              <a:lnSpc>
                <a:spcPts val="3200"/>
              </a:lnSpc>
            </a:pPr>
            <a:r>
              <a:rPr kumimoji="1" lang="ja-JP" altLang="en-US" sz="2400" dirty="0" smtClean="0">
                <a:latin typeface="ＭＳ Ｐゴシック" panose="020B0600070205080204" pitchFamily="50" charset="-128"/>
                <a:ea typeface="ＭＳ Ｐゴシック" panose="020B0600070205080204" pitchFamily="50" charset="-128"/>
              </a:rPr>
              <a:t>ホワイトボード，</a:t>
            </a:r>
            <a:endParaRPr kumimoji="1" lang="en-US" altLang="ja-JP" sz="2400" dirty="0" smtClean="0">
              <a:latin typeface="ＭＳ Ｐゴシック" panose="020B0600070205080204" pitchFamily="50" charset="-128"/>
              <a:ea typeface="ＭＳ Ｐゴシック" panose="020B0600070205080204" pitchFamily="50" charset="-128"/>
            </a:endParaRPr>
          </a:p>
          <a:p>
            <a:pPr>
              <a:lnSpc>
                <a:spcPts val="3200"/>
              </a:lnSpc>
            </a:pPr>
            <a:r>
              <a:rPr kumimoji="1" lang="ja-JP" altLang="en-US" sz="2400" dirty="0" smtClean="0">
                <a:latin typeface="ＭＳ Ｐゴシック" panose="020B0600070205080204" pitchFamily="50" charset="-128"/>
                <a:ea typeface="ＭＳ Ｐゴシック" panose="020B0600070205080204" pitchFamily="50" charset="-128"/>
              </a:rPr>
              <a:t>マーカー　等</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577748" y="4881976"/>
            <a:ext cx="3010315" cy="1477328"/>
          </a:xfrm>
          <a:prstGeom prst="rect">
            <a:avLst/>
          </a:prstGeom>
          <a:solidFill>
            <a:schemeClr val="accent6">
              <a:lumMod val="40000"/>
              <a:lumOff val="60000"/>
            </a:schemeClr>
          </a:solidFill>
        </p:spPr>
        <p:txBody>
          <a:bodyPr wrap="square" rtlCol="0">
            <a:spAutoFit/>
          </a:bodyPr>
          <a:lstStyle/>
          <a:p>
            <a:pPr algn="ctr"/>
            <a:r>
              <a:rPr kumimoji="1" lang="ja-JP" altLang="en-US" b="1" u="sng" dirty="0">
                <a:solidFill>
                  <a:srgbClr val="FF0000"/>
                </a:solidFill>
              </a:rPr>
              <a:t>使用</a:t>
            </a:r>
            <a:r>
              <a:rPr kumimoji="1" lang="ja-JP" altLang="en-US" b="1" u="sng" dirty="0" smtClean="0">
                <a:solidFill>
                  <a:srgbClr val="FF0000"/>
                </a:solidFill>
              </a:rPr>
              <a:t>するワークシート</a:t>
            </a:r>
            <a:endParaRPr kumimoji="1" lang="en-US" altLang="ja-JP" b="1" u="sng" dirty="0" smtClean="0">
              <a:solidFill>
                <a:srgbClr val="FF0000"/>
              </a:solidFill>
            </a:endParaRPr>
          </a:p>
          <a:p>
            <a:r>
              <a:rPr kumimoji="1" lang="ja-JP" altLang="en-US" dirty="0" smtClean="0">
                <a:latin typeface="ＭＳ Ｐゴシック" panose="020B0600070205080204" pitchFamily="50" charset="-128"/>
                <a:ea typeface="ＭＳ Ｐゴシック" panose="020B0600070205080204" pitchFamily="50" charset="-128"/>
              </a:rPr>
              <a:t>〇</a:t>
            </a:r>
            <a:r>
              <a:rPr kumimoji="1" lang="en-US" altLang="ja-JP" dirty="0" smtClean="0">
                <a:latin typeface="ＭＳ Ｐゴシック" panose="020B0600070205080204" pitchFamily="50" charset="-128"/>
                <a:ea typeface="ＭＳ Ｐゴシック" panose="020B0600070205080204" pitchFamily="50" charset="-128"/>
              </a:rPr>
              <a:t>Ⅱ</a:t>
            </a:r>
            <a:r>
              <a:rPr kumimoji="1" lang="ja-JP" altLang="en-US" dirty="0" smtClean="0">
                <a:latin typeface="ＭＳ Ｐゴシック" panose="020B0600070205080204" pitchFamily="50" charset="-128"/>
                <a:ea typeface="ＭＳ Ｐゴシック" panose="020B0600070205080204" pitchFamily="50" charset="-128"/>
              </a:rPr>
              <a:t>体験編１</a:t>
            </a:r>
            <a:r>
              <a:rPr kumimoji="1" lang="en-US" altLang="ja-JP" dirty="0" smtClean="0">
                <a:latin typeface="ＭＳ Ｐゴシック" panose="020B0600070205080204" pitchFamily="50" charset="-128"/>
                <a:ea typeface="ＭＳ Ｐゴシック" panose="020B0600070205080204" pitchFamily="50" charset="-128"/>
              </a:rPr>
              <a:t>-</a:t>
            </a:r>
            <a:r>
              <a:rPr kumimoji="1" lang="ja-JP" altLang="en-US" dirty="0" smtClean="0">
                <a:latin typeface="ＭＳ Ｐゴシック" panose="020B0600070205080204" pitchFamily="50" charset="-128"/>
                <a:ea typeface="ＭＳ Ｐゴシック" panose="020B0600070205080204" pitchFamily="50" charset="-128"/>
              </a:rPr>
              <a:t>①№１</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〇</a:t>
            </a:r>
            <a:r>
              <a:rPr kumimoji="1" lang="en-US" altLang="ja-JP" dirty="0" smtClean="0">
                <a:latin typeface="ＭＳ Ｐゴシック" panose="020B0600070205080204" pitchFamily="50" charset="-128"/>
                <a:ea typeface="ＭＳ Ｐゴシック" panose="020B0600070205080204" pitchFamily="50" charset="-128"/>
              </a:rPr>
              <a:t>Ⅱ</a:t>
            </a:r>
            <a:r>
              <a:rPr kumimoji="1" lang="ja-JP" altLang="en-US" dirty="0" smtClean="0">
                <a:latin typeface="ＭＳ Ｐゴシック" panose="020B0600070205080204" pitchFamily="50" charset="-128"/>
                <a:ea typeface="ＭＳ Ｐゴシック" panose="020B0600070205080204" pitchFamily="50" charset="-128"/>
              </a:rPr>
              <a:t>体験編１</a:t>
            </a:r>
            <a:r>
              <a:rPr kumimoji="1" lang="en-US" altLang="ja-JP" dirty="0" smtClean="0">
                <a:latin typeface="ＭＳ Ｐゴシック" panose="020B0600070205080204" pitchFamily="50" charset="-128"/>
                <a:ea typeface="ＭＳ Ｐゴシック" panose="020B0600070205080204" pitchFamily="50" charset="-128"/>
              </a:rPr>
              <a:t>-</a:t>
            </a:r>
            <a:r>
              <a:rPr kumimoji="1" lang="ja-JP" altLang="en-US" dirty="0" smtClean="0">
                <a:latin typeface="ＭＳ Ｐゴシック" panose="020B0600070205080204" pitchFamily="50" charset="-128"/>
                <a:ea typeface="ＭＳ Ｐゴシック" panose="020B0600070205080204" pitchFamily="50" charset="-128"/>
              </a:rPr>
              <a:t>①№２</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en-US" altLang="ja-JP" dirty="0" smtClean="0"/>
              <a:t>※A4</a:t>
            </a:r>
            <a:r>
              <a:rPr kumimoji="1" lang="ja-JP" altLang="en-US" dirty="0" smtClean="0"/>
              <a:t>の紙に印刷しておく</a:t>
            </a:r>
            <a:endParaRPr kumimoji="1" lang="en-US" altLang="ja-JP" dirty="0" smtClean="0"/>
          </a:p>
          <a:p>
            <a:r>
              <a:rPr kumimoji="1" lang="ja-JP" altLang="en-US" dirty="0">
                <a:latin typeface="ＭＳ Ｐゴシック" panose="020B0600070205080204" pitchFamily="50" charset="-128"/>
                <a:ea typeface="ＭＳ Ｐゴシック" panose="020B0600070205080204" pitchFamily="50" charset="-128"/>
              </a:rPr>
              <a:t>№２</a:t>
            </a:r>
            <a:r>
              <a:rPr kumimoji="1" lang="ja-JP" altLang="en-US" dirty="0" smtClean="0"/>
              <a:t>は</a:t>
            </a:r>
            <a:r>
              <a:rPr kumimoji="1" lang="ja-JP" altLang="en-US" sz="1400" b="1" dirty="0" smtClean="0"/>
              <a:t>少し厚手の紙のほうがよい</a:t>
            </a:r>
            <a:endParaRPr kumimoji="1" lang="ja-JP" altLang="en-US" sz="1400" b="1" dirty="0"/>
          </a:p>
        </p:txBody>
      </p:sp>
      <p:sp>
        <p:nvSpPr>
          <p:cNvPr id="15" name="正方形/長方形 14"/>
          <p:cNvSpPr/>
          <p:nvPr/>
        </p:nvSpPr>
        <p:spPr>
          <a:xfrm>
            <a:off x="5895037" y="606574"/>
            <a:ext cx="2938625" cy="523220"/>
          </a:xfrm>
          <a:prstGeom prst="rect">
            <a:avLst/>
          </a:prstGeom>
          <a:noFill/>
        </p:spPr>
        <p:txBody>
          <a:bodyPr wrap="none" lIns="91440" tIns="45720" rIns="91440" bIns="45720">
            <a:spAutoFit/>
          </a:bodyPr>
          <a:lstStyle/>
          <a:p>
            <a:pPr algn="ctr"/>
            <a:r>
              <a:rPr lang="ja-JP" altLang="en-US" sz="2800" dirty="0" smtClean="0">
                <a:ln w="3175">
                  <a:noFill/>
                  <a:prstDash val="solid"/>
                </a:ln>
                <a:solidFill>
                  <a:schemeClr val="accent6">
                    <a:lumMod val="50000"/>
                  </a:schemeClr>
                </a:solidFill>
                <a:latin typeface="ＭＳ Ｐゴシック" panose="020B0600070205080204" pitchFamily="50" charset="-128"/>
                <a:ea typeface="ＭＳ Ｐゴシック" panose="020B0600070205080204" pitchFamily="50" charset="-128"/>
              </a:rPr>
              <a:t>活動時間</a:t>
            </a:r>
            <a:r>
              <a:rPr lang="en-US" altLang="ja-JP" sz="2800" dirty="0">
                <a:ln w="3175">
                  <a:noFill/>
                  <a:prstDash val="solid"/>
                </a:ln>
                <a:solidFill>
                  <a:schemeClr val="accent6">
                    <a:lumMod val="50000"/>
                  </a:schemeClr>
                </a:solidFill>
                <a:latin typeface="ＭＳ Ｐゴシック" panose="020B0600070205080204" pitchFamily="50" charset="-128"/>
                <a:ea typeface="ＭＳ Ｐゴシック" panose="020B0600070205080204" pitchFamily="50" charset="-128"/>
              </a:rPr>
              <a:t>_</a:t>
            </a:r>
            <a:r>
              <a:rPr lang="ja-JP" altLang="en-US" sz="2800" dirty="0" smtClean="0">
                <a:ln w="3175">
                  <a:noFill/>
                  <a:prstDash val="solid"/>
                </a:ln>
                <a:solidFill>
                  <a:schemeClr val="accent6">
                    <a:lumMod val="50000"/>
                  </a:schemeClr>
                </a:solidFill>
                <a:latin typeface="ＭＳ Ｐゴシック" panose="020B0600070205080204" pitchFamily="50" charset="-128"/>
                <a:ea typeface="ＭＳ Ｐゴシック" panose="020B0600070205080204" pitchFamily="50" charset="-128"/>
              </a:rPr>
              <a:t>約４０分</a:t>
            </a:r>
            <a:endParaRPr lang="ja-JP" altLang="en-US" sz="2800" cap="none" spc="0" dirty="0">
              <a:ln w="3175">
                <a:noFill/>
                <a:prstDash val="solid"/>
              </a:ln>
              <a:solidFill>
                <a:schemeClr val="accent6">
                  <a:lumMod val="50000"/>
                </a:schemeClr>
              </a:solidFill>
              <a:latin typeface="ＭＳ Ｐゴシック" panose="020B0600070205080204" pitchFamily="50" charset="-128"/>
              <a:ea typeface="ＭＳ Ｐゴシック" panose="020B0600070205080204" pitchFamily="50" charset="-128"/>
            </a:endParaRPr>
          </a:p>
        </p:txBody>
      </p:sp>
      <p:pic>
        <p:nvPicPr>
          <p:cNvPr id="1028" name="Picture 4" descr="æä¸­æè¨ã®ã¤ã©ã¹ã"/>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5521" y="633932"/>
            <a:ext cx="666955" cy="65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661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p:cNvSpPr txBox="1">
            <a:spLocks/>
          </p:cNvSpPr>
          <p:nvPr/>
        </p:nvSpPr>
        <p:spPr>
          <a:xfrm>
            <a:off x="0" y="3631474"/>
            <a:ext cx="9144000" cy="2861401"/>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3200" dirty="0" smtClean="0">
                <a:solidFill>
                  <a:srgbClr val="FF0000"/>
                </a:solidFill>
                <a:latin typeface="ＭＳ Ｐゴシック" panose="020B0600070205080204" pitchFamily="50" charset="-128"/>
                <a:ea typeface="ＭＳ Ｐゴシック" panose="020B0600070205080204" pitchFamily="50" charset="-128"/>
              </a:rPr>
              <a:t>　　　</a:t>
            </a:r>
            <a:r>
              <a:rPr lang="ja-JP" altLang="en-US"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機器等を必要としないため，</a:t>
            </a:r>
            <a:r>
              <a:rPr lang="ja-JP" altLang="en-US" u="sng"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誰もが手軽</a:t>
            </a:r>
            <a:r>
              <a:rPr lang="en-US" altLang="ja-JP" u="sng"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lang="en-US" altLang="ja-JP" u="sng"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lang="ja-JP" altLang="en-US" u="sng"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に行うことができ，活動場所を問わない。</a:t>
            </a:r>
            <a:r>
              <a:rPr lang="ja-JP" altLang="en-US"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様々な教科等の活動で取り入れやすい。</a:t>
            </a:r>
            <a:endParaRPr lang="en-US" altLang="ja-JP"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marL="0" indent="0">
              <a:lnSpc>
                <a:spcPct val="120000"/>
              </a:lnSpc>
              <a:buFont typeface="Arial" panose="020B0604020202020204" pitchFamily="34" charset="0"/>
              <a:buNone/>
            </a:pPr>
            <a:r>
              <a:rPr lang="ja-JP" altLang="en-US" dirty="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伝える（</a:t>
            </a:r>
            <a:r>
              <a:rPr lang="ja-JP" altLang="en-US" dirty="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指示</a:t>
            </a:r>
            <a:r>
              <a:rPr lang="ja-JP" altLang="en-US"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する）対象が「人」であるため，</a:t>
            </a:r>
            <a:r>
              <a:rPr lang="ja-JP" altLang="en-US" u="sng"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論理性や順序が，厳密でなくても相手が解釈してくれる。</a:t>
            </a:r>
            <a:endParaRPr lang="ja-JP" altLang="en-US" u="sng" dirty="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2</a:t>
            </a:fld>
            <a:endParaRPr kumimoji="1" lang="ja-JP" altLang="en-US"/>
          </a:p>
        </p:txBody>
      </p:sp>
      <p:sp>
        <p:nvSpPr>
          <p:cNvPr id="7" name="タイトル 1"/>
          <p:cNvSpPr txBox="1">
            <a:spLocks/>
          </p:cNvSpPr>
          <p:nvPr/>
        </p:nvSpPr>
        <p:spPr>
          <a:xfrm>
            <a:off x="302077" y="521880"/>
            <a:ext cx="6255477" cy="536211"/>
          </a:xfrm>
          <a:prstGeom prst="rect">
            <a:avLst/>
          </a:prstGeom>
          <a:solidFill>
            <a:schemeClr val="accent6">
              <a:lumMod val="20000"/>
              <a:lumOff val="80000"/>
            </a:schemeClr>
          </a:solidFill>
          <a:ln w="6350" cap="flat" cmpd="sng" algn="ctr">
            <a:noFill/>
            <a:prstDash val="solid"/>
            <a:miter lim="800000"/>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vert="horz" lIns="72000" tIns="144000" rIns="72000" bIns="7200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457200" fontAlgn="base">
              <a:spcAft>
                <a:spcPct val="0"/>
              </a:spcAft>
            </a:pPr>
            <a:r>
              <a:rPr lang="ja-JP" altLang="en-US"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アンプラグドプログラミングとは？</a:t>
            </a:r>
            <a:endParaRPr lang="ja-JP" altLang="en-US" sz="3200" dirty="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grpSp>
        <p:nvGrpSpPr>
          <p:cNvPr id="11" name="グループ化 10"/>
          <p:cNvGrpSpPr/>
          <p:nvPr/>
        </p:nvGrpSpPr>
        <p:grpSpPr>
          <a:xfrm>
            <a:off x="7197948" y="398574"/>
            <a:ext cx="2207307" cy="1534476"/>
            <a:chOff x="6727686" y="521880"/>
            <a:chExt cx="2207307" cy="1534476"/>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133" y="521880"/>
              <a:ext cx="1279844" cy="1279844"/>
            </a:xfrm>
            <a:prstGeom prst="rect">
              <a:avLst/>
            </a:prstGeom>
          </p:spPr>
        </p:pic>
        <p:sp>
          <p:nvSpPr>
            <p:cNvPr id="9" name="乗算 8"/>
            <p:cNvSpPr/>
            <p:nvPr/>
          </p:nvSpPr>
          <p:spPr>
            <a:xfrm>
              <a:off x="7028133" y="521880"/>
              <a:ext cx="1279844" cy="1279844"/>
            </a:xfrm>
            <a:prstGeom prst="mathMultiply">
              <a:avLst>
                <a:gd name="adj1" fmla="val 9549"/>
              </a:avLst>
            </a:prstGeom>
            <a:solidFill>
              <a:srgbClr val="FF0000">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727686" y="1533136"/>
              <a:ext cx="2207307" cy="523220"/>
            </a:xfrm>
            <a:prstGeom prst="rect">
              <a:avLst/>
            </a:prstGeom>
            <a:noFill/>
          </p:spPr>
          <p:txBody>
            <a:bodyPr wrap="square" rtlCol="0">
              <a:spAutoFit/>
            </a:bodyPr>
            <a:lstStyle/>
            <a:p>
              <a:r>
                <a:rPr kumimoji="1" lang="ja-JP" altLang="en-US" sz="1400" dirty="0" smtClean="0">
                  <a:latin typeface="ＭＳ Ｐゴシック" panose="020B0600070205080204" pitchFamily="50" charset="-128"/>
                  <a:ea typeface="ＭＳ Ｐゴシック" panose="020B0600070205080204" pitchFamily="50" charset="-128"/>
                </a:rPr>
                <a:t>電源プラグを使わない！</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アン（否定の意）・プラグ</a:t>
              </a:r>
              <a:endParaRPr kumimoji="1" lang="ja-JP" altLang="en-US" sz="1400" dirty="0">
                <a:latin typeface="ＭＳ Ｐゴシック" panose="020B0600070205080204" pitchFamily="50" charset="-128"/>
                <a:ea typeface="ＭＳ Ｐゴシック" panose="020B0600070205080204" pitchFamily="50" charset="-128"/>
              </a:endParaRPr>
            </a:p>
          </p:txBody>
        </p:sp>
      </p:grpSp>
      <p:sp>
        <p:nvSpPr>
          <p:cNvPr id="12" name="コンテンツ プレースホルダー 2"/>
          <p:cNvSpPr>
            <a:spLocks noGrp="1"/>
          </p:cNvSpPr>
          <p:nvPr>
            <p:ph idx="1"/>
          </p:nvPr>
        </p:nvSpPr>
        <p:spPr>
          <a:xfrm>
            <a:off x="193900" y="1194957"/>
            <a:ext cx="7004048" cy="2436517"/>
          </a:xfrm>
        </p:spPr>
        <p:txBody>
          <a:bodyPr>
            <a:normAutofit/>
          </a:bodyPr>
          <a:lstStyle/>
          <a:p>
            <a:pPr marL="0" indent="0">
              <a:buNone/>
            </a:pPr>
            <a:r>
              <a:rPr kumimoji="1" lang="ja-JP" altLang="en-US" dirty="0" smtClean="0"/>
              <a:t>　</a:t>
            </a:r>
            <a:r>
              <a:rPr kumimoji="1" lang="ja-JP" altLang="en-US" sz="3200" dirty="0" smtClean="0">
                <a:solidFill>
                  <a:srgbClr val="FF0000"/>
                </a:solidFill>
                <a:latin typeface="ＭＳ Ｐゴシック" panose="020B0600070205080204" pitchFamily="50" charset="-128"/>
                <a:ea typeface="ＭＳ Ｐゴシック" panose="020B0600070205080204" pitchFamily="50" charset="-128"/>
              </a:rPr>
              <a:t>コンピュータ等の機器を使わず</a:t>
            </a:r>
            <a:r>
              <a:rPr kumimoji="1" lang="ja-JP" altLang="en-US" sz="3200" dirty="0" smtClean="0">
                <a:latin typeface="ＭＳ Ｐゴシック" panose="020B0600070205080204" pitchFamily="50" charset="-128"/>
                <a:ea typeface="ＭＳ Ｐゴシック" panose="020B0600070205080204" pitchFamily="50" charset="-128"/>
              </a:rPr>
              <a:t>に，プログラミング的思考につながる</a:t>
            </a:r>
            <a:r>
              <a:rPr kumimoji="1" lang="ja-JP" altLang="en-US" sz="3200" u="sng" dirty="0" smtClean="0">
                <a:latin typeface="ＭＳ Ｐゴシック" panose="020B0600070205080204" pitchFamily="50" charset="-128"/>
                <a:ea typeface="ＭＳ Ｐゴシック" panose="020B0600070205080204" pitchFamily="50" charset="-128"/>
              </a:rPr>
              <a:t>論理的思考力を育てることを目的</a:t>
            </a:r>
            <a:r>
              <a:rPr kumimoji="1" lang="ja-JP" altLang="en-US" sz="3200" dirty="0" smtClean="0">
                <a:latin typeface="ＭＳ Ｐゴシック" panose="020B0600070205080204" pitchFamily="50" charset="-128"/>
                <a:ea typeface="ＭＳ Ｐゴシック" panose="020B0600070205080204" pitchFamily="50" charset="-128"/>
              </a:rPr>
              <a:t>とした活動。</a:t>
            </a:r>
            <a:endParaRPr kumimoji="1" lang="en-US" altLang="ja-JP" sz="3200" dirty="0" smtClean="0">
              <a:latin typeface="ＭＳ Ｐゴシック" panose="020B0600070205080204" pitchFamily="50" charset="-128"/>
              <a:ea typeface="ＭＳ Ｐゴシック" panose="020B0600070205080204" pitchFamily="50" charset="-128"/>
            </a:endParaRPr>
          </a:p>
          <a:p>
            <a:pPr marL="0" indent="0">
              <a:buNone/>
            </a:pPr>
            <a:r>
              <a:rPr lang="ja-JP" altLang="en-US" sz="3200" dirty="0">
                <a:latin typeface="ＭＳ Ｐゴシック" panose="020B0600070205080204" pitchFamily="50" charset="-128"/>
                <a:ea typeface="ＭＳ Ｐゴシック" panose="020B0600070205080204" pitchFamily="50" charset="-128"/>
              </a:rPr>
              <a:t>　</a:t>
            </a:r>
            <a:r>
              <a:rPr kumimoji="1" lang="ja-JP" altLang="en-US" sz="3200" dirty="0" smtClean="0">
                <a:latin typeface="ＭＳ Ｐゴシック" panose="020B0600070205080204" pitchFamily="50" charset="-128"/>
                <a:ea typeface="ＭＳ Ｐゴシック" panose="020B0600070205080204" pitchFamily="50" charset="-128"/>
              </a:rPr>
              <a:t>順序や分岐を表した「</a:t>
            </a:r>
            <a:r>
              <a:rPr kumimoji="1" lang="ja-JP" altLang="en-US" sz="3200" dirty="0" smtClean="0">
                <a:solidFill>
                  <a:srgbClr val="FF0000"/>
                </a:solidFill>
                <a:latin typeface="ＭＳ Ｐゴシック" panose="020B0600070205080204" pitchFamily="50" charset="-128"/>
                <a:ea typeface="ＭＳ Ｐゴシック" panose="020B0600070205080204" pitchFamily="50" charset="-128"/>
              </a:rPr>
              <a:t>流れ図</a:t>
            </a:r>
            <a:r>
              <a:rPr kumimoji="1" lang="ja-JP" altLang="en-US" sz="3200" dirty="0" smtClean="0">
                <a:latin typeface="ＭＳ Ｐゴシック" panose="020B0600070205080204" pitchFamily="50" charset="-128"/>
                <a:ea typeface="ＭＳ Ｐゴシック" panose="020B0600070205080204" pitchFamily="50" charset="-128"/>
              </a:rPr>
              <a:t>」や「</a:t>
            </a:r>
            <a:r>
              <a:rPr kumimoji="1" lang="ja-JP" altLang="en-US" sz="3200" dirty="0" smtClean="0">
                <a:solidFill>
                  <a:srgbClr val="FF0000"/>
                </a:solidFill>
                <a:latin typeface="ＭＳ Ｐゴシック" panose="020B0600070205080204" pitchFamily="50" charset="-128"/>
                <a:ea typeface="ＭＳ Ｐゴシック" panose="020B0600070205080204" pitchFamily="50" charset="-128"/>
              </a:rPr>
              <a:t>フローチャート」</a:t>
            </a:r>
            <a:r>
              <a:rPr kumimoji="1" lang="ja-JP" altLang="en-US" sz="3200" dirty="0" smtClean="0">
                <a:latin typeface="ＭＳ Ｐゴシック" panose="020B0600070205080204" pitchFamily="50" charset="-128"/>
                <a:ea typeface="ＭＳ Ｐゴシック" panose="020B0600070205080204" pitchFamily="50" charset="-128"/>
              </a:rPr>
              <a:t>等が使われる。</a:t>
            </a:r>
            <a:endParaRPr kumimoji="1" lang="ja-JP" altLang="en-US" sz="3200" dirty="0">
              <a:latin typeface="ＭＳ Ｐゴシック" panose="020B0600070205080204" pitchFamily="50" charset="-128"/>
              <a:ea typeface="ＭＳ Ｐゴシック" panose="020B0600070205080204" pitchFamily="50" charset="-128"/>
            </a:endParaRP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l="14286" t="5555"/>
          <a:stretch/>
        </p:blipFill>
        <p:spPr>
          <a:xfrm rot="5400000">
            <a:off x="7009716" y="2213133"/>
            <a:ext cx="2168434" cy="1791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角丸四角形 15"/>
          <p:cNvSpPr/>
          <p:nvPr/>
        </p:nvSpPr>
        <p:spPr>
          <a:xfrm>
            <a:off x="-13063" y="3742214"/>
            <a:ext cx="910423" cy="535577"/>
          </a:xfrm>
          <a:prstGeom prst="roundRect">
            <a:avLst>
              <a:gd name="adj" fmla="val 50000"/>
            </a:avLst>
          </a:prstGeom>
          <a:solidFill>
            <a:srgbClr val="00206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effectLst>
                  <a:outerShdw blurRad="38100" dist="38100" dir="2700000" algn="tl">
                    <a:srgbClr val="000000">
                      <a:alpha val="43137"/>
                    </a:srgbClr>
                  </a:outerShdw>
                </a:effectLst>
              </a:rPr>
              <a:t>利点</a:t>
            </a:r>
            <a:endParaRPr kumimoji="1" lang="ja-JP" altLang="en-US" sz="2000" b="1" dirty="0">
              <a:effectLst>
                <a:outerShdw blurRad="38100" dist="38100" dir="2700000" algn="tl">
                  <a:srgbClr val="000000">
                    <a:alpha val="43137"/>
                  </a:srgbClr>
                </a:outerShdw>
              </a:effectLst>
            </a:endParaRPr>
          </a:p>
        </p:txBody>
      </p:sp>
      <p:sp>
        <p:nvSpPr>
          <p:cNvPr id="17" name="角丸四角形 16"/>
          <p:cNvSpPr/>
          <p:nvPr/>
        </p:nvSpPr>
        <p:spPr>
          <a:xfrm>
            <a:off x="0" y="5400450"/>
            <a:ext cx="910423" cy="535577"/>
          </a:xfrm>
          <a:prstGeom prst="roundRect">
            <a:avLst>
              <a:gd name="adj" fmla="val 50000"/>
            </a:avLst>
          </a:prstGeom>
          <a:solidFill>
            <a:srgbClr val="FF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effectLst>
                  <a:outerShdw blurRad="38100" dist="38100" dir="2700000" algn="tl">
                    <a:srgbClr val="000000">
                      <a:alpha val="43137"/>
                    </a:srgbClr>
                  </a:outerShdw>
                </a:effectLst>
              </a:rPr>
              <a:t>欠点</a:t>
            </a:r>
          </a:p>
        </p:txBody>
      </p:sp>
    </p:spTree>
    <p:extLst>
      <p:ext uri="{BB962C8B-B14F-4D97-AF65-F5344CB8AC3E}">
        <p14:creationId xmlns:p14="http://schemas.microsoft.com/office/powerpoint/2010/main" val="1651766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078" y="521880"/>
            <a:ext cx="8358596" cy="1110977"/>
          </a:xfrm>
          <a:solidFill>
            <a:schemeClr val="accent6">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lIns="72000" tIns="144000" rIns="72000" bIns="72000" anchor="ctr">
            <a:normAutofit/>
          </a:bodyPr>
          <a:lstStyle/>
          <a:p>
            <a:pPr defTabSz="457200" fontAlgn="base">
              <a:spcAft>
                <a:spcPct val="0"/>
              </a:spcAft>
            </a:pPr>
            <a:r>
              <a:rPr lang="ja-JP" altLang="en-US" sz="3200" dirty="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１　</a:t>
            </a:r>
            <a:r>
              <a:rPr lang="ja-JP" altLang="en-US"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人間ロボットにさせる命令を決める。</a:t>
            </a:r>
            <a:endParaRPr lang="ja-JP" altLang="en-US" sz="3200" dirty="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3</a:t>
            </a:fld>
            <a:endParaRPr kumimoji="1" lang="ja-JP" altLang="en-US"/>
          </a:p>
        </p:txBody>
      </p:sp>
      <p:sp>
        <p:nvSpPr>
          <p:cNvPr id="7" name="フローチャート: 処理 6"/>
          <p:cNvSpPr/>
          <p:nvPr/>
        </p:nvSpPr>
        <p:spPr>
          <a:xfrm rot="19713627">
            <a:off x="110595" y="4892953"/>
            <a:ext cx="2303041" cy="783772"/>
          </a:xfrm>
          <a:prstGeom prst="flowChartProcess">
            <a:avLst/>
          </a:prstGeom>
          <a:solidFill>
            <a:srgbClr val="FFFF99"/>
          </a:solidFill>
          <a:ln>
            <a:solidFill>
              <a:schemeClr val="tx1"/>
            </a:solidFill>
          </a:ln>
          <a:effectLst>
            <a:outerShdw blurRad="508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Ｐゴシック" panose="020B0600070205080204" pitchFamily="50" charset="-128"/>
                <a:ea typeface="ＭＳ Ｐゴシック" panose="020B0600070205080204" pitchFamily="50" charset="-128"/>
              </a:rPr>
              <a:t>部屋の</a:t>
            </a:r>
            <a:endParaRPr kumimoji="1" lang="en-US" altLang="ja-JP" sz="2400"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dirty="0" smtClean="0">
                <a:solidFill>
                  <a:schemeClr val="tx1"/>
                </a:solidFill>
                <a:latin typeface="ＭＳ Ｐゴシック" panose="020B0600070205080204" pitchFamily="50" charset="-128"/>
                <a:ea typeface="ＭＳ Ｐゴシック" panose="020B0600070205080204" pitchFamily="50" charset="-128"/>
              </a:rPr>
              <a:t>掃除をさせる</a:t>
            </a:r>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フローチャート: 処理 9"/>
          <p:cNvSpPr/>
          <p:nvPr/>
        </p:nvSpPr>
        <p:spPr>
          <a:xfrm rot="814304">
            <a:off x="6447035" y="5368496"/>
            <a:ext cx="2303041" cy="783772"/>
          </a:xfrm>
          <a:prstGeom prst="flowChartProcess">
            <a:avLst/>
          </a:prstGeom>
          <a:solidFill>
            <a:srgbClr val="FFFF99"/>
          </a:solidFill>
          <a:ln>
            <a:solidFill>
              <a:schemeClr val="tx1"/>
            </a:solidFill>
          </a:ln>
          <a:effectLst>
            <a:outerShdw blurRad="508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Ｐゴシック" panose="020B0600070205080204" pitchFamily="50" charset="-128"/>
                <a:ea typeface="ＭＳ Ｐゴシック" panose="020B0600070205080204" pitchFamily="50" charset="-128"/>
              </a:rPr>
              <a:t>図書の返却</a:t>
            </a:r>
            <a:endParaRPr kumimoji="1" lang="en-US" altLang="ja-JP" sz="2400"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dirty="0" smtClean="0">
                <a:solidFill>
                  <a:schemeClr val="tx1"/>
                </a:solidFill>
                <a:latin typeface="ＭＳ Ｐゴシック" panose="020B0600070205080204" pitchFamily="50" charset="-128"/>
                <a:ea typeface="ＭＳ Ｐゴシック" panose="020B0600070205080204" pitchFamily="50" charset="-128"/>
              </a:rPr>
              <a:t>貸し出し作業</a:t>
            </a:r>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フローチャート: 処理 10"/>
          <p:cNvSpPr/>
          <p:nvPr/>
        </p:nvSpPr>
        <p:spPr>
          <a:xfrm rot="20343661">
            <a:off x="3976510" y="5304957"/>
            <a:ext cx="2303041" cy="783772"/>
          </a:xfrm>
          <a:prstGeom prst="flowChartProcess">
            <a:avLst/>
          </a:prstGeom>
          <a:solidFill>
            <a:srgbClr val="FFFF99"/>
          </a:solidFill>
          <a:ln>
            <a:solidFill>
              <a:schemeClr val="tx1"/>
            </a:solidFill>
          </a:ln>
          <a:effectLst>
            <a:outerShdw blurRad="508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Ｐゴシック" panose="020B0600070205080204" pitchFamily="50" charset="-128"/>
                <a:ea typeface="ＭＳ Ｐゴシック" panose="020B0600070205080204" pitchFamily="50" charset="-128"/>
              </a:rPr>
              <a:t>赤ペンを</a:t>
            </a:r>
            <a:endParaRPr kumimoji="1" lang="en-US" altLang="ja-JP" sz="2400"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dirty="0" smtClean="0">
                <a:solidFill>
                  <a:schemeClr val="tx1"/>
                </a:solidFill>
                <a:latin typeface="ＭＳ Ｐゴシック" panose="020B0600070205080204" pitchFamily="50" charset="-128"/>
                <a:ea typeface="ＭＳ Ｐゴシック" panose="020B0600070205080204" pitchFamily="50" charset="-128"/>
              </a:rPr>
              <a:t>移動させる</a:t>
            </a:r>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フローチャート: 処理 11"/>
          <p:cNvSpPr/>
          <p:nvPr/>
        </p:nvSpPr>
        <p:spPr>
          <a:xfrm rot="1016091">
            <a:off x="3841374" y="3762248"/>
            <a:ext cx="2303041" cy="783772"/>
          </a:xfrm>
          <a:prstGeom prst="flowChartProcess">
            <a:avLst/>
          </a:prstGeom>
          <a:solidFill>
            <a:srgbClr val="FFFF99"/>
          </a:solidFill>
          <a:ln>
            <a:solidFill>
              <a:schemeClr val="tx1"/>
            </a:solidFill>
          </a:ln>
          <a:effectLst>
            <a:outerShdw blurRad="508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Ｐゴシック" panose="020B0600070205080204" pitchFamily="50" charset="-128"/>
                <a:ea typeface="ＭＳ Ｐゴシック" panose="020B0600070205080204" pitchFamily="50" charset="-128"/>
              </a:rPr>
              <a:t>ものを</a:t>
            </a:r>
            <a:endParaRPr kumimoji="1" lang="en-US" altLang="ja-JP" sz="2400"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dirty="0" smtClean="0">
                <a:solidFill>
                  <a:schemeClr val="tx1"/>
                </a:solidFill>
                <a:latin typeface="ＭＳ Ｐゴシック" panose="020B0600070205080204" pitchFamily="50" charset="-128"/>
                <a:ea typeface="ＭＳ Ｐゴシック" panose="020B0600070205080204" pitchFamily="50" charset="-128"/>
              </a:rPr>
              <a:t>移動させる</a:t>
            </a:r>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フローチャート: 処理 12"/>
          <p:cNvSpPr/>
          <p:nvPr/>
        </p:nvSpPr>
        <p:spPr>
          <a:xfrm>
            <a:off x="2341571" y="4472561"/>
            <a:ext cx="2303041" cy="783772"/>
          </a:xfrm>
          <a:prstGeom prst="flowChartProcess">
            <a:avLst/>
          </a:prstGeom>
          <a:solidFill>
            <a:srgbClr val="FFFF99"/>
          </a:solidFill>
          <a:ln>
            <a:solidFill>
              <a:schemeClr val="tx1"/>
            </a:solidFill>
          </a:ln>
          <a:effectLst>
            <a:outerShdw blurRad="508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ＭＳ Ｐゴシック" panose="020B0600070205080204" pitchFamily="50" charset="-128"/>
                <a:ea typeface="ＭＳ Ｐゴシック" panose="020B0600070205080204" pitchFamily="50" charset="-128"/>
              </a:rPr>
              <a:t>店頭で</a:t>
            </a:r>
            <a:endParaRPr kumimoji="1" lang="en-US" altLang="ja-JP" sz="2400" b="1"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b="1" dirty="0" smtClean="0">
                <a:solidFill>
                  <a:schemeClr val="tx1"/>
                </a:solidFill>
                <a:latin typeface="ＭＳ Ｐゴシック" panose="020B0600070205080204" pitchFamily="50" charset="-128"/>
                <a:ea typeface="ＭＳ Ｐゴシック" panose="020B0600070205080204" pitchFamily="50" charset="-128"/>
              </a:rPr>
              <a:t>あいさつさせる</a:t>
            </a:r>
            <a:endParaRPr kumimoji="1" lang="ja-JP" altLang="en-US" sz="24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フローチャート: 処理 4"/>
          <p:cNvSpPr/>
          <p:nvPr/>
        </p:nvSpPr>
        <p:spPr>
          <a:xfrm rot="20140441">
            <a:off x="6457601" y="3883373"/>
            <a:ext cx="2303041" cy="783772"/>
          </a:xfrm>
          <a:prstGeom prst="flowChartProcess">
            <a:avLst/>
          </a:prstGeom>
          <a:solidFill>
            <a:srgbClr val="FFFF99"/>
          </a:solidFill>
          <a:ln>
            <a:solidFill>
              <a:schemeClr val="tx1"/>
            </a:solidFill>
          </a:ln>
          <a:effectLst>
            <a:outerShdw blurRad="508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Ｐゴシック" panose="020B0600070205080204" pitchFamily="50" charset="-128"/>
                <a:ea typeface="ＭＳ Ｐゴシック" panose="020B0600070205080204" pitchFamily="50" charset="-128"/>
              </a:rPr>
              <a:t>お茶を入れる</a:t>
            </a:r>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フローチャート: 処理 14"/>
          <p:cNvSpPr/>
          <p:nvPr/>
        </p:nvSpPr>
        <p:spPr>
          <a:xfrm rot="21319520">
            <a:off x="1229348" y="3381304"/>
            <a:ext cx="2303041" cy="783772"/>
          </a:xfrm>
          <a:prstGeom prst="flowChartProcess">
            <a:avLst/>
          </a:prstGeom>
          <a:solidFill>
            <a:srgbClr val="FFFF99"/>
          </a:solidFill>
          <a:ln>
            <a:solidFill>
              <a:schemeClr val="tx1"/>
            </a:solidFill>
          </a:ln>
          <a:effectLst>
            <a:outerShdw blurRad="508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Ｐゴシック" panose="020B0600070205080204" pitchFamily="50" charset="-128"/>
                <a:ea typeface="ＭＳ Ｐゴシック" panose="020B0600070205080204" pitchFamily="50" charset="-128"/>
              </a:rPr>
              <a:t>ハンカチを</a:t>
            </a:r>
            <a:endParaRPr kumimoji="1" lang="en-US" altLang="ja-JP" sz="2400"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dirty="0" smtClean="0">
                <a:solidFill>
                  <a:schemeClr val="tx1"/>
                </a:solidFill>
                <a:latin typeface="ＭＳ Ｐゴシック" panose="020B0600070205080204" pitchFamily="50" charset="-128"/>
                <a:ea typeface="ＭＳ Ｐゴシック" panose="020B0600070205080204" pitchFamily="50" charset="-128"/>
              </a:rPr>
              <a:t>たたむ</a:t>
            </a:r>
            <a:endParaRPr kumimoji="1" lang="en-US" altLang="ja-JP" sz="24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396428" y="1970104"/>
            <a:ext cx="7405085" cy="830997"/>
          </a:xfrm>
          <a:prstGeom prst="rect">
            <a:avLst/>
          </a:prstGeom>
          <a:solidFill>
            <a:schemeClr val="accent6">
              <a:lumMod val="20000"/>
              <a:lumOff val="80000"/>
            </a:schemeClr>
          </a:solidFill>
        </p:spPr>
        <p:txBody>
          <a:bodyPr wrap="square" rtlCol="0">
            <a:spAutoFit/>
          </a:bodyPr>
          <a:lstStyle/>
          <a:p>
            <a:r>
              <a:rPr kumimoji="1" lang="ja-JP" altLang="en-US" sz="2400" dirty="0" smtClean="0"/>
              <a:t>①ロボットにさせる命令（意図した動き）を決める。</a:t>
            </a:r>
            <a:endParaRPr kumimoji="1" lang="en-US" altLang="ja-JP" sz="2400" dirty="0" smtClean="0"/>
          </a:p>
          <a:p>
            <a:r>
              <a:rPr kumimoji="1" lang="ja-JP" altLang="en-US" sz="2400" dirty="0"/>
              <a:t>　</a:t>
            </a:r>
            <a:r>
              <a:rPr kumimoji="1" lang="en-US" altLang="ja-JP" sz="2400" dirty="0" smtClean="0">
                <a:solidFill>
                  <a:schemeClr val="accent6">
                    <a:lumMod val="50000"/>
                  </a:schemeClr>
                </a:solidFill>
                <a:latin typeface="ＭＳ Ｐゴシック" panose="020B0600070205080204" pitchFamily="50" charset="-128"/>
                <a:ea typeface="ＭＳ Ｐゴシック" panose="020B0600070205080204" pitchFamily="50" charset="-128"/>
              </a:rPr>
              <a:t>※</a:t>
            </a:r>
            <a:r>
              <a:rPr kumimoji="1" lang="ja-JP" altLang="en-US" sz="2400" dirty="0" smtClean="0">
                <a:solidFill>
                  <a:schemeClr val="accent6">
                    <a:lumMod val="50000"/>
                  </a:schemeClr>
                </a:solidFill>
                <a:latin typeface="ＭＳ Ｐゴシック" panose="020B0600070205080204" pitchFamily="50" charset="-128"/>
                <a:ea typeface="ＭＳ Ｐゴシック" panose="020B0600070205080204" pitchFamily="50" charset="-128"/>
              </a:rPr>
              <a:t>　周りにあるものでできる</a:t>
            </a:r>
            <a:r>
              <a:rPr kumimoji="1" lang="ja-JP" altLang="en-US" sz="2400" b="1" dirty="0" smtClean="0">
                <a:solidFill>
                  <a:srgbClr val="FF0000"/>
                </a:solidFill>
                <a:latin typeface="ＭＳ Ｐゴシック" panose="020B0600070205080204" pitchFamily="50" charset="-128"/>
                <a:ea typeface="ＭＳ Ｐゴシック" panose="020B0600070205080204" pitchFamily="50" charset="-128"/>
              </a:rPr>
              <a:t>簡単な行動</a:t>
            </a:r>
            <a:r>
              <a:rPr kumimoji="1" lang="ja-JP" altLang="en-US" sz="2400" dirty="0" smtClean="0">
                <a:latin typeface="ＭＳ Ｐゴシック" panose="020B0600070205080204" pitchFamily="50" charset="-128"/>
                <a:ea typeface="ＭＳ Ｐゴシック" panose="020B0600070205080204" pitchFamily="50" charset="-128"/>
              </a:rPr>
              <a:t>がよい。</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218" y="2006157"/>
            <a:ext cx="1211367" cy="1588678"/>
          </a:xfrm>
          <a:prstGeom prst="rect">
            <a:avLst/>
          </a:prstGeom>
          <a:effectLst>
            <a:outerShdw blurRad="76200" dir="18900000" sy="23000" kx="-1200000" algn="bl" rotWithShape="0">
              <a:prstClr val="black">
                <a:alpha val="20000"/>
              </a:prstClr>
            </a:outerShdw>
          </a:effectLst>
        </p:spPr>
      </p:pic>
      <p:sp>
        <p:nvSpPr>
          <p:cNvPr id="18" name="正方形/長方形 17"/>
          <p:cNvSpPr/>
          <p:nvPr/>
        </p:nvSpPr>
        <p:spPr>
          <a:xfrm>
            <a:off x="367384" y="3312193"/>
            <a:ext cx="748923" cy="769441"/>
          </a:xfrm>
          <a:prstGeom prst="rect">
            <a:avLst/>
          </a:prstGeom>
          <a:noFill/>
        </p:spPr>
        <p:txBody>
          <a:bodyPr wrap="none" lIns="91440" tIns="45720" rIns="91440" bIns="45720">
            <a:spAutoFit/>
          </a:bodyPr>
          <a:lstStyle/>
          <a:p>
            <a:pPr algn="ctr"/>
            <a:r>
              <a:rPr lang="ja-JP" altLang="en-US" sz="44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例</a:t>
            </a:r>
            <a:endParaRPr lang="ja-JP" altLang="en-US" sz="44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36346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077" y="521880"/>
            <a:ext cx="8692293" cy="1448224"/>
          </a:xfrm>
          <a:solidFill>
            <a:schemeClr val="accent6">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lIns="72000" tIns="144000" rIns="72000" bIns="72000" anchor="ctr">
            <a:normAutofit fontScale="90000"/>
          </a:bodyPr>
          <a:lstStyle/>
          <a:p>
            <a:pPr marL="365125" indent="-365125" defTabSz="457200" fontAlgn="base">
              <a:spcAft>
                <a:spcPct val="0"/>
              </a:spcAft>
            </a:pPr>
            <a:r>
              <a:rPr lang="ja-JP" altLang="en-US"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２　３，４人のグループで人間</a:t>
            </a:r>
            <a:r>
              <a:rPr lang="ja-JP" altLang="en-US" sz="3200" dirty="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ロボットを</a:t>
            </a:r>
            <a:r>
              <a:rPr lang="ja-JP" altLang="en-US"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動かす命令をワークシート又はホワイトボードに書き出す</a:t>
            </a:r>
            <a:r>
              <a:rPr lang="ja-JP" altLang="en-US" sz="3200" dirty="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a:t>
            </a:r>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4</a:t>
            </a:fld>
            <a:endParaRPr kumimoji="1" lang="ja-JP" altLang="en-US"/>
          </a:p>
        </p:txBody>
      </p:sp>
      <p:sp>
        <p:nvSpPr>
          <p:cNvPr id="16" name="テキスト ボックス 15"/>
          <p:cNvSpPr txBox="1"/>
          <p:nvPr/>
        </p:nvSpPr>
        <p:spPr>
          <a:xfrm>
            <a:off x="302077" y="2200331"/>
            <a:ext cx="7405085" cy="830997"/>
          </a:xfrm>
          <a:prstGeom prst="rect">
            <a:avLst/>
          </a:prstGeom>
          <a:solidFill>
            <a:schemeClr val="accent6">
              <a:lumMod val="20000"/>
              <a:lumOff val="80000"/>
            </a:schemeClr>
          </a:solidFill>
        </p:spPr>
        <p:txBody>
          <a:bodyPr wrap="square" rtlCol="0">
            <a:spAutoFit/>
          </a:bodyPr>
          <a:lstStyle/>
          <a:p>
            <a:r>
              <a:rPr kumimoji="1" lang="ja-JP" altLang="en-US" sz="2400" dirty="0"/>
              <a:t>①</a:t>
            </a:r>
            <a:r>
              <a:rPr kumimoji="1" lang="ja-JP" altLang="en-US" sz="2400" dirty="0" smtClean="0"/>
              <a:t>「ワークシート</a:t>
            </a:r>
            <a:r>
              <a:rPr kumimoji="1" lang="en-US" altLang="ja-JP" sz="2400" dirty="0" smtClean="0"/>
              <a:t>Ⅱ</a:t>
            </a:r>
            <a:r>
              <a:rPr kumimoji="1" lang="ja-JP" altLang="en-US" sz="2400" dirty="0" smtClean="0"/>
              <a:t>体験編１－①</a:t>
            </a:r>
            <a:r>
              <a:rPr kumimoji="1" lang="ja-JP" altLang="en-US" sz="2400" dirty="0" smtClean="0">
                <a:latin typeface="ＭＳ Ｐゴシック" panose="020B0600070205080204" pitchFamily="50" charset="-128"/>
                <a:ea typeface="ＭＳ Ｐゴシック" panose="020B0600070205080204" pitchFamily="50" charset="-128"/>
              </a:rPr>
              <a:t>№１</a:t>
            </a:r>
            <a:r>
              <a:rPr kumimoji="1" lang="ja-JP" altLang="en-US" sz="2400" dirty="0" smtClean="0"/>
              <a:t>」に書き込む。</a:t>
            </a:r>
            <a:endParaRPr kumimoji="1" lang="en-US" altLang="ja-JP" sz="2400" dirty="0" smtClean="0"/>
          </a:p>
          <a:p>
            <a:r>
              <a:rPr kumimoji="1" lang="ja-JP" altLang="en-US" sz="2400" dirty="0" smtClean="0"/>
              <a:t>又は②ホワイトボードに書き込む。</a:t>
            </a:r>
            <a:endParaRPr kumimoji="1" lang="en-US" altLang="ja-JP" sz="2400" dirty="0" smtClean="0"/>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162" y="2287186"/>
            <a:ext cx="1211367" cy="1588678"/>
          </a:xfrm>
          <a:prstGeom prst="rect">
            <a:avLst/>
          </a:prstGeom>
          <a:effectLst>
            <a:outerShdw blurRad="76200" dir="18900000" sy="23000" kx="-1200000" algn="bl" rotWithShape="0">
              <a:prstClr val="black">
                <a:alpha val="20000"/>
              </a:prstClr>
            </a:outerShdw>
          </a:effectLst>
        </p:spPr>
      </p:pic>
      <p:sp>
        <p:nvSpPr>
          <p:cNvPr id="19" name="コンテンツ プレースホルダー 2"/>
          <p:cNvSpPr txBox="1">
            <a:spLocks/>
          </p:cNvSpPr>
          <p:nvPr/>
        </p:nvSpPr>
        <p:spPr>
          <a:xfrm>
            <a:off x="472651" y="3981478"/>
            <a:ext cx="8351144" cy="1173282"/>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365125" algn="just">
              <a:lnSpc>
                <a:spcPct val="120000"/>
              </a:lnSpc>
              <a:buFont typeface="Arial" panose="020B0604020202020204" pitchFamily="34" charset="0"/>
              <a:buNone/>
            </a:pPr>
            <a:r>
              <a:rPr lang="ja-JP" altLang="en-US"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主な行動は，あらかじめカードにしてマグネットシートなど貼っておくと時間短縮につながります。</a:t>
            </a:r>
            <a:endParaRPr lang="ja-JP" altLang="en-US" u="sng" dirty="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945680" y="5260374"/>
            <a:ext cx="7405085" cy="830997"/>
          </a:xfrm>
          <a:prstGeom prst="rect">
            <a:avLst/>
          </a:prstGeom>
          <a:solidFill>
            <a:schemeClr val="accent6">
              <a:lumMod val="20000"/>
              <a:lumOff val="80000"/>
            </a:schemeClr>
          </a:solidFill>
        </p:spPr>
        <p:txBody>
          <a:bodyPr wrap="square" rtlCol="0">
            <a:spAutoFit/>
          </a:bodyPr>
          <a:lstStyle/>
          <a:p>
            <a:r>
              <a:rPr kumimoji="1" lang="ja-JP" altLang="en-US" sz="2400" dirty="0"/>
              <a:t>①</a:t>
            </a:r>
            <a:r>
              <a:rPr kumimoji="1" lang="ja-JP" altLang="en-US" sz="2400" dirty="0" smtClean="0"/>
              <a:t>「ワークシート</a:t>
            </a:r>
            <a:r>
              <a:rPr kumimoji="1" lang="en-US" altLang="ja-JP" sz="2400" dirty="0" smtClean="0"/>
              <a:t>Ⅱ</a:t>
            </a:r>
            <a:r>
              <a:rPr kumimoji="1" lang="ja-JP" altLang="en-US" sz="2400" dirty="0" smtClean="0"/>
              <a:t>体験編１－①</a:t>
            </a:r>
            <a:r>
              <a:rPr kumimoji="1" lang="ja-JP" altLang="en-US" sz="2400" dirty="0" smtClean="0">
                <a:latin typeface="ＭＳ Ｐゴシック" panose="020B0600070205080204" pitchFamily="50" charset="-128"/>
                <a:ea typeface="ＭＳ Ｐゴシック" panose="020B0600070205080204" pitchFamily="50" charset="-128"/>
              </a:rPr>
              <a:t>№２</a:t>
            </a:r>
            <a:r>
              <a:rPr kumimoji="1" lang="ja-JP" altLang="en-US" sz="2400" dirty="0" smtClean="0"/>
              <a:t>」に「赤ペンを動かす」のカード例があります。</a:t>
            </a:r>
            <a:endParaRPr kumimoji="1" lang="en-US" altLang="ja-JP" sz="2400" dirty="0" smtClean="0"/>
          </a:p>
        </p:txBody>
      </p:sp>
    </p:spTree>
    <p:extLst>
      <p:ext uri="{BB962C8B-B14F-4D97-AF65-F5344CB8AC3E}">
        <p14:creationId xmlns:p14="http://schemas.microsoft.com/office/powerpoint/2010/main" val="3755924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077" y="521880"/>
            <a:ext cx="8692293" cy="1448224"/>
          </a:xfrm>
          <a:solidFill>
            <a:schemeClr val="accent6">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lIns="72000" tIns="144000" rIns="72000" bIns="72000" anchor="ctr">
            <a:normAutofit fontScale="90000"/>
          </a:bodyPr>
          <a:lstStyle/>
          <a:p>
            <a:pPr marL="365125" indent="-365125" defTabSz="457200" fontAlgn="base">
              <a:spcAft>
                <a:spcPct val="0"/>
              </a:spcAft>
            </a:pPr>
            <a:r>
              <a:rPr lang="ja-JP" altLang="en-US"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２　３，４人のグループで人間</a:t>
            </a:r>
            <a:r>
              <a:rPr lang="ja-JP" altLang="en-US" sz="3200" dirty="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ロボットを</a:t>
            </a:r>
            <a:r>
              <a:rPr lang="ja-JP" altLang="en-US"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動かす命令をワークシート又はホワイトボードに書き出す</a:t>
            </a:r>
            <a:r>
              <a:rPr lang="ja-JP" altLang="en-US" sz="3200" dirty="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a:t>
            </a:r>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5</a:t>
            </a:fld>
            <a:endParaRPr kumimoji="1" lang="ja-JP" altLang="en-US"/>
          </a:p>
        </p:txBody>
      </p:sp>
      <p:sp>
        <p:nvSpPr>
          <p:cNvPr id="16" name="テキスト ボックス 15"/>
          <p:cNvSpPr txBox="1"/>
          <p:nvPr/>
        </p:nvSpPr>
        <p:spPr>
          <a:xfrm>
            <a:off x="302077" y="2200331"/>
            <a:ext cx="7405085" cy="461665"/>
          </a:xfrm>
          <a:prstGeom prst="rect">
            <a:avLst/>
          </a:prstGeom>
          <a:solidFill>
            <a:schemeClr val="accent6">
              <a:lumMod val="20000"/>
              <a:lumOff val="80000"/>
            </a:schemeClr>
          </a:solidFill>
        </p:spPr>
        <p:txBody>
          <a:bodyPr wrap="square" rtlCol="0">
            <a:spAutoFit/>
          </a:bodyPr>
          <a:lstStyle/>
          <a:p>
            <a:r>
              <a:rPr kumimoji="1" lang="ja-JP" altLang="en-US" sz="2400" dirty="0"/>
              <a:t>　</a:t>
            </a:r>
            <a:r>
              <a:rPr kumimoji="1" lang="en-US" altLang="ja-JP" sz="2400" dirty="0" smtClean="0">
                <a:solidFill>
                  <a:schemeClr val="accent6">
                    <a:lumMod val="50000"/>
                  </a:schemeClr>
                </a:solidFill>
                <a:latin typeface="ＭＳ Ｐゴシック" panose="020B0600070205080204" pitchFamily="50" charset="-128"/>
                <a:ea typeface="ＭＳ Ｐゴシック" panose="020B0600070205080204" pitchFamily="50" charset="-128"/>
              </a:rPr>
              <a:t>※</a:t>
            </a:r>
            <a:r>
              <a:rPr kumimoji="1" lang="ja-JP" altLang="en-US" sz="2400" b="1" dirty="0" smtClean="0">
                <a:latin typeface="ＭＳ Ｐゴシック" panose="020B0600070205080204" pitchFamily="50" charset="-128"/>
                <a:ea typeface="ＭＳ Ｐゴシック" panose="020B0600070205080204" pitchFamily="50" charset="-128"/>
              </a:rPr>
              <a:t>グループで，</a:t>
            </a:r>
            <a:r>
              <a:rPr kumimoji="1" lang="ja-JP" altLang="en-US" sz="2400" b="1" dirty="0" smtClean="0">
                <a:solidFill>
                  <a:srgbClr val="FF0000"/>
                </a:solidFill>
                <a:latin typeface="ＭＳ Ｐゴシック" panose="020B0600070205080204" pitchFamily="50" charset="-128"/>
                <a:ea typeface="ＭＳ Ｐゴシック" panose="020B0600070205080204" pitchFamily="50" charset="-128"/>
              </a:rPr>
              <a:t>対話しながら</a:t>
            </a:r>
            <a:r>
              <a:rPr kumimoji="1" lang="ja-JP" altLang="en-US" sz="2400" b="1" dirty="0" smtClean="0">
                <a:latin typeface="ＭＳ Ｐゴシック" panose="020B0600070205080204" pitchFamily="50" charset="-128"/>
                <a:ea typeface="ＭＳ Ｐゴシック" panose="020B0600070205080204" pitchFamily="50" charset="-128"/>
              </a:rPr>
              <a:t>取り組むと効果的です。</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162" y="2287186"/>
            <a:ext cx="1211367" cy="1588678"/>
          </a:xfrm>
          <a:prstGeom prst="rect">
            <a:avLst/>
          </a:prstGeom>
          <a:effectLst>
            <a:outerShdw blurRad="76200" dir="18900000" sy="23000" kx="-1200000" algn="bl" rotWithShape="0">
              <a:prstClr val="black">
                <a:alpha val="20000"/>
              </a:prstClr>
            </a:outerShdw>
          </a:effectLst>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208" y="2892223"/>
            <a:ext cx="3505152" cy="3505152"/>
          </a:xfrm>
          <a:prstGeom prst="rect">
            <a:avLst/>
          </a:prstGeom>
        </p:spPr>
      </p:pic>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l="29819" t="5334" b="3030"/>
          <a:stretch/>
        </p:blipFill>
        <p:spPr>
          <a:xfrm>
            <a:off x="4256117" y="2892223"/>
            <a:ext cx="3574590" cy="3500506"/>
          </a:xfrm>
          <a:prstGeom prst="rect">
            <a:avLst/>
          </a:prstGeom>
        </p:spPr>
      </p:pic>
    </p:spTree>
    <p:extLst>
      <p:ext uri="{BB962C8B-B14F-4D97-AF65-F5344CB8AC3E}">
        <p14:creationId xmlns:p14="http://schemas.microsoft.com/office/powerpoint/2010/main" val="2015833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078" y="521880"/>
            <a:ext cx="8358596" cy="1110977"/>
          </a:xfrm>
          <a:solidFill>
            <a:schemeClr val="accent6">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lIns="72000" tIns="144000" rIns="72000" bIns="72000" anchor="ctr">
            <a:normAutofit/>
          </a:bodyPr>
          <a:lstStyle/>
          <a:p>
            <a:pPr marL="365125" indent="-365125" defTabSz="457200" fontAlgn="base">
              <a:spcAft>
                <a:spcPct val="0"/>
              </a:spcAft>
            </a:pPr>
            <a:r>
              <a:rPr lang="ja-JP" altLang="en-US"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３</a:t>
            </a:r>
            <a:r>
              <a:rPr lang="ja-JP" altLang="en-US" sz="3200" dirty="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　</a:t>
            </a:r>
            <a:r>
              <a:rPr lang="ja-JP" altLang="en-US"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グループ内で，ロボット役の人を決め，できた命令を実行する。</a:t>
            </a:r>
            <a:endParaRPr lang="ja-JP" altLang="en-US" sz="3200" dirty="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6</a:t>
            </a:fld>
            <a:endParaRPr kumimoji="1" lang="ja-JP" altLang="en-US"/>
          </a:p>
        </p:txBody>
      </p:sp>
      <p:sp>
        <p:nvSpPr>
          <p:cNvPr id="16" name="テキスト ボックス 15"/>
          <p:cNvSpPr txBox="1"/>
          <p:nvPr/>
        </p:nvSpPr>
        <p:spPr>
          <a:xfrm>
            <a:off x="396429" y="1970104"/>
            <a:ext cx="7247790" cy="1200329"/>
          </a:xfrm>
          <a:prstGeom prst="rect">
            <a:avLst/>
          </a:prstGeom>
          <a:solidFill>
            <a:schemeClr val="accent6">
              <a:lumMod val="20000"/>
              <a:lumOff val="80000"/>
            </a:schemeClr>
          </a:solidFill>
        </p:spPr>
        <p:txBody>
          <a:bodyPr wrap="square" rtlCol="0">
            <a:spAutoFit/>
          </a:bodyPr>
          <a:lstStyle/>
          <a:p>
            <a:pPr marL="266700" indent="-266700" algn="just"/>
            <a:r>
              <a:rPr kumimoji="1" lang="en-US" altLang="ja-JP" sz="2400" dirty="0" smtClean="0"/>
              <a:t>※</a:t>
            </a:r>
            <a:r>
              <a:rPr kumimoji="1" lang="ja-JP" altLang="en-US" sz="2400" dirty="0" smtClean="0"/>
              <a:t>　</a:t>
            </a:r>
            <a:r>
              <a:rPr kumimoji="1" lang="ja-JP" altLang="en-US" sz="2400" dirty="0" smtClean="0"/>
              <a:t>できた命令を</a:t>
            </a:r>
            <a:r>
              <a:rPr kumimoji="1" lang="ja-JP" altLang="en-US" sz="2400" b="1" dirty="0" smtClean="0">
                <a:solidFill>
                  <a:srgbClr val="FF0000"/>
                </a:solidFill>
              </a:rPr>
              <a:t>別</a:t>
            </a:r>
            <a:r>
              <a:rPr kumimoji="1" lang="ja-JP" altLang="en-US" sz="2400" b="1" dirty="0" smtClean="0">
                <a:solidFill>
                  <a:srgbClr val="FF0000"/>
                </a:solidFill>
              </a:rPr>
              <a:t>のグループのロボット役</a:t>
            </a:r>
            <a:r>
              <a:rPr kumimoji="1" lang="ja-JP" altLang="en-US" sz="2400" dirty="0" smtClean="0"/>
              <a:t>に実行</a:t>
            </a:r>
            <a:r>
              <a:rPr kumimoji="1" lang="ja-JP" altLang="en-US" sz="2400" dirty="0" smtClean="0"/>
              <a:t>してもらうと</a:t>
            </a:r>
            <a:r>
              <a:rPr kumimoji="1" lang="ja-JP" altLang="en-US" sz="2400" dirty="0" smtClean="0"/>
              <a:t>，思ったよりもうまくいかないことが分かります。</a:t>
            </a:r>
            <a:endParaRPr kumimoji="1" lang="ja-JP" altLang="en-US" dirty="0"/>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218" y="2006157"/>
            <a:ext cx="1211367" cy="1588678"/>
          </a:xfrm>
          <a:prstGeom prst="rect">
            <a:avLst/>
          </a:prstGeom>
          <a:effectLst>
            <a:outerShdw blurRad="76200" dir="18900000" sy="23000" kx="-1200000" algn="bl" rotWithShape="0">
              <a:prstClr val="black">
                <a:alpha val="20000"/>
              </a:prstClr>
            </a:outerShdw>
          </a:effectLst>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428" y="3287004"/>
            <a:ext cx="3089299" cy="3089299"/>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4397" y="3287004"/>
            <a:ext cx="4119065" cy="3089299"/>
          </a:xfrm>
          <a:prstGeom prst="rect">
            <a:avLst/>
          </a:prstGeom>
        </p:spPr>
      </p:pic>
    </p:spTree>
    <p:extLst>
      <p:ext uri="{BB962C8B-B14F-4D97-AF65-F5344CB8AC3E}">
        <p14:creationId xmlns:p14="http://schemas.microsoft.com/office/powerpoint/2010/main" val="1254261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428" y="500632"/>
            <a:ext cx="8358596" cy="1110977"/>
          </a:xfrm>
          <a:solidFill>
            <a:schemeClr val="accent6">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lIns="72000" tIns="144000" rIns="72000" bIns="72000" anchor="ctr">
            <a:normAutofit/>
          </a:bodyPr>
          <a:lstStyle/>
          <a:p>
            <a:pPr defTabSz="457200" fontAlgn="base">
              <a:spcAft>
                <a:spcPct val="0"/>
              </a:spcAft>
            </a:pPr>
            <a:r>
              <a:rPr lang="ja-JP" altLang="en-US"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４</a:t>
            </a:r>
            <a:r>
              <a:rPr lang="ja-JP" altLang="en-US" sz="3200" dirty="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　</a:t>
            </a:r>
            <a:r>
              <a:rPr lang="ja-JP" altLang="en-US"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感想や気付いたことを話し合う。</a:t>
            </a:r>
            <a:endParaRPr lang="ja-JP" altLang="en-US" sz="3200" dirty="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D638FA8-802B-4CC3-821C-FEAAB671A0D4}" type="slidenum">
              <a:rPr kumimoji="1" lang="ja-JP" altLang="en-US" sz="2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テキスト ボックス 15"/>
          <p:cNvSpPr txBox="1"/>
          <p:nvPr/>
        </p:nvSpPr>
        <p:spPr>
          <a:xfrm>
            <a:off x="396428" y="1840506"/>
            <a:ext cx="7405085" cy="1938992"/>
          </a:xfrm>
          <a:prstGeom prst="rect">
            <a:avLst/>
          </a:prstGeom>
          <a:solidFill>
            <a:schemeClr val="accent6">
              <a:lumMod val="20000"/>
              <a:lumOff val="80000"/>
            </a:schemeClr>
          </a:solidFill>
        </p:spPr>
        <p:txBody>
          <a:bodyPr wrap="square" rtlCol="0">
            <a:spAutoFit/>
          </a:bodyPr>
          <a:lstStyle/>
          <a:p>
            <a:pPr marL="365125" marR="0" lvl="0" indent="-365125" algn="just"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①　目的の行動に対して，細かく行動を分けることが必要であることに気付く。</a:t>
            </a:r>
            <a:endParaRPr kumimoji="1" lang="en-US" altLang="ja-JP" sz="2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365125" marR="0" lvl="0" indent="-365125" algn="just" defTabSz="457200" rtl="0" eaLnBrk="1" fontAlgn="auto" latinLnBrk="0" hangingPunct="1">
              <a:lnSpc>
                <a:spcPct val="100000"/>
              </a:lnSpc>
              <a:spcBef>
                <a:spcPts val="0"/>
              </a:spcBef>
              <a:spcAft>
                <a:spcPts val="0"/>
              </a:spcAft>
              <a:buClrTx/>
              <a:buSzTx/>
              <a:buFontTx/>
              <a:buNone/>
              <a:tabLst/>
              <a:defRPr/>
            </a:pPr>
            <a:r>
              <a:rPr kumimoji="1" lang="ja-JP" altLang="en-US" sz="2400" dirty="0" smtClean="0">
                <a:solidFill>
                  <a:prstClr val="black"/>
                </a:solidFill>
                <a:latin typeface="Calibri" panose="020F0502020204030204"/>
                <a:ea typeface="游ゴシック" panose="020B0400000000000000" pitchFamily="50" charset="-128"/>
              </a:rPr>
              <a:t>②　命令をするには，順序や分岐，繰り返しなど，プログラミング的思考が使われていることに気付く。</a:t>
            </a:r>
            <a:endParaRPr kumimoji="1" lang="en-US" altLang="ja-JP" sz="2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218" y="2006157"/>
            <a:ext cx="1211367" cy="1588678"/>
          </a:xfrm>
          <a:prstGeom prst="rect">
            <a:avLst/>
          </a:prstGeom>
          <a:effectLst>
            <a:outerShdw blurRad="76200" dir="18900000" sy="23000" kx="-1200000" algn="bl" rotWithShape="0">
              <a:prstClr val="black">
                <a:alpha val="20000"/>
              </a:prstClr>
            </a:outerShdw>
          </a:effectLst>
        </p:spPr>
      </p:pic>
      <p:pic>
        <p:nvPicPr>
          <p:cNvPr id="2050" name="Picture 2" descr="è©±ãåãã®ã¤ã©ã¹ã"/>
          <p:cNvPicPr>
            <a:picLocks noChangeAspect="1" noChangeArrowheads="1"/>
          </p:cNvPicPr>
          <p:nvPr/>
        </p:nvPicPr>
        <p:blipFill rotWithShape="1">
          <a:blip r:embed="rId4">
            <a:extLst>
              <a:ext uri="{28A0092B-C50C-407E-A947-70E740481C1C}">
                <a14:useLocalDpi xmlns:a14="http://schemas.microsoft.com/office/drawing/2010/main" val="0"/>
              </a:ext>
            </a:extLst>
          </a:blip>
          <a:srcRect r="57034"/>
          <a:stretch/>
        </p:blipFill>
        <p:spPr bwMode="auto">
          <a:xfrm>
            <a:off x="291151" y="4678799"/>
            <a:ext cx="897671" cy="170442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è©±ãåãã®ã¤ã©ã¹ã"/>
          <p:cNvPicPr>
            <a:picLocks noChangeAspect="1" noChangeArrowheads="1"/>
          </p:cNvPicPr>
          <p:nvPr/>
        </p:nvPicPr>
        <p:blipFill rotWithShape="1">
          <a:blip r:embed="rId4">
            <a:extLst>
              <a:ext uri="{28A0092B-C50C-407E-A947-70E740481C1C}">
                <a14:useLocalDpi xmlns:a14="http://schemas.microsoft.com/office/drawing/2010/main" val="0"/>
              </a:ext>
            </a:extLst>
          </a:blip>
          <a:srcRect l="40595"/>
          <a:stretch/>
        </p:blipFill>
        <p:spPr bwMode="auto">
          <a:xfrm>
            <a:off x="7614457" y="4678799"/>
            <a:ext cx="1241127" cy="1704429"/>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8822" y="4008395"/>
            <a:ext cx="3158836" cy="2369127"/>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5620" y="4008394"/>
            <a:ext cx="3158837" cy="2369128"/>
          </a:xfrm>
          <a:prstGeom prst="rect">
            <a:avLst/>
          </a:prstGeom>
        </p:spPr>
      </p:pic>
    </p:spTree>
    <p:extLst>
      <p:ext uri="{BB962C8B-B14F-4D97-AF65-F5344CB8AC3E}">
        <p14:creationId xmlns:p14="http://schemas.microsoft.com/office/powerpoint/2010/main" val="3109900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a:spLocks noGrp="1"/>
          </p:cNvSpPr>
          <p:nvPr>
            <p:ph idx="1"/>
          </p:nvPr>
        </p:nvSpPr>
        <p:spPr>
          <a:xfrm>
            <a:off x="173547" y="1377683"/>
            <a:ext cx="8903952" cy="4351338"/>
          </a:xfrm>
          <a:ln>
            <a:noFill/>
          </a:ln>
        </p:spPr>
        <p:txBody>
          <a:bodyPr>
            <a:noAutofit/>
          </a:bodyPr>
          <a:lstStyle/>
          <a:p>
            <a:pPr marL="0" indent="0" algn="just" eaLnBrk="1" hangingPunct="1">
              <a:buNone/>
            </a:pPr>
            <a:r>
              <a:rPr lang="ja-JP" altLang="en-US" sz="2800" dirty="0" smtClean="0">
                <a:solidFill>
                  <a:sysClr val="windowText" lastClr="000000"/>
                </a:solidFill>
              </a:rPr>
              <a:t> </a:t>
            </a:r>
            <a:r>
              <a:rPr lang="ja-JP" altLang="en-US" sz="2800" dirty="0">
                <a:solidFill>
                  <a:sysClr val="windowText" lastClr="000000"/>
                </a:solidFill>
              </a:rPr>
              <a:t>　</a:t>
            </a:r>
            <a:r>
              <a:rPr lang="ja-JP" altLang="en-US" sz="4000" dirty="0" smtClean="0">
                <a:solidFill>
                  <a:sysClr val="windowText" lastClr="000000"/>
                </a:solidFill>
                <a:latin typeface="ＭＳ ゴシック" panose="020B0609070205080204" pitchFamily="49" charset="-128"/>
                <a:ea typeface="ＭＳ ゴシック" panose="020B0609070205080204" pitchFamily="49" charset="-128"/>
              </a:rPr>
              <a:t>自分が意図する一連の活動を実現するために，どのような動きの組合せが必要であり，一つ一つの動きに対応した記号をどのように組み合わせたらいいのか，記号の組合せをどのように改善していけば，より意図した活動に近づくのか，といったことを</a:t>
            </a:r>
            <a:r>
              <a:rPr lang="ja-JP" altLang="en-US" sz="4000" dirty="0" smtClean="0">
                <a:solidFill>
                  <a:srgbClr val="FF0000"/>
                </a:solidFill>
                <a:latin typeface="ＭＳ ゴシック" panose="020B0609070205080204" pitchFamily="49" charset="-128"/>
                <a:ea typeface="ＭＳ ゴシック" panose="020B0609070205080204" pitchFamily="49" charset="-128"/>
              </a:rPr>
              <a:t>論理的に考えていく力</a:t>
            </a:r>
          </a:p>
        </p:txBody>
      </p:sp>
      <p:sp>
        <p:nvSpPr>
          <p:cNvPr id="5" name="タイトル 1"/>
          <p:cNvSpPr txBox="1">
            <a:spLocks/>
          </p:cNvSpPr>
          <p:nvPr/>
        </p:nvSpPr>
        <p:spPr bwMode="auto">
          <a:xfrm>
            <a:off x="240047" y="503436"/>
            <a:ext cx="8529622" cy="80285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lIns="72000" tIns="144000" rIns="72000" bIns="72000" anchor="ctr"/>
          <a:lstStyle>
            <a:lvl1pPr algn="ctr" rtl="0" fontAlgn="base">
              <a:lnSpc>
                <a:spcPct val="90000"/>
              </a:lnSpc>
              <a:spcBef>
                <a:spcPct val="0"/>
              </a:spcBef>
              <a:spcAft>
                <a:spcPct val="0"/>
              </a:spcAft>
              <a:defRPr kumimoji="1" sz="60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2pPr>
            <a:lvl3pPr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3pPr>
            <a:lvl4pPr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4pPr>
            <a:lvl5pPr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5pPr>
            <a:lvl6pPr marL="4572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6pPr>
            <a:lvl7pPr marL="9144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7pPr>
            <a:lvl8pPr marL="13716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8pPr>
            <a:lvl9pPr marL="18288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9pPr>
          </a:lstStyle>
          <a:p>
            <a:pPr marL="1978025" indent="-1978025" algn="l">
              <a:defRPr/>
            </a:pPr>
            <a:r>
              <a:rPr lang="ja-JP" altLang="en-US"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まとめ</a:t>
            </a:r>
            <a:r>
              <a:rPr lang="en-US" altLang="ja-JP"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(1) </a:t>
            </a:r>
            <a:r>
              <a:rPr lang="ja-JP" altLang="en-US" sz="3200" dirty="0" smtClean="0">
                <a:ln>
                  <a:solidFill>
                    <a:srgbClr val="FF0000"/>
                  </a:solidFill>
                </a:ln>
                <a:solidFill>
                  <a:srgbClr val="FF0000"/>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プログラミング的思考</a:t>
            </a:r>
            <a:r>
              <a:rPr lang="ja-JP" altLang="en-US"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の理解</a:t>
            </a:r>
          </a:p>
        </p:txBody>
      </p:sp>
      <p:sp>
        <p:nvSpPr>
          <p:cNvPr id="6" name="テキスト ボックス 1"/>
          <p:cNvSpPr txBox="1">
            <a:spLocks noChangeArrowheads="1"/>
          </p:cNvSpPr>
          <p:nvPr/>
        </p:nvSpPr>
        <p:spPr bwMode="auto">
          <a:xfrm>
            <a:off x="792856" y="5853328"/>
            <a:ext cx="5794992" cy="584775"/>
          </a:xfrm>
          <a:prstGeom prst="rect">
            <a:avLst/>
          </a:prstGeom>
          <a:solidFill>
            <a:srgbClr val="FFFFCC"/>
          </a:solidFill>
          <a:ln>
            <a:noFill/>
          </a:ln>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1600" b="1" dirty="0" smtClean="0">
                <a:solidFill>
                  <a:prstClr val="black"/>
                </a:solidFill>
                <a:latin typeface="ＭＳ Ｐゴシック" panose="020B0600070205080204" pitchFamily="50" charset="-128"/>
                <a:ea typeface="ＭＳ Ｐゴシック" panose="020B0600070205080204" pitchFamily="50" charset="-128"/>
              </a:rPr>
              <a:t>「小学校</a:t>
            </a:r>
            <a:r>
              <a:rPr lang="ja-JP" altLang="en-US" sz="1600" b="1" dirty="0">
                <a:solidFill>
                  <a:prstClr val="black"/>
                </a:solidFill>
                <a:latin typeface="ＭＳ Ｐゴシック" panose="020B0600070205080204" pitchFamily="50" charset="-128"/>
                <a:ea typeface="ＭＳ Ｐゴシック" panose="020B0600070205080204" pitchFamily="50" charset="-128"/>
              </a:rPr>
              <a:t>段階におけるプログラミング教育の在り方に</a:t>
            </a:r>
            <a:r>
              <a:rPr lang="ja-JP" altLang="en-US" sz="1600" b="1" dirty="0" smtClean="0">
                <a:solidFill>
                  <a:prstClr val="black"/>
                </a:solidFill>
                <a:latin typeface="ＭＳ Ｐゴシック" panose="020B0600070205080204" pitchFamily="50" charset="-128"/>
                <a:ea typeface="ＭＳ Ｐゴシック" panose="020B0600070205080204" pitchFamily="50" charset="-128"/>
              </a:rPr>
              <a:t>ついて」</a:t>
            </a:r>
            <a:endParaRPr lang="en-US" altLang="ja-JP" sz="1600" b="1" dirty="0" smtClean="0">
              <a:solidFill>
                <a:prstClr val="black"/>
              </a:solidFill>
              <a:latin typeface="ＭＳ Ｐゴシック" panose="020B0600070205080204" pitchFamily="50" charset="-128"/>
              <a:ea typeface="ＭＳ Ｐゴシック" panose="020B0600070205080204" pitchFamily="50" charset="-128"/>
            </a:endParaRPr>
          </a:p>
          <a:p>
            <a:pPr algn="ctr"/>
            <a:r>
              <a:rPr lang="ja-JP" altLang="en-US" sz="1600" b="1" dirty="0" smtClean="0">
                <a:solidFill>
                  <a:prstClr val="black"/>
                </a:solidFill>
                <a:latin typeface="ＭＳ Ｐゴシック" panose="020B0600070205080204" pitchFamily="50" charset="-128"/>
                <a:ea typeface="ＭＳ Ｐゴシック" panose="020B0600070205080204" pitchFamily="50" charset="-128"/>
              </a:rPr>
              <a:t>文部科学省（議論の</a:t>
            </a:r>
            <a:r>
              <a:rPr lang="ja-JP" altLang="en-US" sz="1600" b="1" dirty="0">
                <a:solidFill>
                  <a:prstClr val="black"/>
                </a:solidFill>
                <a:latin typeface="ＭＳ Ｐゴシック" panose="020B0600070205080204" pitchFamily="50" charset="-128"/>
                <a:ea typeface="ＭＳ Ｐゴシック" panose="020B0600070205080204" pitchFamily="50" charset="-128"/>
              </a:rPr>
              <a:t>取りまとめ</a:t>
            </a:r>
            <a:r>
              <a:rPr lang="ja-JP" altLang="en-US" sz="1600" b="1" dirty="0" smtClean="0">
                <a:solidFill>
                  <a:prstClr val="black"/>
                </a:solidFill>
                <a:latin typeface="ＭＳ Ｐゴシック" panose="020B0600070205080204" pitchFamily="50" charset="-128"/>
                <a:ea typeface="ＭＳ Ｐゴシック" panose="020B0600070205080204" pitchFamily="50" charset="-128"/>
              </a:rPr>
              <a:t>）平成</a:t>
            </a:r>
            <a:r>
              <a:rPr lang="en-US" altLang="ja-JP" sz="1600" b="1" dirty="0">
                <a:solidFill>
                  <a:prstClr val="black"/>
                </a:solidFill>
                <a:latin typeface="ＭＳ Ｐゴシック" panose="020B0600070205080204" pitchFamily="50" charset="-128"/>
                <a:ea typeface="ＭＳ Ｐゴシック" panose="020B0600070205080204" pitchFamily="50" charset="-128"/>
              </a:rPr>
              <a:t>28</a:t>
            </a:r>
            <a:r>
              <a:rPr lang="ja-JP" altLang="en-US" sz="1600" b="1" dirty="0" smtClean="0">
                <a:solidFill>
                  <a:prstClr val="black"/>
                </a:solidFill>
                <a:latin typeface="ＭＳ Ｐゴシック" panose="020B0600070205080204" pitchFamily="50" charset="-128"/>
                <a:ea typeface="ＭＳ Ｐゴシック" panose="020B0600070205080204" pitchFamily="50" charset="-128"/>
              </a:rPr>
              <a:t>年６月</a:t>
            </a:r>
            <a:endParaRPr lang="ja-JP" altLang="en-US" sz="1600" b="1" dirty="0">
              <a:solidFill>
                <a:prstClr val="black"/>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982" y="5286896"/>
            <a:ext cx="919560" cy="1205980"/>
          </a:xfrm>
          <a:prstGeom prst="rect">
            <a:avLst/>
          </a:prstGeom>
          <a:effectLst>
            <a:outerShdw blurRad="76200" dir="18900000" sy="23000" kx="-1200000" algn="bl" rotWithShape="0">
              <a:prstClr val="black">
                <a:alpha val="20000"/>
              </a:prstClr>
            </a:outerShdw>
          </a:effectLst>
        </p:spPr>
      </p:pic>
      <p:sp>
        <p:nvSpPr>
          <p:cNvPr id="7" name="スライド番号プレースホルダー 6"/>
          <p:cNvSpPr>
            <a:spLocks noGrp="1"/>
          </p:cNvSpPr>
          <p:nvPr>
            <p:ph type="sldNum" sz="quarter" idx="12"/>
          </p:nvPr>
        </p:nvSpPr>
        <p:spPr/>
        <p:txBody>
          <a:bodyPr/>
          <a:lstStyle/>
          <a:p>
            <a:fld id="{DD638FA8-802B-4CC3-821C-FEAAB671A0D4}" type="slidenum">
              <a:rPr kumimoji="1" lang="ja-JP" altLang="en-US" smtClean="0"/>
              <a:t>8</a:t>
            </a:fld>
            <a:endParaRPr kumimoji="1" lang="ja-JP" altLang="en-US"/>
          </a:p>
        </p:txBody>
      </p:sp>
    </p:spTree>
    <p:extLst>
      <p:ext uri="{BB962C8B-B14F-4D97-AF65-F5344CB8AC3E}">
        <p14:creationId xmlns:p14="http://schemas.microsoft.com/office/powerpoint/2010/main" val="2698543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861" y="513695"/>
            <a:ext cx="8645245" cy="684425"/>
          </a:xfrm>
          <a:solidFill>
            <a:schemeClr val="accent6">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lIns="72000" tIns="144000" rIns="72000" bIns="72000" anchor="ctr">
            <a:normAutofit/>
          </a:bodyPr>
          <a:lstStyle/>
          <a:p>
            <a:pPr defTabSz="457200" fontAlgn="base">
              <a:spcAft>
                <a:spcPct val="0"/>
              </a:spcAft>
            </a:pPr>
            <a:r>
              <a:rPr lang="ja-JP" altLang="en-US"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まとめ</a:t>
            </a:r>
            <a:r>
              <a:rPr lang="en-US" altLang="ja-JP" sz="3200" dirty="0" smtClean="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(2) </a:t>
            </a:r>
            <a:r>
              <a:rPr lang="ja-JP" altLang="en-US" sz="3200" b="1" dirty="0" smtClean="0">
                <a:solidFill>
                  <a:schemeClr val="tx1"/>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授業の中の</a:t>
            </a:r>
            <a:r>
              <a:rPr lang="ja-JP" altLang="en-US" sz="3200" b="1" dirty="0" smtClean="0">
                <a:solidFill>
                  <a:srgbClr val="FF0000"/>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プログラミング的思考</a:t>
            </a:r>
            <a:endParaRPr lang="ja-JP" altLang="en-US" sz="3200" dirty="0">
              <a:ln>
                <a:solidFill>
                  <a:schemeClr val="tx1"/>
                </a:solidFill>
              </a:ln>
              <a:solidFill>
                <a:prstClr val="black"/>
              </a:solidFill>
              <a:effectLst>
                <a:glow rad="101600">
                  <a:schemeClr val="bg1">
                    <a:alpha val="60000"/>
                  </a:schemeClr>
                </a:glow>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D638FA8-802B-4CC3-821C-FEAAB671A0D4}" type="slidenum">
              <a:rPr kumimoji="1" lang="ja-JP" altLang="en-US" sz="2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テキスト ボックス 15"/>
          <p:cNvSpPr txBox="1"/>
          <p:nvPr/>
        </p:nvSpPr>
        <p:spPr>
          <a:xfrm>
            <a:off x="278861" y="1305070"/>
            <a:ext cx="8645245" cy="1200329"/>
          </a:xfrm>
          <a:prstGeom prst="rect">
            <a:avLst/>
          </a:prstGeom>
          <a:solidFill>
            <a:schemeClr val="accent6">
              <a:lumMod val="20000"/>
              <a:lumOff val="80000"/>
            </a:schemeClr>
          </a:solidFill>
        </p:spPr>
        <p:txBody>
          <a:bodyPr wrap="square" rtlCol="0">
            <a:spAutoFit/>
          </a:bodyPr>
          <a:lstStyle/>
          <a:p>
            <a:pPr lvl="0" algn="just"/>
            <a:r>
              <a:rPr kumimoji="1" lang="ja-JP" altLang="en-US" sz="2400" dirty="0" smtClean="0">
                <a:solidFill>
                  <a:prstClr val="black"/>
                </a:solidFill>
              </a:rPr>
              <a:t>　これまで行って</a:t>
            </a:r>
            <a:r>
              <a:rPr kumimoji="1" lang="ja-JP" altLang="en-US" sz="2400" dirty="0" smtClean="0">
                <a:solidFill>
                  <a:prstClr val="black"/>
                </a:solidFill>
              </a:rPr>
              <a:t>きた指導においてもプログラミング的</a:t>
            </a:r>
            <a:r>
              <a:rPr kumimoji="1" lang="ja-JP" altLang="en-US" sz="2400" dirty="0" smtClean="0">
                <a:solidFill>
                  <a:prstClr val="black"/>
                </a:solidFill>
              </a:rPr>
              <a:t>思考</a:t>
            </a:r>
            <a:r>
              <a:rPr kumimoji="1" lang="ja-JP" altLang="en-US" sz="2400" dirty="0" smtClean="0">
                <a:solidFill>
                  <a:prstClr val="black"/>
                </a:solidFill>
              </a:rPr>
              <a:t>は位置付けられている</a:t>
            </a:r>
            <a:r>
              <a:rPr kumimoji="1" lang="ja-JP" altLang="en-US" sz="2400" b="0" i="0" u="none" strike="noStrike" kern="1200" cap="none" spc="0" normalizeH="0" baseline="0" noProof="0" dirty="0" err="1"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したがって，それ</a:t>
            </a:r>
            <a:r>
              <a:rPr kumimoji="1" lang="ja-JP" altLang="en-US" sz="2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2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意識しながら授業</a:t>
            </a:r>
            <a:r>
              <a:rPr kumimoji="1" lang="ja-JP" altLang="en-US" sz="2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を行う。</a:t>
            </a:r>
            <a:endParaRPr kumimoji="1" lang="en-US" altLang="ja-JP" sz="2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テキスト ボックス 4"/>
          <p:cNvSpPr txBox="1"/>
          <p:nvPr/>
        </p:nvSpPr>
        <p:spPr>
          <a:xfrm>
            <a:off x="0" y="2505399"/>
            <a:ext cx="8765460" cy="3908762"/>
          </a:xfrm>
          <a:prstGeom prst="rect">
            <a:avLst/>
          </a:prstGeom>
          <a:noFill/>
        </p:spPr>
        <p:txBody>
          <a:bodyPr wrap="square" rtlCol="0">
            <a:spAutoFit/>
          </a:bodyPr>
          <a:lstStyle/>
          <a:p>
            <a:pPr marL="1263650" indent="-1263650"/>
            <a:r>
              <a:rPr kumimoji="1" lang="en-US" altLang="ja-JP" sz="2800" dirty="0" smtClean="0">
                <a:latin typeface="ＭＳ ゴシック" panose="020B0609070205080204" pitchFamily="49" charset="-128"/>
                <a:ea typeface="ＭＳ ゴシック" panose="020B0609070205080204" pitchFamily="49" charset="-128"/>
              </a:rPr>
              <a:t>【</a:t>
            </a:r>
            <a:r>
              <a:rPr kumimoji="1" lang="ja-JP" altLang="en-US" sz="2800" dirty="0" smtClean="0">
                <a:latin typeface="ＭＳ ゴシック" panose="020B0609070205080204" pitchFamily="49" charset="-128"/>
                <a:ea typeface="ＭＳ ゴシック" panose="020B0609070205080204" pitchFamily="49" charset="-128"/>
              </a:rPr>
              <a:t>国語</a:t>
            </a:r>
            <a:r>
              <a:rPr kumimoji="1" lang="en-US" altLang="ja-JP" sz="2800" dirty="0" smtClean="0">
                <a:latin typeface="ＭＳ ゴシック" panose="020B0609070205080204" pitchFamily="49" charset="-128"/>
                <a:ea typeface="ＭＳ ゴシック" panose="020B0609070205080204" pitchFamily="49" charset="-128"/>
              </a:rPr>
              <a:t>】</a:t>
            </a:r>
            <a:r>
              <a:rPr kumimoji="1" lang="ja-JP" altLang="en-US" sz="2800" dirty="0" smtClean="0">
                <a:latin typeface="ＭＳ ゴシック" panose="020B0609070205080204" pitchFamily="49" charset="-128"/>
                <a:ea typeface="ＭＳ ゴシック" panose="020B0609070205080204" pitchFamily="49" charset="-128"/>
              </a:rPr>
              <a:t>「はじめに」「次に」「最後に」などの</a:t>
            </a:r>
            <a:r>
              <a:rPr kumimoji="1" lang="ja-JP" altLang="en-US" sz="2800" b="1" dirty="0" smtClean="0">
                <a:solidFill>
                  <a:srgbClr val="FF0000"/>
                </a:solidFill>
                <a:latin typeface="ＭＳ ゴシック" panose="020B0609070205080204" pitchFamily="49" charset="-128"/>
                <a:ea typeface="ＭＳ ゴシック" panose="020B0609070205080204" pitchFamily="49" charset="-128"/>
              </a:rPr>
              <a:t>順序</a:t>
            </a:r>
            <a:endParaRPr kumimoji="1" lang="en-US" altLang="ja-JP" sz="2800" b="1" dirty="0" smtClean="0">
              <a:solidFill>
                <a:srgbClr val="FF0000"/>
              </a:solidFill>
              <a:latin typeface="ＭＳ ゴシック" panose="020B0609070205080204" pitchFamily="49" charset="-128"/>
              <a:ea typeface="ＭＳ ゴシック" panose="020B0609070205080204" pitchFamily="49" charset="-128"/>
            </a:endParaRPr>
          </a:p>
          <a:p>
            <a:pPr marL="1263650" indent="-1263650"/>
            <a:r>
              <a:rPr kumimoji="1" lang="en-US" altLang="ja-JP" sz="2800" dirty="0" smtClean="0">
                <a:latin typeface="ＭＳ ゴシック" panose="020B0609070205080204" pitchFamily="49" charset="-128"/>
                <a:ea typeface="ＭＳ ゴシック" panose="020B0609070205080204" pitchFamily="49" charset="-128"/>
              </a:rPr>
              <a:t>【</a:t>
            </a:r>
            <a:r>
              <a:rPr kumimoji="1" lang="ja-JP" altLang="en-US" sz="2800" dirty="0" smtClean="0">
                <a:latin typeface="ＭＳ ゴシック" panose="020B0609070205080204" pitchFamily="49" charset="-128"/>
                <a:ea typeface="ＭＳ ゴシック" panose="020B0609070205080204" pitchFamily="49" charset="-128"/>
              </a:rPr>
              <a:t>社会</a:t>
            </a:r>
            <a:r>
              <a:rPr kumimoji="1" lang="en-US" altLang="ja-JP" sz="2800" dirty="0" smtClean="0">
                <a:latin typeface="ＭＳ ゴシック" panose="020B0609070205080204" pitchFamily="49" charset="-128"/>
                <a:ea typeface="ＭＳ ゴシック" panose="020B0609070205080204" pitchFamily="49" charset="-128"/>
              </a:rPr>
              <a:t>】</a:t>
            </a:r>
            <a:r>
              <a:rPr kumimoji="1" lang="ja-JP" altLang="en-US" sz="2800" dirty="0" smtClean="0">
                <a:latin typeface="ＭＳ ゴシック" panose="020B0609070205080204" pitchFamily="49" charset="-128"/>
                <a:ea typeface="ＭＳ ゴシック" panose="020B0609070205080204" pitchFamily="49" charset="-128"/>
              </a:rPr>
              <a:t>「もし，金属だったら燃やせないゴミ」など，ゴミの分別などの</a:t>
            </a:r>
            <a:r>
              <a:rPr kumimoji="1" lang="ja-JP" altLang="en-US" sz="2800" b="1" dirty="0" smtClean="0">
                <a:solidFill>
                  <a:srgbClr val="FF0000"/>
                </a:solidFill>
                <a:latin typeface="ＭＳ ゴシック" panose="020B0609070205080204" pitchFamily="49" charset="-128"/>
                <a:ea typeface="ＭＳ ゴシック" panose="020B0609070205080204" pitchFamily="49" charset="-128"/>
              </a:rPr>
              <a:t>条件分岐</a:t>
            </a:r>
            <a:endParaRPr kumimoji="1" lang="en-US" altLang="ja-JP" sz="2800" b="1" dirty="0">
              <a:solidFill>
                <a:srgbClr val="FF0000"/>
              </a:solidFill>
              <a:latin typeface="ＭＳ ゴシック" panose="020B0609070205080204" pitchFamily="49" charset="-128"/>
              <a:ea typeface="ＭＳ ゴシック" panose="020B0609070205080204" pitchFamily="49" charset="-128"/>
            </a:endParaRPr>
          </a:p>
          <a:p>
            <a:pPr marL="1263650" indent="-1263650"/>
            <a:r>
              <a:rPr kumimoji="1" lang="en-US" altLang="ja-JP" sz="2800" dirty="0" smtClean="0">
                <a:latin typeface="ＭＳ ゴシック" panose="020B0609070205080204" pitchFamily="49" charset="-128"/>
                <a:ea typeface="ＭＳ ゴシック" panose="020B0609070205080204" pitchFamily="49" charset="-128"/>
              </a:rPr>
              <a:t>【</a:t>
            </a:r>
            <a:r>
              <a:rPr kumimoji="1" lang="ja-JP" altLang="en-US" sz="2800" dirty="0">
                <a:latin typeface="ＭＳ ゴシック" panose="020B0609070205080204" pitchFamily="49" charset="-128"/>
                <a:ea typeface="ＭＳ ゴシック" panose="020B0609070205080204" pitchFamily="49" charset="-128"/>
              </a:rPr>
              <a:t>算数</a:t>
            </a:r>
            <a:r>
              <a:rPr kumimoji="1" lang="en-US" altLang="ja-JP" sz="2800" dirty="0">
                <a:latin typeface="ＭＳ ゴシック" panose="020B0609070205080204" pitchFamily="49" charset="-128"/>
                <a:ea typeface="ＭＳ ゴシック" panose="020B0609070205080204" pitchFamily="49" charset="-128"/>
              </a:rPr>
              <a:t>】</a:t>
            </a:r>
            <a:r>
              <a:rPr kumimoji="1" lang="ja-JP" altLang="en-US" sz="2800" dirty="0">
                <a:latin typeface="ＭＳ ゴシック" panose="020B0609070205080204" pitchFamily="49" charset="-128"/>
                <a:ea typeface="ＭＳ ゴシック" panose="020B0609070205080204" pitchFamily="49" charset="-128"/>
              </a:rPr>
              <a:t>「計算の手順</a:t>
            </a:r>
            <a:r>
              <a:rPr kumimoji="1" lang="ja-JP" altLang="en-US" sz="2800" dirty="0" smtClean="0">
                <a:latin typeface="ＭＳ ゴシック" panose="020B0609070205080204" pitchFamily="49" charset="-128"/>
                <a:ea typeface="ＭＳ ゴシック" panose="020B0609070205080204" pitchFamily="49" charset="-128"/>
              </a:rPr>
              <a:t>を箇条書きにする」などの</a:t>
            </a:r>
            <a:r>
              <a:rPr kumimoji="1" lang="ja-JP" altLang="en-US" sz="2800" b="1" dirty="0" smtClean="0">
                <a:solidFill>
                  <a:srgbClr val="FF0000"/>
                </a:solidFill>
                <a:latin typeface="ＭＳ ゴシック" panose="020B0609070205080204" pitchFamily="49" charset="-128"/>
                <a:ea typeface="ＭＳ ゴシック" panose="020B0609070205080204" pitchFamily="49" charset="-128"/>
              </a:rPr>
              <a:t>順序</a:t>
            </a:r>
            <a:endParaRPr kumimoji="1" lang="en-US" altLang="ja-JP" sz="2800" b="1" dirty="0">
              <a:solidFill>
                <a:srgbClr val="FF0000"/>
              </a:solidFill>
              <a:latin typeface="ＭＳ ゴシック" panose="020B0609070205080204" pitchFamily="49" charset="-128"/>
              <a:ea typeface="ＭＳ ゴシック" panose="020B0609070205080204" pitchFamily="49" charset="-128"/>
            </a:endParaRPr>
          </a:p>
          <a:p>
            <a:pPr marL="1263650" indent="-1263650"/>
            <a:r>
              <a:rPr kumimoji="1" lang="en-US" altLang="ja-JP" sz="2800" dirty="0">
                <a:latin typeface="ＭＳ ゴシック" panose="020B0609070205080204" pitchFamily="49" charset="-128"/>
                <a:ea typeface="ＭＳ ゴシック" panose="020B0609070205080204" pitchFamily="49" charset="-128"/>
              </a:rPr>
              <a:t>【</a:t>
            </a:r>
            <a:r>
              <a:rPr kumimoji="1" lang="ja-JP" altLang="en-US" sz="2800" dirty="0">
                <a:latin typeface="ＭＳ ゴシック" panose="020B0609070205080204" pitchFamily="49" charset="-128"/>
                <a:ea typeface="ＭＳ ゴシック" panose="020B0609070205080204" pitchFamily="49" charset="-128"/>
              </a:rPr>
              <a:t>理科</a:t>
            </a:r>
            <a:r>
              <a:rPr kumimoji="1" lang="en-US" altLang="ja-JP" sz="2800" dirty="0">
                <a:latin typeface="ＭＳ ゴシック" panose="020B0609070205080204" pitchFamily="49" charset="-128"/>
                <a:ea typeface="ＭＳ ゴシック" panose="020B0609070205080204" pitchFamily="49" charset="-128"/>
              </a:rPr>
              <a:t>】</a:t>
            </a:r>
            <a:r>
              <a:rPr kumimoji="1" lang="ja-JP" altLang="en-US" sz="2800" dirty="0" smtClean="0">
                <a:latin typeface="ＭＳ ゴシック" panose="020B0609070205080204" pitchFamily="49" charset="-128"/>
                <a:ea typeface="ＭＳ ゴシック" panose="020B0609070205080204" pitchFamily="49" charset="-128"/>
              </a:rPr>
              <a:t>「もし，日陰において発芽したら，日光は発芽条件ではない。」などの</a:t>
            </a:r>
            <a:r>
              <a:rPr kumimoji="1" lang="ja-JP" altLang="en-US" sz="2800" b="1" dirty="0" smtClean="0">
                <a:solidFill>
                  <a:srgbClr val="FF0000"/>
                </a:solidFill>
                <a:latin typeface="ＭＳ ゴシック" panose="020B0609070205080204" pitchFamily="49" charset="-128"/>
                <a:ea typeface="ＭＳ ゴシック" panose="020B0609070205080204" pitchFamily="49" charset="-128"/>
              </a:rPr>
              <a:t>条件</a:t>
            </a:r>
            <a:r>
              <a:rPr kumimoji="1" lang="ja-JP" altLang="en-US" sz="2800" dirty="0" smtClean="0">
                <a:latin typeface="ＭＳ ゴシック" panose="020B0609070205080204" pitchFamily="49" charset="-128"/>
                <a:ea typeface="ＭＳ ゴシック" panose="020B0609070205080204" pitchFamily="49" charset="-128"/>
              </a:rPr>
              <a:t>制御</a:t>
            </a:r>
            <a:endParaRPr kumimoji="1" lang="en-US" altLang="ja-JP" sz="2800" dirty="0">
              <a:latin typeface="ＭＳ ゴシック" panose="020B0609070205080204" pitchFamily="49" charset="-128"/>
              <a:ea typeface="ＭＳ ゴシック" panose="020B0609070205080204" pitchFamily="49" charset="-128"/>
            </a:endParaRPr>
          </a:p>
          <a:p>
            <a:pPr marL="1263650" indent="-1263650"/>
            <a:r>
              <a:rPr kumimoji="1" lang="en-US" altLang="ja-JP" sz="2800" dirty="0" smtClean="0">
                <a:latin typeface="ＭＳ ゴシック" panose="020B0609070205080204" pitchFamily="49" charset="-128"/>
                <a:ea typeface="ＭＳ ゴシック" panose="020B0609070205080204" pitchFamily="49" charset="-128"/>
              </a:rPr>
              <a:t>【</a:t>
            </a:r>
            <a:r>
              <a:rPr kumimoji="1" lang="ja-JP" altLang="en-US" sz="2800" dirty="0" smtClean="0">
                <a:latin typeface="ＭＳ ゴシック" panose="020B0609070205080204" pitchFamily="49" charset="-128"/>
                <a:ea typeface="ＭＳ ゴシック" panose="020B0609070205080204" pitchFamily="49" charset="-128"/>
              </a:rPr>
              <a:t>共通</a:t>
            </a:r>
            <a:r>
              <a:rPr kumimoji="1" lang="en-US" altLang="ja-JP" sz="2800" dirty="0" smtClean="0">
                <a:latin typeface="ＭＳ ゴシック" panose="020B0609070205080204" pitchFamily="49" charset="-128"/>
                <a:ea typeface="ＭＳ ゴシック" panose="020B0609070205080204" pitchFamily="49" charset="-128"/>
              </a:rPr>
              <a:t>】</a:t>
            </a:r>
            <a:r>
              <a:rPr kumimoji="1" lang="ja-JP" altLang="en-US" sz="2800" dirty="0" smtClean="0">
                <a:latin typeface="ＭＳ ゴシック" panose="020B0609070205080204" pitchFamily="49" charset="-128"/>
                <a:ea typeface="ＭＳ ゴシック" panose="020B0609070205080204" pitchFamily="49" charset="-128"/>
              </a:rPr>
              <a:t>友達の意見と同じところを見付ける</a:t>
            </a:r>
            <a:r>
              <a:rPr kumimoji="1" lang="ja-JP" altLang="en-US" sz="2800" dirty="0" smtClean="0">
                <a:latin typeface="ＭＳ ゴシック" panose="020B0609070205080204" pitchFamily="49" charset="-128"/>
                <a:ea typeface="ＭＳ ゴシック" panose="020B0609070205080204" pitchFamily="49" charset="-128"/>
              </a:rPr>
              <a:t>とこ</a:t>
            </a:r>
            <a:endParaRPr kumimoji="1" lang="en-US" altLang="ja-JP" sz="2800" dirty="0" smtClean="0">
              <a:latin typeface="ＭＳ ゴシック" panose="020B0609070205080204" pitchFamily="49" charset="-128"/>
              <a:ea typeface="ＭＳ ゴシック" panose="020B0609070205080204" pitchFamily="49" charset="-128"/>
            </a:endParaRPr>
          </a:p>
          <a:p>
            <a:pPr marL="1263650" indent="-1263650"/>
            <a:r>
              <a:rPr kumimoji="1" lang="ja-JP" altLang="en-US" sz="2800" dirty="0" smtClean="0">
                <a:latin typeface="ＭＳ ゴシック" panose="020B0609070205080204" pitchFamily="49" charset="-128"/>
                <a:ea typeface="ＭＳ ゴシック" panose="020B0609070205080204" pitchFamily="49" charset="-128"/>
              </a:rPr>
              <a:t>　　ろか</a:t>
            </a:r>
            <a:r>
              <a:rPr kumimoji="1" lang="ja-JP" altLang="en-US" sz="2800" dirty="0" smtClean="0">
                <a:latin typeface="ＭＳ ゴシック" panose="020B0609070205080204" pitchFamily="49" charset="-128"/>
                <a:ea typeface="ＭＳ ゴシック" panose="020B0609070205080204" pitchFamily="49" charset="-128"/>
              </a:rPr>
              <a:t>ら</a:t>
            </a:r>
            <a:r>
              <a:rPr kumimoji="1" lang="ja-JP" altLang="en-US" sz="2800" b="1" dirty="0" smtClean="0">
                <a:solidFill>
                  <a:srgbClr val="FF0000"/>
                </a:solidFill>
                <a:latin typeface="ＭＳ ゴシック" panose="020B0609070205080204" pitchFamily="49" charset="-128"/>
                <a:ea typeface="ＭＳ ゴシック" panose="020B0609070205080204" pitchFamily="49" charset="-128"/>
              </a:rPr>
              <a:t>繰り返し</a:t>
            </a:r>
            <a:endParaRPr kumimoji="1" lang="en-US" altLang="ja-JP" sz="2800" b="1" dirty="0">
              <a:solidFill>
                <a:srgbClr val="FF0000"/>
              </a:solidFill>
              <a:latin typeface="ＭＳ ゴシック" panose="020B0609070205080204" pitchFamily="49" charset="-128"/>
              <a:ea typeface="ＭＳ ゴシック" panose="020B0609070205080204" pitchFamily="49" charset="-128"/>
            </a:endParaRPr>
          </a:p>
          <a:p>
            <a:endParaRPr kumimoji="1" lang="ja-JP" altLang="en-US" sz="2400" dirty="0"/>
          </a:p>
        </p:txBody>
      </p:sp>
      <p:sp>
        <p:nvSpPr>
          <p:cNvPr id="13" name="角丸四角形吹き出し 12"/>
          <p:cNvSpPr/>
          <p:nvPr/>
        </p:nvSpPr>
        <p:spPr>
          <a:xfrm>
            <a:off x="3427562" y="5654712"/>
            <a:ext cx="3651552" cy="759449"/>
          </a:xfrm>
          <a:prstGeom prst="wedgeRoundRectCallout">
            <a:avLst>
              <a:gd name="adj1" fmla="val 79368"/>
              <a:gd name="adj2" fmla="val 29820"/>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kumimoji="1" lang="ja-JP" altLang="en-US" sz="2400" b="1" dirty="0" smtClean="0">
                <a:effectLst>
                  <a:outerShdw blurRad="38100" dist="38100" dir="2700000" algn="tl">
                    <a:srgbClr val="000000">
                      <a:alpha val="43137"/>
                    </a:srgbClr>
                  </a:outerShdw>
                </a:effectLst>
              </a:rPr>
              <a:t>今まで行ってきた授業の中にあるんだね！</a:t>
            </a:r>
            <a:endParaRPr kumimoji="1" lang="ja-JP" altLang="en-US" sz="2400" b="1" dirty="0">
              <a:effectLst>
                <a:outerShdw blurRad="38100" dist="38100" dir="2700000" algn="tl">
                  <a:srgbClr val="000000">
                    <a:alpha val="43137"/>
                  </a:srgbClr>
                </a:outerShdw>
              </a:effectLst>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246" y="5127636"/>
            <a:ext cx="980975" cy="1286525"/>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590686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1752</TotalTime>
  <Words>1255</Words>
  <Application>Microsoft Office PowerPoint</Application>
  <PresentationFormat>画面に合わせる (4:3)</PresentationFormat>
  <Paragraphs>138</Paragraphs>
  <Slides>9</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ＭＳ Ｐゴシック</vt:lpstr>
      <vt:lpstr>ＭＳ ゴシック</vt:lpstr>
      <vt:lpstr>游ゴシック</vt:lpstr>
      <vt:lpstr>游ゴシック Light</vt:lpstr>
      <vt:lpstr>Arial</vt:lpstr>
      <vt:lpstr>Calibri</vt:lpstr>
      <vt:lpstr>Calibri Light</vt:lpstr>
      <vt:lpstr>1_Office テーマ</vt:lpstr>
      <vt:lpstr>PowerPoint プレゼンテーション</vt:lpstr>
      <vt:lpstr>PowerPoint プレゼンテーション</vt:lpstr>
      <vt:lpstr>１　人間ロボットにさせる命令を決める。</vt:lpstr>
      <vt:lpstr>２　３，４人のグループで人間ロボットを動かす命令をワークシート又はホワイトボードに書き出す。</vt:lpstr>
      <vt:lpstr>２　３，４人のグループで人間ロボットを動かす命令をワークシート又はホワイトボードに書き出す。</vt:lpstr>
      <vt:lpstr>３　グループ内で，ロボット役の人を決め，できた命令を実行する。</vt:lpstr>
      <vt:lpstr>４　感想や気付いたことを話し合う。</vt:lpstr>
      <vt:lpstr>PowerPoint プレゼンテーション</vt:lpstr>
      <vt:lpstr>まとめ(2) 授業の中のプログラミング的思考</vt:lpstr>
    </vt:vector>
  </TitlesOfParts>
  <Company>鹿児島県総合教育センター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KidaHiroshi</dc:creator>
  <cp:lastModifiedBy>center42@general-edu.local</cp:lastModifiedBy>
  <cp:revision>79</cp:revision>
  <cp:lastPrinted>2018-12-11T05:24:20Z</cp:lastPrinted>
  <dcterms:created xsi:type="dcterms:W3CDTF">2018-11-26T04:18:45Z</dcterms:created>
  <dcterms:modified xsi:type="dcterms:W3CDTF">2018-12-12T01:01:00Z</dcterms:modified>
</cp:coreProperties>
</file>