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57" r:id="rId2"/>
    <p:sldId id="258" r:id="rId3"/>
    <p:sldId id="259" r:id="rId4"/>
    <p:sldId id="261" r:id="rId5"/>
    <p:sldId id="262" r:id="rId6"/>
    <p:sldId id="263" r:id="rId7"/>
    <p:sldId id="264" r:id="rId8"/>
    <p:sldId id="265" r:id="rId9"/>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83912" autoAdjust="0"/>
  </p:normalViewPr>
  <p:slideViewPr>
    <p:cSldViewPr snapToGrid="0">
      <p:cViewPr varScale="1">
        <p:scale>
          <a:sx n="61" d="100"/>
          <a:sy n="61" d="100"/>
        </p:scale>
        <p:origin x="1680" y="54"/>
      </p:cViewPr>
      <p:guideLst/>
    </p:cSldViewPr>
  </p:slideViewPr>
  <p:notesTextViewPr>
    <p:cViewPr>
      <p:scale>
        <a:sx n="1" d="1"/>
        <a:sy n="1" d="1"/>
      </p:scale>
      <p:origin x="0" y="0"/>
    </p:cViewPr>
  </p:notesTextViewPr>
  <p:notesViewPr>
    <p:cSldViewPr snapToGrid="0">
      <p:cViewPr>
        <p:scale>
          <a:sx n="70" d="100"/>
          <a:sy n="70" d="100"/>
        </p:scale>
        <p:origin x="256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188"/>
          </a:xfrm>
          <a:prstGeom prst="rect">
            <a:avLst/>
          </a:prstGeom>
        </p:spPr>
        <p:txBody>
          <a:bodyPr vert="horz" lIns="91440" tIns="45720" rIns="91440" bIns="45720" rtlCol="0"/>
          <a:lstStyle>
            <a:lvl1pPr algn="r">
              <a:defRPr sz="1200"/>
            </a:lvl1pPr>
          </a:lstStyle>
          <a:p>
            <a:fld id="{C9131427-F1A8-4316-92BA-B641D81BB307}" type="datetimeFigureOut">
              <a:rPr kumimoji="1" lang="ja-JP" altLang="en-US" smtClean="0"/>
              <a:t>2018/12/1</a:t>
            </a:fld>
            <a:endParaRPr kumimoji="1" lang="ja-JP" altLang="en-US"/>
          </a:p>
        </p:txBody>
      </p:sp>
      <p:sp>
        <p:nvSpPr>
          <p:cNvPr id="4" name="フッター プレースホルダー 3"/>
          <p:cNvSpPr>
            <a:spLocks noGrp="1"/>
          </p:cNvSpPr>
          <p:nvPr>
            <p:ph type="ftr" sz="quarter" idx="2"/>
          </p:nvPr>
        </p:nvSpPr>
        <p:spPr>
          <a:xfrm>
            <a:off x="0" y="9374301"/>
            <a:ext cx="2918831" cy="4951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5187"/>
          </a:xfrm>
          <a:prstGeom prst="rect">
            <a:avLst/>
          </a:prstGeom>
        </p:spPr>
        <p:txBody>
          <a:bodyPr vert="horz" lIns="91440" tIns="45720" rIns="91440" bIns="45720" rtlCol="0" anchor="b"/>
          <a:lstStyle>
            <a:lvl1pPr algn="r">
              <a:defRPr sz="1200"/>
            </a:lvl1pPr>
          </a:lstStyle>
          <a:p>
            <a:fld id="{2B2687CB-5A0B-4B46-9478-347CE282D97B}" type="slidenum">
              <a:rPr kumimoji="1" lang="ja-JP" altLang="en-US" smtClean="0"/>
              <a:t>‹#›</a:t>
            </a:fld>
            <a:endParaRPr kumimoji="1" lang="ja-JP" altLang="en-US"/>
          </a:p>
        </p:txBody>
      </p:sp>
    </p:spTree>
    <p:extLst>
      <p:ext uri="{BB962C8B-B14F-4D97-AF65-F5344CB8AC3E}">
        <p14:creationId xmlns:p14="http://schemas.microsoft.com/office/powerpoint/2010/main" val="36827862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814763" cy="495300"/>
          </a:xfrm>
          <a:prstGeom prst="rect">
            <a:avLst/>
          </a:prstGeom>
        </p:spPr>
        <p:txBody>
          <a:bodyPr vert="horz" lIns="91440" tIns="45720" rIns="91440" bIns="45720" rtlCol="0"/>
          <a:lstStyle>
            <a:lvl1pPr algn="l">
              <a:defRPr sz="1200"/>
            </a:lvl1pPr>
          </a:lstStyle>
          <a:p>
            <a:r>
              <a:rPr kumimoji="1" lang="ja-JP" altLang="en-US" dirty="0" smtClean="0"/>
              <a:t>かごしまプログラミング教育校内研修パック</a:t>
            </a:r>
            <a:endParaRPr kumimoji="1" lang="ja-JP" altLang="en-US" dirty="0"/>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r>
              <a:rPr kumimoji="1" lang="en-US" altLang="ja-JP" dirty="0" smtClean="0"/>
              <a:t>Ⅱ</a:t>
            </a:r>
            <a:r>
              <a:rPr kumimoji="1" lang="ja-JP" altLang="en-US" dirty="0" smtClean="0"/>
              <a:t>体験編</a:t>
            </a:r>
            <a:r>
              <a:rPr kumimoji="1" lang="en-US" altLang="ja-JP" dirty="0" smtClean="0"/>
              <a:t>1-</a:t>
            </a:r>
            <a:r>
              <a:rPr kumimoji="1" lang="ja-JP" altLang="en-US" dirty="0" smtClean="0"/>
              <a:t>②「朝の行動」</a:t>
            </a:r>
            <a:endParaRPr kumimoji="1" lang="ja-JP" altLang="en-US" dirty="0"/>
          </a:p>
        </p:txBody>
      </p:sp>
      <p:sp>
        <p:nvSpPr>
          <p:cNvPr id="7" name="スライド番号プレースホルダー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5DEA1E39-0857-45B2-B1A5-57DBEF399534}" type="slidenum">
              <a:rPr kumimoji="1" lang="ja-JP" altLang="en-US" smtClean="0"/>
              <a:t>‹#›</a:t>
            </a:fld>
            <a:endParaRPr kumimoji="1" lang="ja-JP" altLang="en-US"/>
          </a:p>
        </p:txBody>
      </p:sp>
    </p:spTree>
    <p:extLst>
      <p:ext uri="{BB962C8B-B14F-4D97-AF65-F5344CB8AC3E}">
        <p14:creationId xmlns:p14="http://schemas.microsoft.com/office/powerpoint/2010/main" val="1036735914"/>
      </p:ext>
    </p:extLst>
  </p:cSld>
  <p:clrMap bg1="lt1" tx1="dk1" bg2="lt2" tx2="dk2" accent1="accent1" accent2="accent2" accent3="accent3" accent4="accent4" accent5="accent5" accent6="accent6" hlink="hlink" folHlink="folHlink"/>
  <p:hf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1859804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394653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2227486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3696294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2184691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578764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EA1E39-0857-45B2-B1A5-57DBEF399534}" type="slidenum">
              <a:rPr kumimoji="1" lang="ja-JP" altLang="en-US" smtClean="0"/>
              <a:t>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3769482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読みますね。プログラミング教育とは，子供たちに，コンピュータに意図した処理を行うよう指示することができる　ということを体験させながら，将来どのような職業に就くとしても，時代を超えて普遍的に求められる力としての「プログラミング的思考」などを育むこととされています。といっても，分かるようで分からないですよね。ちょっと具体的に見ていきたいと思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E7797A6-9684-4082-8E2C-C6DA0964406A}" type="slidenum">
              <a:rPr kumimoji="1" lang="ja-JP" altLang="en-US" smtClean="0"/>
              <a:t>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Ⅱ</a:t>
            </a:r>
            <a:r>
              <a:rPr kumimoji="1" lang="ja-JP" altLang="en-US" smtClean="0"/>
              <a:t>体験編</a:t>
            </a:r>
            <a:r>
              <a:rPr kumimoji="1" lang="en-US" altLang="ja-JP" smtClean="0"/>
              <a:t>1-</a:t>
            </a:r>
            <a:r>
              <a:rPr kumimoji="1" lang="ja-JP" altLang="en-US" smtClean="0"/>
              <a:t>②「朝の行動」</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かごしまプログラミング教育校内研修パック</a:t>
            </a:r>
            <a:endParaRPr kumimoji="1" lang="ja-JP" altLang="en-US" dirty="0"/>
          </a:p>
        </p:txBody>
      </p:sp>
    </p:spTree>
    <p:extLst>
      <p:ext uri="{BB962C8B-B14F-4D97-AF65-F5344CB8AC3E}">
        <p14:creationId xmlns:p14="http://schemas.microsoft.com/office/powerpoint/2010/main" val="69732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342900" y="6219491"/>
            <a:ext cx="2057400" cy="365125"/>
          </a:xfrm>
          <a:prstGeom prst="rect">
            <a:avLst/>
          </a:prstGeom>
        </p:spPr>
        <p:txBody>
          <a:bodyPr/>
          <a:lstStyle/>
          <a:p>
            <a:fld id="{E9528973-BDE9-4294-8DAC-620DDAF8C062}" type="datetime1">
              <a:rPr kumimoji="1" lang="ja-JP" altLang="en-US" smtClean="0"/>
              <a:t>2018/12/1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11984381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342900" y="6219491"/>
            <a:ext cx="2057400" cy="365125"/>
          </a:xfrm>
          <a:prstGeom prst="rect">
            <a:avLst/>
          </a:prstGeom>
        </p:spPr>
        <p:txBody>
          <a:bodyPr/>
          <a:lstStyle/>
          <a:p>
            <a:fld id="{9F84CA93-910C-4AA2-B881-FF95CDD76DAB}" type="datetime1">
              <a:rPr kumimoji="1" lang="ja-JP" altLang="en-US" smtClean="0"/>
              <a:t>2018/12/1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293378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342900" y="6219491"/>
            <a:ext cx="2057400" cy="365125"/>
          </a:xfrm>
          <a:prstGeom prst="rect">
            <a:avLst/>
          </a:prstGeom>
        </p:spPr>
        <p:txBody>
          <a:bodyPr/>
          <a:lstStyle/>
          <a:p>
            <a:fld id="{976DE81D-A8F9-4E4F-BFB0-34448F700E1F}" type="datetime1">
              <a:rPr kumimoji="1" lang="ja-JP" altLang="en-US" smtClean="0"/>
              <a:t>2018/12/1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208879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342900" y="6219491"/>
            <a:ext cx="2057400" cy="365125"/>
          </a:xfrm>
          <a:prstGeom prst="rect">
            <a:avLst/>
          </a:prstGeom>
        </p:spPr>
        <p:txBody>
          <a:bodyPr/>
          <a:lstStyle/>
          <a:p>
            <a:fld id="{6B3F711A-EB5D-4EFA-B835-5AE058AA0F3C}" type="datetime1">
              <a:rPr kumimoji="1" lang="ja-JP" altLang="en-US" smtClean="0"/>
              <a:t>2018/12/1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2135558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342900" y="6219491"/>
            <a:ext cx="2057400" cy="365125"/>
          </a:xfrm>
          <a:prstGeom prst="rect">
            <a:avLst/>
          </a:prstGeom>
        </p:spPr>
        <p:txBody>
          <a:bodyPr/>
          <a:lstStyle/>
          <a:p>
            <a:fld id="{0A3FCDC0-7703-4E3E-8D70-3CEC698E1899}" type="datetime1">
              <a:rPr kumimoji="1" lang="ja-JP" altLang="en-US" smtClean="0"/>
              <a:t>2018/12/1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16231576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a:xfrm>
            <a:off x="342900" y="6219491"/>
            <a:ext cx="2057400" cy="365125"/>
          </a:xfrm>
          <a:prstGeom prst="rect">
            <a:avLst/>
          </a:prstGeom>
        </p:spPr>
        <p:txBody>
          <a:bodyPr/>
          <a:lstStyle/>
          <a:p>
            <a:fld id="{8B24FCD2-FCB6-4FDB-91BC-1878AFD0A51B}" type="datetime1">
              <a:rPr kumimoji="1" lang="ja-JP" altLang="en-US" smtClean="0"/>
              <a:t>2018/12/1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5789972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342900" y="6219491"/>
            <a:ext cx="2057400" cy="365125"/>
          </a:xfrm>
          <a:prstGeom prst="rect">
            <a:avLst/>
          </a:prstGeom>
        </p:spPr>
        <p:txBody>
          <a:bodyPr/>
          <a:lstStyle/>
          <a:p>
            <a:fld id="{8E43FAB0-F3E6-46C8-A452-8AE2AB16C7A6}" type="datetime1">
              <a:rPr kumimoji="1" lang="ja-JP" altLang="en-US" smtClean="0"/>
              <a:t>2018/12/1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26487517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a:xfrm>
            <a:off x="342900" y="6219491"/>
            <a:ext cx="2057400" cy="365125"/>
          </a:xfrm>
          <a:prstGeom prst="rect">
            <a:avLst/>
          </a:prstGeom>
        </p:spPr>
        <p:txBody>
          <a:bodyPr/>
          <a:lstStyle/>
          <a:p>
            <a:fld id="{E10D8966-B99B-47F7-B106-DB4672553DD8}" type="datetime1">
              <a:rPr kumimoji="1" lang="ja-JP" altLang="en-US" smtClean="0"/>
              <a:t>2018/12/1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8441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6219491"/>
            <a:ext cx="2057400" cy="365125"/>
          </a:xfrm>
          <a:prstGeom prst="rect">
            <a:avLst/>
          </a:prstGeom>
        </p:spPr>
        <p:txBody>
          <a:bodyPr/>
          <a:lstStyle/>
          <a:p>
            <a:fld id="{45A31053-657E-42B2-ADAD-2B0A26251405}" type="datetime1">
              <a:rPr kumimoji="1" lang="ja-JP" altLang="en-US" smtClean="0"/>
              <a:t>2018/12/1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3212961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2900" y="6219491"/>
            <a:ext cx="2057400" cy="365125"/>
          </a:xfrm>
          <a:prstGeom prst="rect">
            <a:avLst/>
          </a:prstGeom>
        </p:spPr>
        <p:txBody>
          <a:bodyPr/>
          <a:lstStyle/>
          <a:p>
            <a:fld id="{39727C9C-53F6-4F52-B1B1-4F9873B834B9}" type="datetime1">
              <a:rPr kumimoji="1" lang="ja-JP" altLang="en-US" smtClean="0"/>
              <a:t>2018/12/1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1593555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2900" y="6219491"/>
            <a:ext cx="2057400" cy="365125"/>
          </a:xfrm>
          <a:prstGeom prst="rect">
            <a:avLst/>
          </a:prstGeom>
        </p:spPr>
        <p:txBody>
          <a:bodyPr/>
          <a:lstStyle/>
          <a:p>
            <a:fld id="{98E1DF5C-F8E6-4F28-8612-C2A5ACF38942}" type="datetime1">
              <a:rPr kumimoji="1" lang="ja-JP" altLang="en-US" smtClean="0"/>
              <a:t>2018/12/1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638FA8-802B-4CC3-821C-FEAAB671A0D4}" type="slidenum">
              <a:rPr kumimoji="1" lang="ja-JP" altLang="en-US" smtClean="0"/>
              <a:t>‹#›</a:t>
            </a:fld>
            <a:endParaRPr kumimoji="1" lang="ja-JP" altLang="en-US"/>
          </a:p>
        </p:txBody>
      </p:sp>
    </p:spTree>
    <p:extLst>
      <p:ext uri="{BB962C8B-B14F-4D97-AF65-F5344CB8AC3E}">
        <p14:creationId xmlns:p14="http://schemas.microsoft.com/office/powerpoint/2010/main" val="54823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7" name="正方形/長方形 6"/>
          <p:cNvSpPr/>
          <p:nvPr userDrawn="1"/>
        </p:nvSpPr>
        <p:spPr>
          <a:xfrm>
            <a:off x="0" y="0"/>
            <a:ext cx="9144000" cy="237881"/>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userDrawn="1"/>
        </p:nvSpPr>
        <p:spPr>
          <a:xfrm>
            <a:off x="0" y="245361"/>
            <a:ext cx="9144000" cy="714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0" y="329575"/>
            <a:ext cx="9144000" cy="4758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2472428" y="-33903"/>
            <a:ext cx="6859570" cy="338554"/>
          </a:xfrm>
          <a:prstGeom prst="rect">
            <a:avLst/>
          </a:prstGeom>
          <a:noFill/>
        </p:spPr>
        <p:txBody>
          <a:bodyPr wrap="none" lIns="91440" tIns="45720" rIns="91440" bIns="45720">
            <a:spAutoFit/>
          </a:bodyPr>
          <a:lstStyle/>
          <a:p>
            <a:pPr algn="ctr"/>
            <a:r>
              <a:rPr lang="ja-JP" altLang="en-US" sz="1600" b="0" cap="none" spc="0" dirty="0" smtClean="0">
                <a:ln w="10160">
                  <a:solidFill>
                    <a:schemeClr val="bg1"/>
                  </a:solidFill>
                  <a:prstDash val="solid"/>
                </a:ln>
                <a:solidFill>
                  <a:srgbClr val="FFFFFF"/>
                </a:solidFill>
                <a:effectLst>
                  <a:outerShdw blurRad="38100" dist="22860" dir="5400000" algn="tl" rotWithShape="0">
                    <a:srgbClr val="000000">
                      <a:alpha val="30000"/>
                    </a:srgbClr>
                  </a:outerShdw>
                </a:effectLst>
              </a:rPr>
              <a:t>かごしま</a:t>
            </a:r>
            <a:r>
              <a:rPr lang="ja-JP" altLang="en-US" sz="1600" b="0" cap="none" spc="0" dirty="0" smtClean="0">
                <a:ln w="10160">
                  <a:solidFill>
                    <a:srgbClr val="FFFF00"/>
                  </a:solidFill>
                  <a:prstDash val="solid"/>
                </a:ln>
                <a:solidFill>
                  <a:srgbClr val="FFFF00"/>
                </a:solidFill>
                <a:effectLst>
                  <a:outerShdw blurRad="38100" dist="22860" dir="5400000" algn="tl" rotWithShape="0">
                    <a:srgbClr val="000000">
                      <a:alpha val="30000"/>
                    </a:srgbClr>
                  </a:outerShdw>
                </a:effectLst>
              </a:rPr>
              <a:t>プログラミング教育研修パック 　</a:t>
            </a:r>
            <a:r>
              <a:rPr lang="en-US" altLang="ja-JP" sz="1600" b="0" cap="none" spc="0" dirty="0" smtClean="0">
                <a:ln w="10160">
                  <a:solidFill>
                    <a:srgbClr val="FFCCFF"/>
                  </a:solidFill>
                  <a:prstDash val="solid"/>
                </a:ln>
                <a:solidFill>
                  <a:srgbClr val="FFFF00"/>
                </a:solidFill>
                <a:effectLst>
                  <a:outerShdw blurRad="38100" dist="22860" dir="5400000" algn="tl" rotWithShape="0">
                    <a:srgbClr val="000000">
                      <a:alpha val="30000"/>
                    </a:srgbClr>
                  </a:outerShdw>
                </a:effectLst>
              </a:rPr>
              <a:t>Ⅱ</a:t>
            </a:r>
            <a:r>
              <a:rPr lang="ja-JP" altLang="en-US" sz="1600" b="0" cap="none" spc="0" dirty="0" smtClean="0">
                <a:ln w="10160">
                  <a:solidFill>
                    <a:srgbClr val="FFCCFF"/>
                  </a:solidFill>
                  <a:prstDash val="solid"/>
                </a:ln>
                <a:solidFill>
                  <a:srgbClr val="FFFF00"/>
                </a:solidFill>
                <a:effectLst>
                  <a:outerShdw blurRad="38100" dist="22860" dir="5400000" algn="tl" rotWithShape="0">
                    <a:srgbClr val="000000">
                      <a:alpha val="30000"/>
                    </a:srgbClr>
                  </a:outerShdw>
                </a:effectLst>
              </a:rPr>
              <a:t>体験編</a:t>
            </a:r>
            <a:r>
              <a:rPr lang="ja-JP" altLang="en-US" sz="1600" b="0" cap="none" spc="0" dirty="0" smtClean="0">
                <a:ln w="10160">
                  <a:solidFill>
                    <a:schemeClr val="bg1"/>
                  </a:solidFill>
                  <a:prstDash val="solid"/>
                </a:ln>
                <a:solidFill>
                  <a:srgbClr val="FFFF00"/>
                </a:solidFill>
                <a:effectLst>
                  <a:outerShdw blurRad="38100" dist="22860" dir="5400000" algn="tl" rotWithShape="0">
                    <a:srgbClr val="000000">
                      <a:alpha val="30000"/>
                    </a:srgbClr>
                  </a:outerShdw>
                </a:effectLst>
              </a:rPr>
              <a:t>１</a:t>
            </a:r>
            <a:r>
              <a:rPr lang="en-US" altLang="ja-JP" sz="1600" b="0" cap="none" spc="0" dirty="0" smtClean="0">
                <a:ln w="10160">
                  <a:solidFill>
                    <a:schemeClr val="bg1"/>
                  </a:solidFill>
                  <a:prstDash val="solid"/>
                </a:ln>
                <a:solidFill>
                  <a:srgbClr val="FFFF00"/>
                </a:solidFill>
                <a:effectLst>
                  <a:outerShdw blurRad="38100" dist="22860" dir="5400000" algn="tl" rotWithShape="0">
                    <a:srgbClr val="000000">
                      <a:alpha val="30000"/>
                    </a:srgbClr>
                  </a:outerShdw>
                </a:effectLst>
              </a:rPr>
              <a:t>-</a:t>
            </a:r>
            <a:r>
              <a:rPr lang="ja-JP" altLang="en-US" sz="1600" b="0" cap="none" spc="0" dirty="0" smtClean="0">
                <a:ln w="10160">
                  <a:solidFill>
                    <a:schemeClr val="bg1"/>
                  </a:solidFill>
                  <a:prstDash val="solid"/>
                </a:ln>
                <a:solidFill>
                  <a:srgbClr val="FFFF00"/>
                </a:solidFill>
                <a:effectLst>
                  <a:outerShdw blurRad="38100" dist="22860" dir="5400000" algn="tl" rotWithShape="0">
                    <a:srgbClr val="000000">
                      <a:alpha val="30000"/>
                    </a:srgbClr>
                  </a:outerShdw>
                </a:effectLst>
              </a:rPr>
              <a:t>②「朝の行動」</a:t>
            </a:r>
            <a:r>
              <a:rPr lang="ja-JP" altLang="en-US" sz="1600" b="0" cap="none" spc="0" dirty="0" smtClean="0">
                <a:ln w="10160">
                  <a:solidFill>
                    <a:srgbClr val="FFFF00"/>
                  </a:solidFill>
                  <a:prstDash val="solid"/>
                </a:ln>
                <a:solidFill>
                  <a:srgbClr val="FFFF00"/>
                </a:solidFill>
                <a:effectLst>
                  <a:outerShdw blurRad="38100" dist="22860" dir="5400000" algn="tl" rotWithShape="0">
                    <a:srgbClr val="000000">
                      <a:alpha val="30000"/>
                    </a:srgbClr>
                  </a:outerShdw>
                </a:effectLst>
              </a:rPr>
              <a:t>　</a:t>
            </a:r>
            <a:endParaRPr lang="ja-JP" altLang="en-US" sz="1600" b="0" cap="none" spc="0" dirty="0">
              <a:ln w="10160">
                <a:solidFill>
                  <a:schemeClr val="bg1"/>
                </a:solidFill>
                <a:prstDash val="solid"/>
              </a:ln>
              <a:solidFill>
                <a:schemeClr val="bg1"/>
              </a:solidFill>
              <a:effectLst>
                <a:outerShdw blurRad="38100" dist="22860" dir="5400000" algn="tl" rotWithShape="0">
                  <a:srgbClr val="000000">
                    <a:alpha val="30000"/>
                  </a:srgbClr>
                </a:outerShdw>
              </a:effectLst>
            </a:endParaRPr>
          </a:p>
        </p:txBody>
      </p:sp>
      <p:sp>
        <p:nvSpPr>
          <p:cNvPr id="14" name="正方形/長方形 13"/>
          <p:cNvSpPr/>
          <p:nvPr userDrawn="1"/>
        </p:nvSpPr>
        <p:spPr>
          <a:xfrm>
            <a:off x="0" y="6504544"/>
            <a:ext cx="9144000" cy="369332"/>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txBody>
          <a:bodyPr wrap="square">
            <a:spAutoFit/>
          </a:bodyPr>
          <a:lstStyle/>
          <a:p>
            <a:pPr algn="r"/>
            <a:r>
              <a:rPr lang="en-US" altLang="ja-JP" dirty="0" smtClean="0">
                <a:solidFill>
                  <a:srgbClr val="FFFFFF"/>
                </a:solidFill>
                <a:effectLst/>
              </a:rPr>
              <a:t> Kagoshima Prefectural Institute For</a:t>
            </a:r>
            <a:r>
              <a:rPr lang="ja-JP" altLang="en-US" baseline="0" dirty="0" smtClean="0">
                <a:solidFill>
                  <a:srgbClr val="FFFFFF"/>
                </a:solidFill>
                <a:effectLst/>
              </a:rPr>
              <a:t> </a:t>
            </a:r>
            <a:r>
              <a:rPr lang="en-US" altLang="ja-JP" dirty="0" smtClean="0">
                <a:solidFill>
                  <a:srgbClr val="FFFFFF"/>
                </a:solidFill>
                <a:effectLst/>
              </a:rPr>
              <a:t>Education Research </a:t>
            </a:r>
            <a:endParaRPr lang="en-US" altLang="ja-JP" dirty="0">
              <a:solidFill>
                <a:srgbClr val="FFFFFF"/>
              </a:solidFill>
              <a:effectLst/>
            </a:endParaRPr>
          </a:p>
        </p:txBody>
      </p:sp>
      <p:sp>
        <p:nvSpPr>
          <p:cNvPr id="6" name="Slide Number Placeholder 5"/>
          <p:cNvSpPr>
            <a:spLocks noGrp="1"/>
          </p:cNvSpPr>
          <p:nvPr>
            <p:ph type="sldNum" sz="quarter" idx="4"/>
          </p:nvPr>
        </p:nvSpPr>
        <p:spPr>
          <a:xfrm>
            <a:off x="0" y="6492875"/>
            <a:ext cx="792856" cy="365125"/>
          </a:xfrm>
          <a:prstGeom prst="rect">
            <a:avLst/>
          </a:prstGeom>
        </p:spPr>
        <p:txBody>
          <a:bodyPr vert="horz" lIns="91440" tIns="45720" rIns="91440" bIns="45720" rtlCol="0" anchor="ctr"/>
          <a:lstStyle>
            <a:lvl1pPr algn="ctr">
              <a:defRPr sz="2800">
                <a:solidFill>
                  <a:schemeClr val="bg1"/>
                </a:solidFill>
              </a:defRPr>
            </a:lvl1pPr>
          </a:lstStyle>
          <a:p>
            <a:fld id="{DD638FA8-802B-4CC3-821C-FEAAB671A0D4}" type="slidenum">
              <a:rPr kumimoji="1" lang="ja-JP" altLang="en-US" smtClean="0"/>
              <a:pPr/>
              <a:t>‹#›</a:t>
            </a:fld>
            <a:endParaRPr kumimoji="1" lang="ja-JP" altLang="en-US" dirty="0"/>
          </a:p>
        </p:txBody>
      </p:sp>
    </p:spTree>
    <p:extLst>
      <p:ext uri="{BB962C8B-B14F-4D97-AF65-F5344CB8AC3E}">
        <p14:creationId xmlns:p14="http://schemas.microsoft.com/office/powerpoint/2010/main" val="14274921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88772" y="3269672"/>
            <a:ext cx="4955203" cy="461665"/>
          </a:xfrm>
          <a:prstGeom prst="rect">
            <a:avLst/>
          </a:prstGeom>
          <a:solidFill>
            <a:schemeClr val="accent6">
              <a:lumMod val="20000"/>
              <a:lumOff val="80000"/>
            </a:schemeClr>
          </a:solidFill>
        </p:spPr>
        <p:txBody>
          <a:bodyPr wrap="none" lIns="91440" tIns="45720" rIns="91440" bIns="45720">
            <a:spAutoFit/>
          </a:bodyPr>
          <a:lstStyle/>
          <a:p>
            <a:pPr algn="ctr"/>
            <a:r>
              <a:rPr lang="ja-JP" altLang="en-US" sz="2400" b="1" cap="none" spc="0" dirty="0" smtClean="0">
                <a:ln w="0"/>
                <a:solidFill>
                  <a:schemeClr val="tx1"/>
                </a:solidFill>
                <a:effectLst>
                  <a:outerShdw blurRad="38100" dist="19050" dir="2700000" algn="tl" rotWithShape="0">
                    <a:schemeClr val="dk1">
                      <a:alpha val="40000"/>
                    </a:schemeClr>
                  </a:outerShdw>
                </a:effectLst>
              </a:rPr>
              <a:t>流れ図</a:t>
            </a:r>
            <a:r>
              <a:rPr lang="ja-JP" altLang="en-US" sz="2000" b="1" cap="none" spc="0" dirty="0" smtClean="0">
                <a:ln w="0"/>
                <a:solidFill>
                  <a:schemeClr val="tx1"/>
                </a:solidFill>
                <a:effectLst>
                  <a:outerShdw blurRad="38100" dist="19050" dir="2700000" algn="tl" rotWithShape="0">
                    <a:schemeClr val="dk1">
                      <a:alpha val="40000"/>
                    </a:schemeClr>
                  </a:outerShdw>
                </a:effectLst>
              </a:rPr>
              <a:t>（フローチャート）</a:t>
            </a:r>
            <a:r>
              <a:rPr lang="ja-JP" altLang="en-US" sz="2400" b="1" cap="none" spc="0" dirty="0" smtClean="0">
                <a:ln w="0"/>
                <a:solidFill>
                  <a:schemeClr val="tx1"/>
                </a:solidFill>
                <a:effectLst>
                  <a:outerShdw blurRad="38100" dist="19050" dir="2700000" algn="tl" rotWithShape="0">
                    <a:schemeClr val="dk1">
                      <a:alpha val="40000"/>
                    </a:schemeClr>
                  </a:outerShdw>
                </a:effectLst>
              </a:rPr>
              <a:t>に表そう。</a:t>
            </a:r>
            <a:endParaRPr lang="ja-JP" altLang="en-US" sz="2400" b="1" cap="none" spc="0" dirty="0">
              <a:ln w="0"/>
              <a:solidFill>
                <a:schemeClr val="tx1"/>
              </a:solidFill>
              <a:effectLst>
                <a:outerShdw blurRad="38100" dist="19050" dir="2700000" algn="tl" rotWithShape="0">
                  <a:schemeClr val="dk1">
                    <a:alpha val="40000"/>
                  </a:schemeClr>
                </a:outerShdw>
              </a:effectLst>
            </a:endParaRPr>
          </a:p>
        </p:txBody>
      </p:sp>
      <p:sp>
        <p:nvSpPr>
          <p:cNvPr id="4" name="スライド番号プレースホルダー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D638FA8-802B-4CC3-821C-FEAAB671A0D4}" type="slidenum">
              <a:rPr kumimoji="1" lang="ja-JP" altLang="en-US" sz="2800" b="0" i="0" u="none" strike="noStrike" kern="120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1" lang="ja-JP" altLang="en-US" sz="2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タイトル 1"/>
          <p:cNvSpPr txBox="1">
            <a:spLocks/>
          </p:cNvSpPr>
          <p:nvPr/>
        </p:nvSpPr>
        <p:spPr>
          <a:xfrm>
            <a:off x="334985" y="1134283"/>
            <a:ext cx="8627806" cy="2064968"/>
          </a:xfrm>
          <a:prstGeom prst="rect">
            <a:avLst/>
          </a:prstGeom>
          <a:solidFill>
            <a:schemeClr val="accent6">
              <a:lumMod val="40000"/>
              <a:lumOff val="60000"/>
            </a:schemeClr>
          </a:solidFill>
          <a:scene3d>
            <a:camera prst="orthographicFront"/>
            <a:lightRig rig="threePt" dir="t"/>
          </a:scene3d>
          <a:sp3d>
            <a:bevelT w="114300" prst="hardEdge"/>
          </a:sp3d>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50000"/>
              </a:lnSpc>
            </a:pPr>
            <a:r>
              <a:rPr lang="ja-JP" altLang="en-US" sz="3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１</a:t>
            </a:r>
            <a:r>
              <a:rPr lang="ja-JP" altLang="en-US"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36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アンプラグドプログラミング演習セット</a:t>
            </a:r>
            <a:endParaRPr lang="en-US" altLang="ja-JP" sz="36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lang="ja-JP" altLang="en-US" b="1"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「②朝の行動をプログラミング」</a:t>
            </a:r>
            <a:endParaRPr lang="ja-JP" altLang="en-US" sz="4000" dirty="0">
              <a:solidFill>
                <a:schemeClr val="accent6">
                  <a:lumMod val="5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rot="20850992">
            <a:off x="392930" y="620241"/>
            <a:ext cx="2695943" cy="830997"/>
          </a:xfrm>
          <a:prstGeom prst="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lIns="91440" tIns="45720" rIns="91440" bIns="45720">
            <a:spAutoFit/>
          </a:bodyPr>
          <a:lstStyle/>
          <a:p>
            <a:pPr algn="ctr"/>
            <a:r>
              <a:rPr lang="en-US" altLang="ja-JP" sz="48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rPr>
              <a:t>Ⅱ</a:t>
            </a:r>
            <a:r>
              <a:rPr lang="ja-JP" altLang="en-US" sz="4800" b="1" dirty="0" smtClean="0">
                <a:ln w="9525">
                  <a:solidFill>
                    <a:schemeClr val="bg1"/>
                  </a:solidFill>
                  <a:prstDash val="solid"/>
                </a:ln>
                <a:solidFill>
                  <a:schemeClr val="accent6">
                    <a:lumMod val="50000"/>
                  </a:schemeClr>
                </a:solidFill>
                <a:effectLst>
                  <a:outerShdw blurRad="12700" dist="38100" dir="2700000" algn="tl" rotWithShape="0">
                    <a:schemeClr val="bg1">
                      <a:lumMod val="50000"/>
                    </a:schemeClr>
                  </a:outerShdw>
                </a:effectLst>
              </a:rPr>
              <a:t>体験編</a:t>
            </a:r>
            <a:endParaRPr lang="ja-JP" altLang="en-US" sz="4800" b="1" cap="none" spc="0" dirty="0">
              <a:ln w="9525">
                <a:solidFill>
                  <a:schemeClr val="bg1"/>
                </a:solidFill>
                <a:prstDash val="solid"/>
              </a:ln>
              <a:solidFill>
                <a:schemeClr val="accent6">
                  <a:lumMod val="50000"/>
                </a:schemeClr>
              </a:solidFill>
              <a:effectLst>
                <a:outerShdw blurRad="12700" dist="38100" dir="2700000" algn="tl" rotWithShape="0">
                  <a:schemeClr val="bg1">
                    <a:lumMod val="50000"/>
                  </a:schemeClr>
                </a:outerShdw>
              </a:effectLst>
            </a:endParaRPr>
          </a:p>
        </p:txBody>
      </p:sp>
      <p:pic>
        <p:nvPicPr>
          <p:cNvPr id="12" name="図 11"/>
          <p:cNvPicPr>
            <a:picLocks noChangeAspect="1"/>
          </p:cNvPicPr>
          <p:nvPr/>
        </p:nvPicPr>
        <p:blipFill rotWithShape="1">
          <a:blip r:embed="rId3">
            <a:extLst>
              <a:ext uri="{28A0092B-C50C-407E-A947-70E740481C1C}">
                <a14:useLocalDpi xmlns:a14="http://schemas.microsoft.com/office/drawing/2010/main" val="0"/>
              </a:ext>
            </a:extLst>
          </a:blip>
          <a:srcRect b="29721"/>
          <a:stretch/>
        </p:blipFill>
        <p:spPr>
          <a:xfrm>
            <a:off x="3657598" y="2956358"/>
            <a:ext cx="3855031" cy="3563411"/>
          </a:xfrm>
          <a:prstGeom prst="rect">
            <a:avLst/>
          </a:prstGeom>
        </p:spPr>
      </p:pic>
      <p:sp>
        <p:nvSpPr>
          <p:cNvPr id="13" name="テキスト ボックス 12"/>
          <p:cNvSpPr txBox="1"/>
          <p:nvPr/>
        </p:nvSpPr>
        <p:spPr>
          <a:xfrm rot="1225264">
            <a:off x="5124920" y="3293663"/>
            <a:ext cx="2377440" cy="1323439"/>
          </a:xfrm>
          <a:prstGeom prst="rect">
            <a:avLst/>
          </a:prstGeom>
          <a:noFill/>
        </p:spPr>
        <p:txBody>
          <a:bodyPr wrap="square" rtlCol="0">
            <a:spAutoFit/>
          </a:bodyPr>
          <a:lstStyle/>
          <a:p>
            <a:pPr algn="ctr">
              <a:lnSpc>
                <a:spcPts val="3200"/>
              </a:lnSpc>
            </a:pPr>
            <a:r>
              <a:rPr kumimoji="1" lang="ja-JP" altLang="en-US" sz="2800" dirty="0" smtClean="0">
                <a:solidFill>
                  <a:schemeClr val="accent6">
                    <a:lumMod val="50000"/>
                  </a:schemeClr>
                </a:solidFill>
                <a:latin typeface="ＭＳ Ｐゴシック" panose="020B0600070205080204" pitchFamily="50" charset="-128"/>
                <a:ea typeface="ＭＳ Ｐゴシック" panose="020B0600070205080204" pitchFamily="50" charset="-128"/>
              </a:rPr>
              <a:t>準 備</a:t>
            </a:r>
            <a:endParaRPr kumimoji="1" lang="en-US" altLang="ja-JP" sz="2800" dirty="0" smtClean="0">
              <a:solidFill>
                <a:schemeClr val="accent6">
                  <a:lumMod val="50000"/>
                </a:schemeClr>
              </a:solidFill>
              <a:latin typeface="ＭＳ Ｐゴシック" panose="020B0600070205080204" pitchFamily="50" charset="-128"/>
              <a:ea typeface="ＭＳ Ｐゴシック" panose="020B0600070205080204" pitchFamily="50" charset="-128"/>
            </a:endParaRPr>
          </a:p>
          <a:p>
            <a:pPr>
              <a:lnSpc>
                <a:spcPts val="3200"/>
              </a:lnSpc>
            </a:pPr>
            <a:r>
              <a:rPr kumimoji="1" lang="ja-JP" altLang="en-US" sz="3200" dirty="0" smtClean="0">
                <a:latin typeface="ＭＳ Ｐゴシック" panose="020B0600070205080204" pitchFamily="50" charset="-128"/>
                <a:ea typeface="ＭＳ Ｐゴシック" panose="020B0600070205080204" pitchFamily="50" charset="-128"/>
              </a:rPr>
              <a:t>はさみ・のり</a:t>
            </a:r>
            <a:endParaRPr kumimoji="1" lang="en-US" altLang="ja-JP" sz="3200" dirty="0" smtClean="0">
              <a:latin typeface="ＭＳ Ｐゴシック" panose="020B0600070205080204" pitchFamily="50" charset="-128"/>
              <a:ea typeface="ＭＳ Ｐゴシック" panose="020B0600070205080204" pitchFamily="50" charset="-128"/>
            </a:endParaRPr>
          </a:p>
          <a:p>
            <a:pPr>
              <a:lnSpc>
                <a:spcPts val="3200"/>
              </a:lnSpc>
            </a:pPr>
            <a:r>
              <a:rPr kumimoji="1" lang="ja-JP" altLang="en-US" sz="3200" dirty="0" smtClean="0">
                <a:latin typeface="ＭＳ Ｐゴシック" panose="020B0600070205080204" pitchFamily="50" charset="-128"/>
                <a:ea typeface="ＭＳ Ｐゴシック" panose="020B0600070205080204" pitchFamily="50" charset="-128"/>
              </a:rPr>
              <a:t>　　定規　等</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6178731" y="5002913"/>
            <a:ext cx="2784060" cy="1477328"/>
          </a:xfrm>
          <a:prstGeom prst="rect">
            <a:avLst/>
          </a:prstGeom>
          <a:solidFill>
            <a:schemeClr val="accent6">
              <a:lumMod val="40000"/>
              <a:lumOff val="60000"/>
            </a:schemeClr>
          </a:solidFill>
        </p:spPr>
        <p:txBody>
          <a:bodyPr wrap="square" rtlCol="0">
            <a:spAutoFit/>
          </a:bodyPr>
          <a:lstStyle/>
          <a:p>
            <a:pPr algn="ctr"/>
            <a:r>
              <a:rPr kumimoji="1" lang="ja-JP" altLang="en-US" b="1" u="sng" dirty="0">
                <a:solidFill>
                  <a:srgbClr val="FF0000"/>
                </a:solidFill>
              </a:rPr>
              <a:t>使用</a:t>
            </a:r>
            <a:r>
              <a:rPr kumimoji="1" lang="ja-JP" altLang="en-US" b="1" u="sng" dirty="0" smtClean="0">
                <a:solidFill>
                  <a:srgbClr val="FF0000"/>
                </a:solidFill>
              </a:rPr>
              <a:t>するワークシート</a:t>
            </a:r>
            <a:endParaRPr kumimoji="1" lang="en-US" altLang="ja-JP" b="1" u="sng" dirty="0" smtClean="0">
              <a:solidFill>
                <a:srgbClr val="FF0000"/>
              </a:solidFill>
            </a:endParaRPr>
          </a:p>
          <a:p>
            <a:r>
              <a:rPr kumimoji="1" lang="ja-JP" altLang="en-US" dirty="0" smtClean="0">
                <a:latin typeface="ＭＳ Ｐゴシック" panose="020B0600070205080204" pitchFamily="50" charset="-128"/>
                <a:ea typeface="ＭＳ Ｐゴシック" panose="020B0600070205080204" pitchFamily="50" charset="-128"/>
              </a:rPr>
              <a:t>〇</a:t>
            </a:r>
            <a:r>
              <a:rPr kumimoji="1" lang="en-US" altLang="ja-JP" dirty="0" smtClean="0">
                <a:latin typeface="ＭＳ Ｐゴシック" panose="020B0600070205080204" pitchFamily="50" charset="-128"/>
                <a:ea typeface="ＭＳ Ｐゴシック" panose="020B0600070205080204" pitchFamily="50" charset="-128"/>
              </a:rPr>
              <a:t>Ⅱ</a:t>
            </a:r>
            <a:r>
              <a:rPr kumimoji="1" lang="ja-JP" altLang="en-US" dirty="0" smtClean="0">
                <a:latin typeface="ＭＳ Ｐゴシック" panose="020B0600070205080204" pitchFamily="50" charset="-128"/>
                <a:ea typeface="ＭＳ Ｐゴシック" panose="020B0600070205080204" pitchFamily="50" charset="-128"/>
              </a:rPr>
              <a:t>体験編１</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②№１</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〇</a:t>
            </a:r>
            <a:r>
              <a:rPr kumimoji="1" lang="en-US" altLang="ja-JP" dirty="0" smtClean="0">
                <a:latin typeface="ＭＳ Ｐゴシック" panose="020B0600070205080204" pitchFamily="50" charset="-128"/>
                <a:ea typeface="ＭＳ Ｐゴシック" panose="020B0600070205080204" pitchFamily="50" charset="-128"/>
              </a:rPr>
              <a:t>Ⅱ</a:t>
            </a:r>
            <a:r>
              <a:rPr kumimoji="1" lang="ja-JP" altLang="en-US" dirty="0" smtClean="0">
                <a:latin typeface="ＭＳ Ｐゴシック" panose="020B0600070205080204" pitchFamily="50" charset="-128"/>
                <a:ea typeface="ＭＳ Ｐゴシック" panose="020B0600070205080204" pitchFamily="50" charset="-128"/>
              </a:rPr>
              <a:t>体験編１</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②№２</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en-US" altLang="ja-JP" dirty="0" smtClean="0"/>
              <a:t>※A4</a:t>
            </a:r>
            <a:r>
              <a:rPr kumimoji="1" lang="ja-JP" altLang="en-US" dirty="0" smtClean="0"/>
              <a:t>の紙に印刷しておく</a:t>
            </a:r>
            <a:endParaRPr kumimoji="1" lang="en-US" altLang="ja-JP" dirty="0" smtClean="0"/>
          </a:p>
          <a:p>
            <a:r>
              <a:rPr kumimoji="1" lang="ja-JP" altLang="en-US" dirty="0"/>
              <a:t>　</a:t>
            </a:r>
            <a:r>
              <a:rPr kumimoji="1" lang="ja-JP" altLang="en-US" sz="1400" b="1" dirty="0" smtClean="0"/>
              <a:t>少し厚手の紙のほうが良い</a:t>
            </a:r>
            <a:endParaRPr kumimoji="1" lang="ja-JP" altLang="en-US" sz="1400" b="1" dirty="0"/>
          </a:p>
        </p:txBody>
      </p:sp>
      <p:pic>
        <p:nvPicPr>
          <p:cNvPr id="1026" name="Picture 2" descr="å¯éãããäººã®ã¤ã©ã¹ãï¼ç·æ§ï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47" y="4173554"/>
            <a:ext cx="2623928" cy="2623928"/>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5895037" y="606574"/>
            <a:ext cx="2938625" cy="523220"/>
          </a:xfrm>
          <a:prstGeom prst="rect">
            <a:avLst/>
          </a:prstGeom>
          <a:noFill/>
        </p:spPr>
        <p:txBody>
          <a:bodyPr wrap="none" lIns="91440" tIns="45720" rIns="91440" bIns="45720">
            <a:spAutoFit/>
          </a:bodyPr>
          <a:lstStyle/>
          <a:p>
            <a:pPr algn="ctr"/>
            <a:r>
              <a:rPr lang="ja-JP" altLang="en-US" sz="2800" dirty="0" smtClean="0">
                <a:ln w="3175">
                  <a:noFill/>
                  <a:prstDash val="solid"/>
                </a:ln>
                <a:solidFill>
                  <a:schemeClr val="accent6">
                    <a:lumMod val="50000"/>
                  </a:schemeClr>
                </a:solidFill>
                <a:latin typeface="ＭＳ Ｐゴシック" panose="020B0600070205080204" pitchFamily="50" charset="-128"/>
                <a:ea typeface="ＭＳ Ｐゴシック" panose="020B0600070205080204" pitchFamily="50" charset="-128"/>
              </a:rPr>
              <a:t>活動時間</a:t>
            </a:r>
            <a:r>
              <a:rPr lang="en-US" altLang="ja-JP" sz="2800" dirty="0">
                <a:ln w="3175">
                  <a:noFill/>
                  <a:prstDash val="solid"/>
                </a:ln>
                <a:solidFill>
                  <a:schemeClr val="accent6">
                    <a:lumMod val="50000"/>
                  </a:schemeClr>
                </a:solidFill>
                <a:latin typeface="ＭＳ Ｐゴシック" panose="020B0600070205080204" pitchFamily="50" charset="-128"/>
                <a:ea typeface="ＭＳ Ｐゴシック" panose="020B0600070205080204" pitchFamily="50" charset="-128"/>
              </a:rPr>
              <a:t>_</a:t>
            </a:r>
            <a:r>
              <a:rPr lang="ja-JP" altLang="en-US" sz="2800" dirty="0" smtClean="0">
                <a:ln w="3175">
                  <a:noFill/>
                  <a:prstDash val="solid"/>
                </a:ln>
                <a:solidFill>
                  <a:schemeClr val="accent6">
                    <a:lumMod val="50000"/>
                  </a:schemeClr>
                </a:solidFill>
                <a:latin typeface="ＭＳ Ｐゴシック" panose="020B0600070205080204" pitchFamily="50" charset="-128"/>
                <a:ea typeface="ＭＳ Ｐゴシック" panose="020B0600070205080204" pitchFamily="50" charset="-128"/>
              </a:rPr>
              <a:t>約３０分</a:t>
            </a:r>
            <a:endParaRPr lang="ja-JP" altLang="en-US" sz="2800" cap="none" spc="0" dirty="0">
              <a:ln w="3175">
                <a:noFill/>
                <a:prstDash val="solid"/>
              </a:ln>
              <a:solidFill>
                <a:schemeClr val="accent6">
                  <a:lumMod val="50000"/>
                </a:schemeClr>
              </a:solidFill>
              <a:latin typeface="ＭＳ Ｐゴシック" panose="020B0600070205080204" pitchFamily="50" charset="-128"/>
              <a:ea typeface="ＭＳ Ｐゴシック" panose="020B0600070205080204" pitchFamily="50" charset="-128"/>
            </a:endParaRPr>
          </a:p>
        </p:txBody>
      </p:sp>
      <p:pic>
        <p:nvPicPr>
          <p:cNvPr id="1028" name="Picture 4" descr="æä¸­æè¨ã®ã¤ã©ã¹ã"/>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5521" y="633932"/>
            <a:ext cx="666955" cy="651949"/>
          </a:xfrm>
          <a:prstGeom prst="rect">
            <a:avLst/>
          </a:prstGeom>
          <a:noFill/>
          <a:extLst>
            <a:ext uri="{909E8E84-426E-40DD-AFC4-6F175D3DCCD1}">
              <a14:hiddenFill xmlns:a14="http://schemas.microsoft.com/office/drawing/2010/main">
                <a:solidFill>
                  <a:srgbClr val="FFFFFF"/>
                </a:solidFill>
              </a14:hiddenFill>
            </a:ext>
          </a:extLst>
        </p:spPr>
      </p:pic>
      <p:pic>
        <p:nvPicPr>
          <p:cNvPr id="2" name="図 1"/>
          <p:cNvPicPr>
            <a:picLocks noChangeAspect="1"/>
          </p:cNvPicPr>
          <p:nvPr/>
        </p:nvPicPr>
        <p:blipFill>
          <a:blip r:embed="rId6"/>
          <a:stretch>
            <a:fillRect/>
          </a:stretch>
        </p:blipFill>
        <p:spPr>
          <a:xfrm rot="20454424">
            <a:off x="166212" y="3777754"/>
            <a:ext cx="1253285" cy="2497318"/>
          </a:xfrm>
          <a:prstGeom prst="rect">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extLst>
      <p:ext uri="{BB962C8B-B14F-4D97-AF65-F5344CB8AC3E}">
        <p14:creationId xmlns:p14="http://schemas.microsoft.com/office/powerpoint/2010/main" val="2561661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2"/>
          <p:cNvSpPr txBox="1">
            <a:spLocks/>
          </p:cNvSpPr>
          <p:nvPr/>
        </p:nvSpPr>
        <p:spPr>
          <a:xfrm>
            <a:off x="0" y="3631474"/>
            <a:ext cx="9144000" cy="2861401"/>
          </a:xfrm>
          <a:prstGeom prst="rect">
            <a:avLst/>
          </a:prstGeom>
          <a:solidFill>
            <a:schemeClr val="accent4">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ja-JP" altLang="en-US" sz="3200" dirty="0" smtClean="0">
                <a:solidFill>
                  <a:srgbClr val="FF0000"/>
                </a:solidFill>
                <a:latin typeface="ＭＳ Ｐゴシック" panose="020B0600070205080204" pitchFamily="50" charset="-128"/>
                <a:ea typeface="ＭＳ Ｐゴシック" panose="020B0600070205080204" pitchFamily="50" charset="-128"/>
              </a:rPr>
              <a:t>　　　</a:t>
            </a:r>
            <a:r>
              <a:rPr lang="ja-JP" altLang="en-US"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機器等を必要としないため，</a:t>
            </a:r>
            <a:r>
              <a:rPr lang="ja-JP" altLang="en-US" u="sng"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誰もが手軽</a:t>
            </a:r>
            <a:r>
              <a:rPr lang="en-US" altLang="ja-JP" u="sng"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r>
            <a:br>
              <a:rPr lang="en-US" altLang="ja-JP" u="sng"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br>
            <a:r>
              <a:rPr lang="ja-JP" altLang="en-US" u="sng"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に行うことができ，活動場所を問わない。</a:t>
            </a:r>
            <a:r>
              <a:rPr lang="ja-JP" altLang="en-US"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様々な教科等の活動で取り入れやすい。</a:t>
            </a:r>
            <a:endParaRPr lang="en-US" altLang="ja-JP"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0" indent="0">
              <a:lnSpc>
                <a:spcPct val="120000"/>
              </a:lnSpc>
              <a:buFont typeface="Arial" panose="020B0604020202020204" pitchFamily="34" charset="0"/>
              <a:buNone/>
            </a:pPr>
            <a:r>
              <a:rPr lang="ja-JP" altLang="en-US" dirty="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伝える（</a:t>
            </a:r>
            <a:r>
              <a:rPr lang="ja-JP" altLang="en-US" dirty="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指示</a:t>
            </a:r>
            <a:r>
              <a:rPr lang="ja-JP" altLang="en-US"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する）対象が「人」であるため，</a:t>
            </a:r>
            <a:r>
              <a:rPr lang="ja-JP" altLang="en-US" u="sng" dirty="0" smtClean="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論理性や順序が，厳密でなくても相手が解釈してくれる。</a:t>
            </a:r>
            <a:endParaRPr lang="ja-JP" altLang="en-US" u="sng" dirty="0">
              <a:solidFill>
                <a:schemeClr val="accent6">
                  <a:lumMod val="50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p:txBody>
          <a:bodyPr/>
          <a:lstStyle/>
          <a:p>
            <a:fld id="{DD638FA8-802B-4CC3-821C-FEAAB671A0D4}" type="slidenum">
              <a:rPr kumimoji="1" lang="ja-JP" altLang="en-US" smtClean="0"/>
              <a:t>2</a:t>
            </a:fld>
            <a:endParaRPr kumimoji="1" lang="ja-JP" altLang="en-US"/>
          </a:p>
        </p:txBody>
      </p:sp>
      <p:sp>
        <p:nvSpPr>
          <p:cNvPr id="7" name="タイトル 1"/>
          <p:cNvSpPr txBox="1">
            <a:spLocks/>
          </p:cNvSpPr>
          <p:nvPr/>
        </p:nvSpPr>
        <p:spPr>
          <a:xfrm>
            <a:off x="302077" y="521880"/>
            <a:ext cx="6255477" cy="536211"/>
          </a:xfrm>
          <a:prstGeom prst="rect">
            <a:avLst/>
          </a:prstGeom>
          <a:solidFill>
            <a:schemeClr val="accent6">
              <a:lumMod val="20000"/>
              <a:lumOff val="80000"/>
            </a:schemeClr>
          </a:solidFill>
          <a:ln w="6350" cap="flat" cmpd="sng" algn="ctr">
            <a:noFill/>
            <a:prstDash val="solid"/>
            <a:miter lim="800000"/>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vert="horz" lIns="72000" tIns="144000" rIns="72000" bIns="72000" rtlCol="0" anchor="ctr">
            <a:normAutofit fontScale="92500" lnSpcReduction="20000"/>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defTabSz="457200" fontAlgn="base">
              <a:spcAft>
                <a:spcPct val="0"/>
              </a:spcAft>
            </a:pP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アンプラグドプログラミングとは？</a:t>
            </a:r>
            <a:endPar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grpSp>
        <p:nvGrpSpPr>
          <p:cNvPr id="11" name="グループ化 10"/>
          <p:cNvGrpSpPr/>
          <p:nvPr/>
        </p:nvGrpSpPr>
        <p:grpSpPr>
          <a:xfrm>
            <a:off x="7197948" y="398574"/>
            <a:ext cx="2207307" cy="1534476"/>
            <a:chOff x="6727686" y="521880"/>
            <a:chExt cx="2207307" cy="1534476"/>
          </a:xfrm>
        </p:grpSpPr>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8133" y="521880"/>
              <a:ext cx="1279844" cy="1279844"/>
            </a:xfrm>
            <a:prstGeom prst="rect">
              <a:avLst/>
            </a:prstGeom>
          </p:spPr>
        </p:pic>
        <p:sp>
          <p:nvSpPr>
            <p:cNvPr id="9" name="乗算 8"/>
            <p:cNvSpPr/>
            <p:nvPr/>
          </p:nvSpPr>
          <p:spPr>
            <a:xfrm>
              <a:off x="7028133" y="521880"/>
              <a:ext cx="1279844" cy="1279844"/>
            </a:xfrm>
            <a:prstGeom prst="mathMultiply">
              <a:avLst>
                <a:gd name="adj1" fmla="val 9549"/>
              </a:avLst>
            </a:prstGeom>
            <a:solidFill>
              <a:srgbClr val="FF0000">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7686" y="1533136"/>
              <a:ext cx="2207307" cy="523220"/>
            </a:xfrm>
            <a:prstGeom prst="rect">
              <a:avLst/>
            </a:prstGeom>
            <a:noFill/>
          </p:spPr>
          <p:txBody>
            <a:bodyPr wrap="square" rtlCol="0">
              <a:spAutoFit/>
            </a:bodyPr>
            <a:lstStyle/>
            <a:p>
              <a:r>
                <a:rPr kumimoji="1" lang="ja-JP" altLang="en-US" sz="1400" dirty="0" smtClean="0">
                  <a:latin typeface="ＭＳ Ｐゴシック" panose="020B0600070205080204" pitchFamily="50" charset="-128"/>
                  <a:ea typeface="ＭＳ Ｐゴシック" panose="020B0600070205080204" pitchFamily="50" charset="-128"/>
                </a:rPr>
                <a:t>電源プラグを使わない！</a:t>
              </a:r>
              <a:endParaRPr kumimoji="1" lang="en-US" altLang="ja-JP" sz="1400" dirty="0" smtClean="0">
                <a:latin typeface="ＭＳ Ｐゴシック" panose="020B0600070205080204" pitchFamily="50" charset="-128"/>
                <a:ea typeface="ＭＳ Ｐゴシック" panose="020B0600070205080204" pitchFamily="50" charset="-128"/>
              </a:endParaRPr>
            </a:p>
            <a:p>
              <a:r>
                <a:rPr kumimoji="1" lang="ja-JP" altLang="en-US" sz="1400" dirty="0" smtClean="0">
                  <a:latin typeface="ＭＳ Ｐゴシック" panose="020B0600070205080204" pitchFamily="50" charset="-128"/>
                  <a:ea typeface="ＭＳ Ｐゴシック" panose="020B0600070205080204" pitchFamily="50" charset="-128"/>
                </a:rPr>
                <a:t>アン（否定の意）・プラグ</a:t>
              </a:r>
              <a:endParaRPr kumimoji="1" lang="ja-JP" altLang="en-US" sz="1400" dirty="0">
                <a:latin typeface="ＭＳ Ｐゴシック" panose="020B0600070205080204" pitchFamily="50" charset="-128"/>
                <a:ea typeface="ＭＳ Ｐゴシック" panose="020B0600070205080204" pitchFamily="50" charset="-128"/>
              </a:endParaRPr>
            </a:p>
          </p:txBody>
        </p:sp>
      </p:grpSp>
      <p:sp>
        <p:nvSpPr>
          <p:cNvPr id="12" name="コンテンツ プレースホルダー 2"/>
          <p:cNvSpPr>
            <a:spLocks noGrp="1"/>
          </p:cNvSpPr>
          <p:nvPr>
            <p:ph idx="1"/>
          </p:nvPr>
        </p:nvSpPr>
        <p:spPr>
          <a:xfrm>
            <a:off x="193900" y="1194957"/>
            <a:ext cx="7004048" cy="2436517"/>
          </a:xfrm>
        </p:spPr>
        <p:txBody>
          <a:bodyPr>
            <a:normAutofit/>
          </a:bodyPr>
          <a:lstStyle/>
          <a:p>
            <a:pPr marL="0" indent="0">
              <a:buNone/>
            </a:pPr>
            <a:r>
              <a:rPr kumimoji="1" lang="ja-JP" altLang="en-US" dirty="0" smtClean="0"/>
              <a:t>　</a:t>
            </a:r>
            <a:r>
              <a:rPr kumimoji="1" lang="ja-JP" altLang="en-US" sz="3200" dirty="0" smtClean="0">
                <a:solidFill>
                  <a:srgbClr val="FF0000"/>
                </a:solidFill>
                <a:latin typeface="ＭＳ Ｐゴシック" panose="020B0600070205080204" pitchFamily="50" charset="-128"/>
                <a:ea typeface="ＭＳ Ｐゴシック" panose="020B0600070205080204" pitchFamily="50" charset="-128"/>
              </a:rPr>
              <a:t>コンピュータ等の機器を使わず</a:t>
            </a:r>
            <a:r>
              <a:rPr kumimoji="1" lang="ja-JP" altLang="en-US" sz="3200" dirty="0" smtClean="0">
                <a:latin typeface="ＭＳ Ｐゴシック" panose="020B0600070205080204" pitchFamily="50" charset="-128"/>
                <a:ea typeface="ＭＳ Ｐゴシック" panose="020B0600070205080204" pitchFamily="50" charset="-128"/>
              </a:rPr>
              <a:t>に，プログラミング的思考につながる</a:t>
            </a:r>
            <a:r>
              <a:rPr kumimoji="1" lang="ja-JP" altLang="en-US" sz="3200" u="sng" dirty="0" smtClean="0">
                <a:latin typeface="ＭＳ Ｐゴシック" panose="020B0600070205080204" pitchFamily="50" charset="-128"/>
                <a:ea typeface="ＭＳ Ｐゴシック" panose="020B0600070205080204" pitchFamily="50" charset="-128"/>
              </a:rPr>
              <a:t>論理的思考力を育てることを目的</a:t>
            </a:r>
            <a:r>
              <a:rPr kumimoji="1" lang="ja-JP" altLang="en-US" sz="3200" dirty="0" smtClean="0">
                <a:latin typeface="ＭＳ Ｐゴシック" panose="020B0600070205080204" pitchFamily="50" charset="-128"/>
                <a:ea typeface="ＭＳ Ｐゴシック" panose="020B0600070205080204" pitchFamily="50" charset="-128"/>
              </a:rPr>
              <a:t>とした活動。</a:t>
            </a:r>
            <a:endParaRPr kumimoji="1" lang="en-US" altLang="ja-JP" sz="3200" dirty="0" smtClean="0">
              <a:latin typeface="ＭＳ Ｐゴシック" panose="020B0600070205080204" pitchFamily="50" charset="-128"/>
              <a:ea typeface="ＭＳ Ｐゴシック" panose="020B0600070205080204" pitchFamily="50" charset="-128"/>
            </a:endParaRPr>
          </a:p>
          <a:p>
            <a:pPr marL="0" indent="0">
              <a:buNone/>
            </a:pPr>
            <a:r>
              <a:rPr lang="ja-JP" altLang="en-US" sz="3200" dirty="0">
                <a:latin typeface="ＭＳ Ｐゴシック" panose="020B0600070205080204" pitchFamily="50" charset="-128"/>
                <a:ea typeface="ＭＳ Ｐゴシック" panose="020B0600070205080204" pitchFamily="50" charset="-128"/>
              </a:rPr>
              <a:t>　</a:t>
            </a:r>
            <a:r>
              <a:rPr kumimoji="1" lang="ja-JP" altLang="en-US" sz="3200" dirty="0" smtClean="0">
                <a:latin typeface="ＭＳ Ｐゴシック" panose="020B0600070205080204" pitchFamily="50" charset="-128"/>
                <a:ea typeface="ＭＳ Ｐゴシック" panose="020B0600070205080204" pitchFamily="50" charset="-128"/>
              </a:rPr>
              <a:t>順序や分岐を表した「</a:t>
            </a:r>
            <a:r>
              <a:rPr kumimoji="1" lang="ja-JP" altLang="en-US" sz="3200" dirty="0" smtClean="0">
                <a:solidFill>
                  <a:srgbClr val="FF0000"/>
                </a:solidFill>
                <a:latin typeface="ＭＳ Ｐゴシック" panose="020B0600070205080204" pitchFamily="50" charset="-128"/>
                <a:ea typeface="ＭＳ Ｐゴシック" panose="020B0600070205080204" pitchFamily="50" charset="-128"/>
              </a:rPr>
              <a:t>流れ図</a:t>
            </a:r>
            <a:r>
              <a:rPr kumimoji="1" lang="ja-JP" altLang="en-US" sz="3200" dirty="0" smtClean="0">
                <a:latin typeface="ＭＳ Ｐゴシック" panose="020B0600070205080204" pitchFamily="50" charset="-128"/>
                <a:ea typeface="ＭＳ Ｐゴシック" panose="020B0600070205080204" pitchFamily="50" charset="-128"/>
              </a:rPr>
              <a:t>」や「</a:t>
            </a:r>
            <a:r>
              <a:rPr kumimoji="1" lang="ja-JP" altLang="en-US" sz="3200" dirty="0" smtClean="0">
                <a:solidFill>
                  <a:srgbClr val="FF0000"/>
                </a:solidFill>
                <a:latin typeface="ＭＳ Ｐゴシック" panose="020B0600070205080204" pitchFamily="50" charset="-128"/>
                <a:ea typeface="ＭＳ Ｐゴシック" panose="020B0600070205080204" pitchFamily="50" charset="-128"/>
              </a:rPr>
              <a:t>フローチャート」</a:t>
            </a:r>
            <a:r>
              <a:rPr kumimoji="1" lang="ja-JP" altLang="en-US" sz="3200" dirty="0" smtClean="0">
                <a:latin typeface="ＭＳ Ｐゴシック" panose="020B0600070205080204" pitchFamily="50" charset="-128"/>
                <a:ea typeface="ＭＳ Ｐゴシック" panose="020B0600070205080204" pitchFamily="50" charset="-128"/>
              </a:rPr>
              <a:t>等が使われる。</a:t>
            </a:r>
            <a:endParaRPr kumimoji="1" lang="ja-JP" altLang="en-US" sz="3200" dirty="0">
              <a:latin typeface="ＭＳ Ｐゴシック" panose="020B0600070205080204" pitchFamily="50" charset="-128"/>
              <a:ea typeface="ＭＳ Ｐゴシック" panose="020B0600070205080204" pitchFamily="50" charset="-128"/>
            </a:endParaRPr>
          </a:p>
        </p:txBody>
      </p:sp>
      <p:pic>
        <p:nvPicPr>
          <p:cNvPr id="13" name="図 12"/>
          <p:cNvPicPr>
            <a:picLocks noChangeAspect="1"/>
          </p:cNvPicPr>
          <p:nvPr/>
        </p:nvPicPr>
        <p:blipFill rotWithShape="1">
          <a:blip r:embed="rId4" cstate="print">
            <a:extLst>
              <a:ext uri="{28A0092B-C50C-407E-A947-70E740481C1C}">
                <a14:useLocalDpi xmlns:a14="http://schemas.microsoft.com/office/drawing/2010/main" val="0"/>
              </a:ext>
            </a:extLst>
          </a:blip>
          <a:srcRect l="14286" t="5555"/>
          <a:stretch/>
        </p:blipFill>
        <p:spPr>
          <a:xfrm rot="5400000">
            <a:off x="7009716" y="2213133"/>
            <a:ext cx="2168434" cy="17919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角丸四角形 15"/>
          <p:cNvSpPr/>
          <p:nvPr/>
        </p:nvSpPr>
        <p:spPr>
          <a:xfrm>
            <a:off x="-13063" y="3742214"/>
            <a:ext cx="910423" cy="535577"/>
          </a:xfrm>
          <a:prstGeom prst="roundRect">
            <a:avLst>
              <a:gd name="adj" fmla="val 50000"/>
            </a:avLst>
          </a:prstGeom>
          <a:solidFill>
            <a:srgbClr val="00206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effectLst>
                  <a:outerShdw blurRad="38100" dist="38100" dir="2700000" algn="tl">
                    <a:srgbClr val="000000">
                      <a:alpha val="43137"/>
                    </a:srgbClr>
                  </a:outerShdw>
                </a:effectLst>
              </a:rPr>
              <a:t>利点</a:t>
            </a:r>
            <a:endParaRPr kumimoji="1" lang="ja-JP" altLang="en-US" sz="2000" b="1" dirty="0">
              <a:effectLst>
                <a:outerShdw blurRad="38100" dist="38100" dir="2700000" algn="tl">
                  <a:srgbClr val="000000">
                    <a:alpha val="43137"/>
                  </a:srgbClr>
                </a:outerShdw>
              </a:effectLst>
            </a:endParaRPr>
          </a:p>
        </p:txBody>
      </p:sp>
      <p:sp>
        <p:nvSpPr>
          <p:cNvPr id="17" name="角丸四角形 16"/>
          <p:cNvSpPr/>
          <p:nvPr/>
        </p:nvSpPr>
        <p:spPr>
          <a:xfrm>
            <a:off x="0" y="5400450"/>
            <a:ext cx="910423" cy="535577"/>
          </a:xfrm>
          <a:prstGeom prst="roundRect">
            <a:avLst>
              <a:gd name="adj" fmla="val 50000"/>
            </a:avLst>
          </a:prstGeom>
          <a:solidFill>
            <a:srgbClr val="FF00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effectLst>
                  <a:outerShdw blurRad="38100" dist="38100" dir="2700000" algn="tl">
                    <a:srgbClr val="000000">
                      <a:alpha val="43137"/>
                    </a:srgbClr>
                  </a:outerShdw>
                </a:effectLst>
              </a:rPr>
              <a:t>欠点</a:t>
            </a:r>
          </a:p>
        </p:txBody>
      </p:sp>
    </p:spTree>
    <p:extLst>
      <p:ext uri="{BB962C8B-B14F-4D97-AF65-F5344CB8AC3E}">
        <p14:creationId xmlns:p14="http://schemas.microsoft.com/office/powerpoint/2010/main" val="1651766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078" y="521880"/>
            <a:ext cx="8358596" cy="1110977"/>
          </a:xfr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normAutofit/>
          </a:bodyPr>
          <a:lstStyle/>
          <a:p>
            <a:pPr defTabSz="457200" fontAlgn="base">
              <a:spcAft>
                <a:spcPct val="0"/>
              </a:spcAft>
            </a:pPr>
            <a:r>
              <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１　</a:t>
            </a:r>
            <a:r>
              <a:rPr lang="ja-JP" altLang="en-US" sz="3200" u="sng"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朝，起きて</a:t>
            </a:r>
            <a:r>
              <a:rPr lang="ja-JP" altLang="en-US" sz="3200" u="sng"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から，家</a:t>
            </a:r>
            <a:r>
              <a:rPr lang="ja-JP" altLang="en-US" sz="3200" u="sng"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を出るまで</a:t>
            </a:r>
            <a:r>
              <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の行動を，</a:t>
            </a:r>
            <a:r>
              <a:rPr lang="en-US" altLang="ja-JP"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r>
            <a:br>
              <a:rPr lang="en-US" altLang="ja-JP"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r>
              <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なるべく</a:t>
            </a:r>
            <a:r>
              <a:rPr lang="ja-JP" altLang="en-US" sz="3200" dirty="0" smtClean="0">
                <a:solidFill>
                  <a:srgbClr val="FF0000"/>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具体的に</a:t>
            </a: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，カードに書き出す</a:t>
            </a:r>
            <a:r>
              <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p>
        </p:txBody>
      </p:sp>
      <p:sp>
        <p:nvSpPr>
          <p:cNvPr id="4" name="スライド番号プレースホルダー 3"/>
          <p:cNvSpPr>
            <a:spLocks noGrp="1"/>
          </p:cNvSpPr>
          <p:nvPr>
            <p:ph type="sldNum" sz="quarter" idx="12"/>
          </p:nvPr>
        </p:nvSpPr>
        <p:spPr/>
        <p:txBody>
          <a:bodyPr/>
          <a:lstStyle/>
          <a:p>
            <a:fld id="{DD638FA8-802B-4CC3-821C-FEAAB671A0D4}" type="slidenum">
              <a:rPr kumimoji="1" lang="ja-JP" altLang="en-US" smtClean="0"/>
              <a:t>3</a:t>
            </a:fld>
            <a:endParaRPr kumimoji="1" lang="ja-JP" altLang="en-US"/>
          </a:p>
        </p:txBody>
      </p:sp>
      <p:sp>
        <p:nvSpPr>
          <p:cNvPr id="7" name="フローチャート: 処理 6"/>
          <p:cNvSpPr/>
          <p:nvPr/>
        </p:nvSpPr>
        <p:spPr>
          <a:xfrm rot="19713627">
            <a:off x="192954" y="4315657"/>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Ｐゴシック" panose="020B0600070205080204" pitchFamily="50" charset="-128"/>
                <a:ea typeface="ＭＳ Ｐゴシック" panose="020B0600070205080204" pitchFamily="50" charset="-128"/>
              </a:rPr>
              <a:t>顔</a:t>
            </a: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を洗う</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フローチャート: 処理 9"/>
          <p:cNvSpPr/>
          <p:nvPr/>
        </p:nvSpPr>
        <p:spPr>
          <a:xfrm rot="814304">
            <a:off x="311648" y="5462798"/>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Ｐゴシック" panose="020B0600070205080204" pitchFamily="50" charset="-128"/>
                <a:ea typeface="ＭＳ Ｐゴシック" panose="020B0600070205080204" pitchFamily="50" charset="-128"/>
              </a:rPr>
              <a:t>トイレ</a:t>
            </a: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に</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行</a:t>
            </a: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く</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1" name="フローチャート: 処理 10"/>
          <p:cNvSpPr/>
          <p:nvPr/>
        </p:nvSpPr>
        <p:spPr>
          <a:xfrm rot="20343661">
            <a:off x="3957717" y="5286180"/>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トースターで</a:t>
            </a:r>
            <a:endParaRPr kumimoji="1" lang="en-US" altLang="ja-JP" sz="24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パンを焼く</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フローチャート: 処理 11"/>
          <p:cNvSpPr/>
          <p:nvPr/>
        </p:nvSpPr>
        <p:spPr>
          <a:xfrm rot="1016091">
            <a:off x="3841374" y="3762248"/>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Ｐゴシック" panose="020B0600070205080204" pitchFamily="50" charset="-128"/>
                <a:ea typeface="ＭＳ Ｐゴシック" panose="020B0600070205080204" pitchFamily="50" charset="-128"/>
              </a:rPr>
              <a:t>ドア</a:t>
            </a: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の鍵を</a:t>
            </a:r>
            <a:endParaRPr kumimoji="1" lang="en-US" altLang="ja-JP" sz="24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かける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フローチャート: 処理 12"/>
          <p:cNvSpPr/>
          <p:nvPr/>
        </p:nvSpPr>
        <p:spPr>
          <a:xfrm>
            <a:off x="2328987" y="4604160"/>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新聞を読む</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フローチャート: 処理 4"/>
          <p:cNvSpPr/>
          <p:nvPr/>
        </p:nvSpPr>
        <p:spPr>
          <a:xfrm rot="20140441">
            <a:off x="6457601" y="3883373"/>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歯をみがく</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フローチャート: 処理 13"/>
          <p:cNvSpPr/>
          <p:nvPr/>
        </p:nvSpPr>
        <p:spPr>
          <a:xfrm rot="1517439">
            <a:off x="6419706" y="5254723"/>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Ｐゴシック" panose="020B0600070205080204" pitchFamily="50" charset="-128"/>
                <a:ea typeface="ＭＳ Ｐゴシック" panose="020B0600070205080204" pitchFamily="50" charset="-128"/>
              </a:rPr>
              <a:t>時計</a:t>
            </a: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を見る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フローチャート: 処理 14"/>
          <p:cNvSpPr/>
          <p:nvPr/>
        </p:nvSpPr>
        <p:spPr>
          <a:xfrm rot="21319520">
            <a:off x="1229348" y="3381304"/>
            <a:ext cx="2303041" cy="783772"/>
          </a:xfrm>
          <a:prstGeom prst="flowChartProcess">
            <a:avLst/>
          </a:prstGeom>
          <a:solidFill>
            <a:srgbClr val="FFFF99"/>
          </a:solidFill>
          <a:ln>
            <a:solidFill>
              <a:schemeClr val="tx1"/>
            </a:solidFill>
          </a:ln>
          <a:effectLst>
            <a:outerShdw blurRad="50800" dist="889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ＭＳ Ｐゴシック" panose="020B0600070205080204" pitchFamily="50" charset="-128"/>
                <a:ea typeface="ＭＳ Ｐゴシック" panose="020B0600070205080204" pitchFamily="50" charset="-128"/>
              </a:rPr>
              <a:t>エアコンを切る</a:t>
            </a:r>
            <a:endParaRPr kumimoji="1" lang="en-US" altLang="ja-JP" sz="24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16" name="テキスト ボックス 15"/>
          <p:cNvSpPr txBox="1"/>
          <p:nvPr/>
        </p:nvSpPr>
        <p:spPr>
          <a:xfrm>
            <a:off x="396428" y="1970104"/>
            <a:ext cx="7405085" cy="1200329"/>
          </a:xfrm>
          <a:prstGeom prst="rect">
            <a:avLst/>
          </a:prstGeom>
          <a:solidFill>
            <a:schemeClr val="accent6">
              <a:lumMod val="20000"/>
              <a:lumOff val="80000"/>
            </a:schemeClr>
          </a:solidFill>
        </p:spPr>
        <p:txBody>
          <a:bodyPr wrap="square" rtlCol="0">
            <a:spAutoFit/>
          </a:bodyPr>
          <a:lstStyle/>
          <a:p>
            <a:r>
              <a:rPr kumimoji="1" lang="ja-JP" altLang="en-US" sz="2400" dirty="0"/>
              <a:t>①</a:t>
            </a:r>
            <a:r>
              <a:rPr kumimoji="1" lang="ja-JP" altLang="en-US" sz="2400" dirty="0" smtClean="0"/>
              <a:t>「ワークシート</a:t>
            </a:r>
            <a:r>
              <a:rPr kumimoji="1" lang="en-US" altLang="ja-JP" sz="2400" dirty="0" smtClean="0"/>
              <a:t>Ⅱ</a:t>
            </a:r>
            <a:r>
              <a:rPr kumimoji="1" lang="ja-JP" altLang="en-US" sz="2400" dirty="0" smtClean="0"/>
              <a:t>体験編１－②№１」に書き込む。</a:t>
            </a:r>
            <a:endParaRPr kumimoji="1" lang="en-US" altLang="ja-JP" sz="2400" dirty="0" smtClean="0"/>
          </a:p>
          <a:p>
            <a:r>
              <a:rPr kumimoji="1" lang="ja-JP" altLang="en-US" sz="2400" dirty="0" smtClean="0"/>
              <a:t>②書き込み終わったカードを，それぞれ切り取る。</a:t>
            </a:r>
            <a:endParaRPr kumimoji="1" lang="en-US" altLang="ja-JP" sz="2400" dirty="0" smtClean="0"/>
          </a:p>
          <a:p>
            <a:r>
              <a:rPr kumimoji="1" lang="ja-JP" altLang="en-US" sz="2400" dirty="0"/>
              <a:t>　</a:t>
            </a:r>
            <a:r>
              <a:rPr kumimoji="1" lang="en-US" altLang="ja-JP" sz="2400" dirty="0" smtClean="0">
                <a:solidFill>
                  <a:schemeClr val="accent6">
                    <a:lumMod val="50000"/>
                  </a:schemeClr>
                </a:solidFill>
                <a:latin typeface="ＭＳ Ｐゴシック" panose="020B0600070205080204" pitchFamily="50" charset="-128"/>
                <a:ea typeface="ＭＳ Ｐゴシック" panose="020B0600070205080204" pitchFamily="50" charset="-128"/>
              </a:rPr>
              <a:t>※</a:t>
            </a:r>
            <a:r>
              <a:rPr kumimoji="1" lang="en-US" altLang="ja-JP" sz="2400" b="1"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2400" dirty="0" smtClean="0">
                <a:solidFill>
                  <a:schemeClr val="accent6">
                    <a:lumMod val="50000"/>
                  </a:schemeClr>
                </a:solidFill>
                <a:latin typeface="ＭＳ Ｐゴシック" panose="020B0600070205080204" pitchFamily="50" charset="-128"/>
                <a:ea typeface="ＭＳ Ｐゴシック" panose="020B0600070205080204" pitchFamily="50" charset="-128"/>
              </a:rPr>
              <a:t>「準備をする」→</a:t>
            </a:r>
            <a:r>
              <a:rPr kumimoji="1" lang="ja-JP" altLang="en-US" sz="2400" b="1" dirty="0" smtClean="0">
                <a:solidFill>
                  <a:srgbClr val="FF0000"/>
                </a:solidFill>
                <a:latin typeface="ＭＳ Ｐゴシック" panose="020B0600070205080204" pitchFamily="50" charset="-128"/>
                <a:ea typeface="ＭＳ Ｐゴシック" panose="020B0600070205080204" pitchFamily="50" charset="-128"/>
              </a:rPr>
              <a:t>〇</a:t>
            </a:r>
            <a:r>
              <a:rPr kumimoji="1" lang="ja-JP" altLang="en-US" sz="2400" dirty="0" smtClean="0">
                <a:solidFill>
                  <a:schemeClr val="accent6">
                    <a:lumMod val="50000"/>
                  </a:schemeClr>
                </a:solidFill>
                <a:latin typeface="ＭＳ Ｐゴシック" panose="020B0600070205080204" pitchFamily="50" charset="-128"/>
                <a:ea typeface="ＭＳ Ｐゴシック" panose="020B0600070205080204" pitchFamily="50" charset="-128"/>
              </a:rPr>
              <a:t>「鍵を持つ」</a:t>
            </a:r>
            <a:r>
              <a:rPr kumimoji="1" lang="en-US" altLang="ja-JP" sz="2400" dirty="0" smtClean="0">
                <a:solidFill>
                  <a:schemeClr val="accent6">
                    <a:lumMod val="50000"/>
                  </a:schemeClr>
                </a:solidFill>
                <a:latin typeface="ＭＳ Ｐゴシック" panose="020B0600070205080204" pitchFamily="50" charset="-128"/>
                <a:ea typeface="ＭＳ Ｐゴシック" panose="020B0600070205080204" pitchFamily="50" charset="-128"/>
              </a:rPr>
              <a:t>+</a:t>
            </a:r>
            <a:r>
              <a:rPr kumimoji="1" lang="ja-JP" altLang="en-US" sz="2400" dirty="0" smtClean="0">
                <a:solidFill>
                  <a:schemeClr val="accent6">
                    <a:lumMod val="50000"/>
                  </a:schemeClr>
                </a:solidFill>
                <a:latin typeface="ＭＳ Ｐゴシック" panose="020B0600070205080204" pitchFamily="50" charset="-128"/>
                <a:ea typeface="ＭＳ Ｐゴシック" panose="020B0600070205080204" pitchFamily="50" charset="-128"/>
              </a:rPr>
              <a:t>「靴を履く」等</a:t>
            </a:r>
            <a:endParaRPr kumimoji="1" lang="ja-JP" altLang="en-US" dirty="0">
              <a:solidFill>
                <a:schemeClr val="accent6">
                  <a:lumMod val="50000"/>
                </a:schemeClr>
              </a:solidFill>
              <a:latin typeface="ＭＳ Ｐゴシック" panose="020B0600070205080204" pitchFamily="50" charset="-128"/>
              <a:ea typeface="ＭＳ Ｐゴシック" panose="020B0600070205080204" pitchFamily="50" charset="-128"/>
            </a:endParaRP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218" y="2006157"/>
            <a:ext cx="1211367" cy="1588678"/>
          </a:xfrm>
          <a:prstGeom prst="rect">
            <a:avLst/>
          </a:prstGeom>
          <a:effectLst>
            <a:outerShdw blurRad="76200" dir="18900000" sy="23000" kx="-1200000" algn="bl" rotWithShape="0">
              <a:prstClr val="black">
                <a:alpha val="20000"/>
              </a:prstClr>
            </a:outerShdw>
          </a:effectLst>
        </p:spPr>
      </p:pic>
      <p:sp>
        <p:nvSpPr>
          <p:cNvPr id="18" name="正方形/長方形 17"/>
          <p:cNvSpPr/>
          <p:nvPr/>
        </p:nvSpPr>
        <p:spPr>
          <a:xfrm>
            <a:off x="367384" y="3312193"/>
            <a:ext cx="748923" cy="769441"/>
          </a:xfrm>
          <a:prstGeom prst="rect">
            <a:avLst/>
          </a:prstGeom>
          <a:noFill/>
        </p:spPr>
        <p:txBody>
          <a:bodyPr wrap="none" lIns="91440" tIns="45720" rIns="91440" bIns="45720">
            <a:spAutoFit/>
          </a:bodyPr>
          <a:lstStyle/>
          <a:p>
            <a:pPr algn="ctr"/>
            <a:r>
              <a:rPr lang="ja-JP" altLang="en-US" sz="4400" b="0" cap="none" spc="0" dirty="0" smtClean="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例</a:t>
            </a:r>
            <a:endParaRPr lang="ja-JP" altLang="en-US" sz="4400" b="0" cap="none" spc="0" dirty="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3634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078" y="521880"/>
            <a:ext cx="8358596" cy="1110977"/>
          </a:xfr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normAutofit/>
          </a:bodyPr>
          <a:lstStyle/>
          <a:p>
            <a:pPr defTabSz="457200" fontAlgn="base">
              <a:spcAft>
                <a:spcPct val="0"/>
              </a:spcAft>
            </a:pP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２</a:t>
            </a:r>
            <a:r>
              <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sz="3200" u="sng"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条件によって</a:t>
            </a: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，行動が変わる場合を考え　　　</a:t>
            </a:r>
            <a:r>
              <a:rPr lang="en-US" altLang="ja-JP"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r>
            <a:br>
              <a:rPr lang="en-US" altLang="ja-JP"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カードに書き込む。</a:t>
            </a:r>
            <a:endParaRPr lang="ja-JP" altLang="en-US" sz="32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DD638FA8-802B-4CC3-821C-FEAAB671A0D4}" type="slidenum">
              <a:rPr kumimoji="1" lang="ja-JP" altLang="en-US" smtClean="0"/>
              <a:t>4</a:t>
            </a:fld>
            <a:endParaRPr kumimoji="1" lang="ja-JP" altLang="en-US"/>
          </a:p>
        </p:txBody>
      </p:sp>
      <p:sp>
        <p:nvSpPr>
          <p:cNvPr id="16" name="テキスト ボックス 15"/>
          <p:cNvSpPr txBox="1"/>
          <p:nvPr/>
        </p:nvSpPr>
        <p:spPr>
          <a:xfrm>
            <a:off x="396428" y="1970104"/>
            <a:ext cx="7405085" cy="830997"/>
          </a:xfrm>
          <a:prstGeom prst="rect">
            <a:avLst/>
          </a:prstGeom>
          <a:solidFill>
            <a:schemeClr val="accent6">
              <a:lumMod val="20000"/>
              <a:lumOff val="80000"/>
            </a:schemeClr>
          </a:solidFill>
        </p:spPr>
        <p:txBody>
          <a:bodyPr wrap="square" rtlCol="0">
            <a:spAutoFit/>
          </a:bodyPr>
          <a:lstStyle/>
          <a:p>
            <a:r>
              <a:rPr kumimoji="1" lang="ja-JP" altLang="en-US" sz="2400" dirty="0"/>
              <a:t>①</a:t>
            </a:r>
            <a:r>
              <a:rPr kumimoji="1" lang="ja-JP" altLang="en-US" sz="2400" dirty="0" smtClean="0"/>
              <a:t>「ワークシート</a:t>
            </a:r>
            <a:r>
              <a:rPr kumimoji="1" lang="en-US" altLang="ja-JP" sz="2400" dirty="0" smtClean="0"/>
              <a:t>Ⅱ</a:t>
            </a:r>
            <a:r>
              <a:rPr kumimoji="1" lang="ja-JP" altLang="en-US" sz="2400" dirty="0" smtClean="0"/>
              <a:t>体験編１－②№１」に書き込む。</a:t>
            </a:r>
            <a:endParaRPr kumimoji="1" lang="en-US" altLang="ja-JP" sz="2400" dirty="0" smtClean="0"/>
          </a:p>
          <a:p>
            <a:r>
              <a:rPr kumimoji="1" lang="ja-JP" altLang="en-US" sz="2400" dirty="0" smtClean="0"/>
              <a:t>②書き込み終わったカードを，それぞれ切り取る。</a:t>
            </a:r>
            <a:endParaRPr kumimoji="1" lang="ja-JP" altLang="en-US" dirty="0"/>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218" y="2006157"/>
            <a:ext cx="1211367" cy="1588678"/>
          </a:xfrm>
          <a:prstGeom prst="rect">
            <a:avLst/>
          </a:prstGeom>
          <a:effectLst>
            <a:outerShdw blurRad="76200" dir="18900000" sy="23000" kx="-1200000" algn="bl" rotWithShape="0">
              <a:prstClr val="black">
                <a:alpha val="20000"/>
              </a:prstClr>
            </a:outerShdw>
          </a:effectLst>
        </p:spPr>
      </p:pic>
      <p:sp>
        <p:nvSpPr>
          <p:cNvPr id="3" name="フローチャート: 判断 2"/>
          <p:cNvSpPr/>
          <p:nvPr/>
        </p:nvSpPr>
        <p:spPr>
          <a:xfrm>
            <a:off x="1058089" y="1103494"/>
            <a:ext cx="934143" cy="513099"/>
          </a:xfrm>
          <a:prstGeom prst="flowChartDecision">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判断 5"/>
          <p:cNvSpPr/>
          <p:nvPr/>
        </p:nvSpPr>
        <p:spPr>
          <a:xfrm>
            <a:off x="1276120" y="3405804"/>
            <a:ext cx="2704014" cy="1554480"/>
          </a:xfrm>
          <a:prstGeom prst="flowChartDecision">
            <a:avLst/>
          </a:prstGeom>
          <a:solidFill>
            <a:schemeClr val="bg1"/>
          </a:solidFill>
          <a:ln w="571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平日であるか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フローチャート: 判断 17"/>
          <p:cNvSpPr/>
          <p:nvPr/>
        </p:nvSpPr>
        <p:spPr>
          <a:xfrm>
            <a:off x="3733433" y="2931971"/>
            <a:ext cx="2704014" cy="1554480"/>
          </a:xfrm>
          <a:prstGeom prst="flowChartDecision">
            <a:avLst/>
          </a:prstGeom>
          <a:solidFill>
            <a:schemeClr val="bg1"/>
          </a:solidFill>
          <a:ln w="571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寝坊</a:t>
            </a:r>
            <a:endParaRPr kumimoji="1" lang="en-US" altLang="ja-JP" sz="28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した</a:t>
            </a:r>
            <a:r>
              <a:rPr kumimoji="1" lang="ja-JP" altLang="en-US" sz="2800" dirty="0">
                <a:solidFill>
                  <a:schemeClr val="tx1"/>
                </a:solidFill>
                <a:latin typeface="ＭＳ Ｐゴシック" panose="020B0600070205080204" pitchFamily="50" charset="-128"/>
                <a:ea typeface="ＭＳ Ｐゴシック" panose="020B0600070205080204" pitchFamily="50" charset="-128"/>
              </a:rPr>
              <a:t>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フローチャート: 判断 18"/>
          <p:cNvSpPr/>
          <p:nvPr/>
        </p:nvSpPr>
        <p:spPr>
          <a:xfrm>
            <a:off x="396428" y="4787747"/>
            <a:ext cx="2704014" cy="1554480"/>
          </a:xfrm>
          <a:prstGeom prst="flowChartDecision">
            <a:avLst/>
          </a:prstGeom>
          <a:solidFill>
            <a:schemeClr val="bg1"/>
          </a:solidFill>
          <a:ln w="571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ＭＳ Ｐゴシック" panose="020B0600070205080204" pitchFamily="50" charset="-128"/>
                <a:ea typeface="ＭＳ Ｐゴシック" panose="020B0600070205080204" pitchFamily="50" charset="-128"/>
              </a:rPr>
              <a:t>食欲</a:t>
            </a: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が</a:t>
            </a:r>
            <a:endParaRPr kumimoji="1" lang="en-US" altLang="ja-JP" sz="28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あ</a:t>
            </a:r>
            <a:r>
              <a:rPr kumimoji="1" lang="ja-JP" altLang="en-US" sz="2800" dirty="0">
                <a:solidFill>
                  <a:schemeClr val="tx1"/>
                </a:solidFill>
                <a:latin typeface="ＭＳ Ｐゴシック" panose="020B0600070205080204" pitchFamily="50" charset="-128"/>
                <a:ea typeface="ＭＳ Ｐゴシック" panose="020B0600070205080204" pitchFamily="50" charset="-128"/>
              </a:rPr>
              <a:t>る</a:t>
            </a: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20" name="フローチャート: 判断 19"/>
          <p:cNvSpPr/>
          <p:nvPr/>
        </p:nvSpPr>
        <p:spPr>
          <a:xfrm>
            <a:off x="3100442" y="4400183"/>
            <a:ext cx="2704014" cy="1554480"/>
          </a:xfrm>
          <a:prstGeom prst="flowChartDecision">
            <a:avLst/>
          </a:prstGeom>
          <a:solidFill>
            <a:schemeClr val="bg1"/>
          </a:solidFill>
          <a:ln w="571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出費があるか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527197" y="2784167"/>
            <a:ext cx="748923" cy="769441"/>
          </a:xfrm>
          <a:prstGeom prst="rect">
            <a:avLst/>
          </a:prstGeom>
          <a:noFill/>
        </p:spPr>
        <p:txBody>
          <a:bodyPr wrap="none" lIns="91440" tIns="45720" rIns="91440" bIns="45720">
            <a:spAutoFit/>
          </a:bodyPr>
          <a:lstStyle/>
          <a:p>
            <a:pPr algn="ctr"/>
            <a:r>
              <a:rPr lang="ja-JP" altLang="en-US" sz="4400" b="0" cap="none" spc="0" dirty="0" smtClean="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例</a:t>
            </a:r>
            <a:endParaRPr lang="ja-JP" altLang="en-US" sz="4400" b="0" cap="none" spc="0" dirty="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1" name="フローチャート: 判断 20"/>
          <p:cNvSpPr/>
          <p:nvPr/>
        </p:nvSpPr>
        <p:spPr>
          <a:xfrm>
            <a:off x="5545887" y="3902993"/>
            <a:ext cx="2704014" cy="1554480"/>
          </a:xfrm>
          <a:prstGeom prst="flowChartDecision">
            <a:avLst/>
          </a:prstGeom>
          <a:solidFill>
            <a:schemeClr val="bg1"/>
          </a:solidFill>
          <a:ln w="571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ＭＳ Ｐゴシック" panose="020B0600070205080204" pitchFamily="50" charset="-128"/>
                <a:ea typeface="ＭＳ Ｐゴシック" panose="020B0600070205080204" pitchFamily="50" charset="-128"/>
              </a:rPr>
              <a:t>寒</a:t>
            </a:r>
            <a:r>
              <a:rPr kumimoji="1" lang="ja-JP" altLang="en-US" sz="2800" dirty="0" smtClean="0">
                <a:solidFill>
                  <a:schemeClr val="tx1"/>
                </a:solidFill>
                <a:latin typeface="ＭＳ Ｐゴシック" panose="020B0600070205080204" pitchFamily="50" charset="-128"/>
                <a:ea typeface="ＭＳ Ｐゴシック" panose="020B0600070205080204" pitchFamily="50" charset="-128"/>
              </a:rPr>
              <a:t>いか</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2286527" y="4486451"/>
            <a:ext cx="683199" cy="400110"/>
          </a:xfrm>
          <a:prstGeom prst="rect">
            <a:avLst/>
          </a:prstGeom>
          <a:noFill/>
        </p:spPr>
        <p:txBody>
          <a:bodyPr wrap="none" lIns="91440" tIns="45720" rIns="91440" bIns="45720">
            <a:spAutoFit/>
          </a:bodyPr>
          <a:lstStyle/>
          <a:p>
            <a:pPr algn="ctr"/>
            <a:r>
              <a:rPr lang="ja-JP" altLang="en-US" sz="20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20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1425378" y="5853865"/>
            <a:ext cx="683199" cy="400110"/>
          </a:xfrm>
          <a:prstGeom prst="rect">
            <a:avLst/>
          </a:prstGeom>
          <a:noFill/>
        </p:spPr>
        <p:txBody>
          <a:bodyPr wrap="none" lIns="91440" tIns="45720" rIns="91440" bIns="45720">
            <a:spAutoFit/>
          </a:bodyPr>
          <a:lstStyle/>
          <a:p>
            <a:pPr algn="ctr"/>
            <a:r>
              <a:rPr lang="ja-JP" altLang="en-US" sz="20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20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4758141" y="4013136"/>
            <a:ext cx="683199" cy="400110"/>
          </a:xfrm>
          <a:prstGeom prst="rect">
            <a:avLst/>
          </a:prstGeom>
          <a:noFill/>
        </p:spPr>
        <p:txBody>
          <a:bodyPr wrap="none" lIns="91440" tIns="45720" rIns="91440" bIns="45720">
            <a:spAutoFit/>
          </a:bodyPr>
          <a:lstStyle/>
          <a:p>
            <a:pPr algn="ctr"/>
            <a:r>
              <a:rPr lang="ja-JP" altLang="en-US" sz="20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20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4" name="正方形/長方形 23"/>
          <p:cNvSpPr/>
          <p:nvPr/>
        </p:nvSpPr>
        <p:spPr>
          <a:xfrm>
            <a:off x="6556294" y="4977368"/>
            <a:ext cx="683199" cy="400110"/>
          </a:xfrm>
          <a:prstGeom prst="rect">
            <a:avLst/>
          </a:prstGeom>
          <a:noFill/>
        </p:spPr>
        <p:txBody>
          <a:bodyPr wrap="none" lIns="91440" tIns="45720" rIns="91440" bIns="45720">
            <a:spAutoFit/>
          </a:bodyPr>
          <a:lstStyle/>
          <a:p>
            <a:pPr algn="ctr"/>
            <a:r>
              <a:rPr lang="ja-JP" altLang="en-US" sz="20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20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5" name="正方形/長方形 24"/>
          <p:cNvSpPr/>
          <p:nvPr/>
        </p:nvSpPr>
        <p:spPr>
          <a:xfrm>
            <a:off x="4139776" y="5483385"/>
            <a:ext cx="683199" cy="400110"/>
          </a:xfrm>
          <a:prstGeom prst="rect">
            <a:avLst/>
          </a:prstGeom>
          <a:noFill/>
        </p:spPr>
        <p:txBody>
          <a:bodyPr wrap="none" lIns="91440" tIns="45720" rIns="91440" bIns="45720">
            <a:spAutoFit/>
          </a:bodyPr>
          <a:lstStyle/>
          <a:p>
            <a:pPr algn="ctr"/>
            <a:r>
              <a:rPr lang="ja-JP" altLang="en-US" sz="20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20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3066406" y="3972949"/>
            <a:ext cx="833883" cy="369332"/>
          </a:xfrm>
          <a:prstGeom prst="rect">
            <a:avLst/>
          </a:prstGeom>
          <a:noFill/>
        </p:spPr>
        <p:txBody>
          <a:bodyPr wrap="none" lIns="91440" tIns="45720" rIns="91440" bIns="45720">
            <a:spAutoFit/>
          </a:bodyPr>
          <a:lstStyle/>
          <a:p>
            <a:pPr algn="ctr"/>
            <a:r>
              <a:rPr lang="ja-JP" altLang="en-US"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7" name="正方形/長方形 26"/>
          <p:cNvSpPr/>
          <p:nvPr/>
        </p:nvSpPr>
        <p:spPr>
          <a:xfrm>
            <a:off x="2166113" y="5380321"/>
            <a:ext cx="833883" cy="369332"/>
          </a:xfrm>
          <a:prstGeom prst="rect">
            <a:avLst/>
          </a:prstGeom>
          <a:noFill/>
        </p:spPr>
        <p:txBody>
          <a:bodyPr wrap="none" lIns="91440" tIns="45720" rIns="91440" bIns="45720">
            <a:spAutoFit/>
          </a:bodyPr>
          <a:lstStyle/>
          <a:p>
            <a:pPr algn="ctr"/>
            <a:r>
              <a:rPr lang="ja-JP" altLang="en-US"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5454744" y="3487302"/>
            <a:ext cx="833883" cy="369332"/>
          </a:xfrm>
          <a:prstGeom prst="rect">
            <a:avLst/>
          </a:prstGeom>
          <a:noFill/>
        </p:spPr>
        <p:txBody>
          <a:bodyPr wrap="none" lIns="91440" tIns="45720" rIns="91440" bIns="45720">
            <a:spAutoFit/>
          </a:bodyPr>
          <a:lstStyle/>
          <a:p>
            <a:pPr algn="ctr"/>
            <a:r>
              <a:rPr lang="ja-JP" altLang="en-US"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7344083" y="4491568"/>
            <a:ext cx="833883" cy="369332"/>
          </a:xfrm>
          <a:prstGeom prst="rect">
            <a:avLst/>
          </a:prstGeom>
          <a:noFill/>
        </p:spPr>
        <p:txBody>
          <a:bodyPr wrap="none" lIns="91440" tIns="45720" rIns="91440" bIns="45720">
            <a:spAutoFit/>
          </a:bodyPr>
          <a:lstStyle/>
          <a:p>
            <a:pPr algn="ctr"/>
            <a:r>
              <a:rPr lang="ja-JP" altLang="en-US"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4870127" y="4977368"/>
            <a:ext cx="833883" cy="369332"/>
          </a:xfrm>
          <a:prstGeom prst="rect">
            <a:avLst/>
          </a:prstGeom>
          <a:noFill/>
        </p:spPr>
        <p:txBody>
          <a:bodyPr wrap="none" lIns="91440" tIns="45720" rIns="91440" bIns="45720">
            <a:spAutoFit/>
          </a:bodyPr>
          <a:lstStyle/>
          <a:p>
            <a:pPr algn="ctr"/>
            <a:r>
              <a:rPr lang="ja-JP" altLang="en-US"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54261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6428" y="500632"/>
            <a:ext cx="8358596" cy="1110977"/>
          </a:xfr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normAutofit/>
          </a:bodyPr>
          <a:lstStyle/>
          <a:p>
            <a:pPr defTabSz="457200" fontAlgn="base">
              <a:spcAft>
                <a:spcPct val="0"/>
              </a:spcAft>
            </a:pPr>
            <a:r>
              <a:rPr lang="ja-JP" altLang="en-US" sz="28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３　</a:t>
            </a: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「ワークシート№２」に切り取ったカードを，</a:t>
            </a:r>
            <a:r>
              <a:rPr lang="en-US" altLang="ja-JP"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r>
            <a:br>
              <a:rPr lang="en-US" altLang="ja-JP"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行動する順に沿って，上から並べる。</a:t>
            </a:r>
            <a:endParaRPr lang="ja-JP" altLang="en-US" sz="28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DD638FA8-802B-4CC3-821C-FEAAB671A0D4}" type="slidenum">
              <a:rPr kumimoji="1" lang="ja-JP" altLang="en-US" smtClean="0"/>
              <a:t>5</a:t>
            </a:fld>
            <a:endParaRPr kumimoji="1" lang="ja-JP" altLang="en-US"/>
          </a:p>
        </p:txBody>
      </p:sp>
      <p:sp>
        <p:nvSpPr>
          <p:cNvPr id="16" name="テキスト ボックス 15"/>
          <p:cNvSpPr txBox="1"/>
          <p:nvPr/>
        </p:nvSpPr>
        <p:spPr>
          <a:xfrm>
            <a:off x="396428" y="1720485"/>
            <a:ext cx="7405085" cy="1569660"/>
          </a:xfrm>
          <a:prstGeom prst="rect">
            <a:avLst/>
          </a:prstGeom>
          <a:solidFill>
            <a:schemeClr val="accent6">
              <a:lumMod val="20000"/>
              <a:lumOff val="80000"/>
            </a:schemeClr>
          </a:solidFill>
        </p:spPr>
        <p:txBody>
          <a:bodyPr wrap="square" rtlCol="0">
            <a:spAutoFit/>
          </a:bodyPr>
          <a:lstStyle/>
          <a:p>
            <a:r>
              <a:rPr kumimoji="1" lang="ja-JP" altLang="en-US" sz="2400" dirty="0" smtClean="0"/>
              <a:t>①　印刷した「ワークシート</a:t>
            </a:r>
            <a:r>
              <a:rPr kumimoji="1" lang="en-US" altLang="ja-JP" sz="2400" dirty="0" smtClean="0"/>
              <a:t>Ⅱ</a:t>
            </a:r>
            <a:r>
              <a:rPr kumimoji="1" lang="ja-JP" altLang="en-US" sz="2400" dirty="0" smtClean="0"/>
              <a:t>体験編１－②№２」</a:t>
            </a:r>
            <a:r>
              <a:rPr kumimoji="1" lang="en-US" altLang="ja-JP" sz="2400" dirty="0" smtClean="0"/>
              <a:t/>
            </a:r>
            <a:br>
              <a:rPr kumimoji="1" lang="en-US" altLang="ja-JP" sz="2400" dirty="0" smtClean="0"/>
            </a:br>
            <a:r>
              <a:rPr kumimoji="1" lang="ja-JP" altLang="en-US" sz="2400" dirty="0" smtClean="0"/>
              <a:t>　の上に，行動　　カードと，条件　　カードを，</a:t>
            </a:r>
            <a:r>
              <a:rPr kumimoji="1" lang="en-US" altLang="ja-JP" sz="2400" dirty="0" smtClean="0"/>
              <a:t/>
            </a:r>
            <a:br>
              <a:rPr kumimoji="1" lang="en-US" altLang="ja-JP" sz="2400" dirty="0" smtClean="0"/>
            </a:br>
            <a:r>
              <a:rPr kumimoji="1" lang="ja-JP" altLang="en-US" sz="2400" dirty="0" smtClean="0"/>
              <a:t>　上から順に並べる。</a:t>
            </a:r>
            <a:endParaRPr kumimoji="1" lang="en-US" altLang="ja-JP" sz="2400" dirty="0" smtClean="0"/>
          </a:p>
          <a:p>
            <a:r>
              <a:rPr kumimoji="1" lang="ja-JP" altLang="en-US" sz="2400" dirty="0" smtClean="0"/>
              <a:t>②　各カードを，線または矢印で結ぶ。</a:t>
            </a:r>
            <a:endParaRPr kumimoji="1" lang="en-US" altLang="ja-JP" sz="2400" dirty="0" smtClean="0"/>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218" y="2006157"/>
            <a:ext cx="1211367" cy="1588678"/>
          </a:xfrm>
          <a:prstGeom prst="rect">
            <a:avLst/>
          </a:prstGeom>
          <a:effectLst>
            <a:outerShdw blurRad="76200" dir="18900000" sy="23000" kx="-1200000" algn="bl" rotWithShape="0">
              <a:prstClr val="black">
                <a:alpha val="20000"/>
              </a:prstClr>
            </a:outerShdw>
          </a:effectLst>
        </p:spPr>
      </p:pic>
      <p:sp>
        <p:nvSpPr>
          <p:cNvPr id="8" name="正方形/長方形 7"/>
          <p:cNvSpPr/>
          <p:nvPr/>
        </p:nvSpPr>
        <p:spPr>
          <a:xfrm>
            <a:off x="302141" y="3282801"/>
            <a:ext cx="748923" cy="769441"/>
          </a:xfrm>
          <a:prstGeom prst="rect">
            <a:avLst/>
          </a:prstGeom>
          <a:noFill/>
        </p:spPr>
        <p:txBody>
          <a:bodyPr wrap="none" lIns="91440" tIns="45720" rIns="91440" bIns="45720">
            <a:spAutoFit/>
          </a:bodyPr>
          <a:lstStyle/>
          <a:p>
            <a:pPr algn="ctr"/>
            <a:r>
              <a:rPr lang="ja-JP" altLang="en-US" sz="4400" b="0" cap="none" spc="0" dirty="0" smtClean="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例</a:t>
            </a:r>
            <a:endParaRPr lang="ja-JP" altLang="en-US" sz="4400" b="0" cap="none" spc="0" dirty="0">
              <a:ln w="0"/>
              <a:solidFill>
                <a:schemeClr val="tx1"/>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2640202" y="2104297"/>
            <a:ext cx="599387" cy="371019"/>
          </a:xfrm>
          <a:prstGeom prst="rect">
            <a:avLst/>
          </a:prstGeom>
          <a:solidFill>
            <a:schemeClr val="accent4">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判断 13"/>
          <p:cNvSpPr/>
          <p:nvPr/>
        </p:nvSpPr>
        <p:spPr>
          <a:xfrm>
            <a:off x="5349792" y="2102228"/>
            <a:ext cx="646057" cy="386151"/>
          </a:xfrm>
          <a:prstGeom prst="flowChartDecision">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グループ化 34"/>
          <p:cNvGrpSpPr/>
          <p:nvPr/>
        </p:nvGrpSpPr>
        <p:grpSpPr>
          <a:xfrm>
            <a:off x="1683008" y="3413821"/>
            <a:ext cx="4674630" cy="3261616"/>
            <a:chOff x="1321219" y="3413821"/>
            <a:chExt cx="4674630" cy="3261616"/>
          </a:xfrm>
        </p:grpSpPr>
        <p:cxnSp>
          <p:nvCxnSpPr>
            <p:cNvPr id="28" name="カギ線コネクタ 27"/>
            <p:cNvCxnSpPr/>
            <p:nvPr/>
          </p:nvCxnSpPr>
          <p:spPr>
            <a:xfrm rot="5400000">
              <a:off x="3300548" y="4433516"/>
              <a:ext cx="627857" cy="2366563"/>
            </a:xfrm>
            <a:prstGeom prst="bentConnector2">
              <a:avLst/>
            </a:prstGeom>
            <a:ln w="28575">
              <a:solidFill>
                <a:schemeClr val="accent6">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19" idx="3"/>
              <a:endCxn id="25" idx="3"/>
            </p:cNvCxnSpPr>
            <p:nvPr/>
          </p:nvCxnSpPr>
          <p:spPr>
            <a:xfrm flipV="1">
              <a:off x="3602211" y="5221333"/>
              <a:ext cx="2393638" cy="26127"/>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7" idx="0"/>
            </p:cNvCxnSpPr>
            <p:nvPr/>
          </p:nvCxnSpPr>
          <p:spPr>
            <a:xfrm>
              <a:off x="2434886" y="3413821"/>
              <a:ext cx="25422" cy="3261616"/>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9" name="フローチャート: 判断 18"/>
            <p:cNvSpPr/>
            <p:nvPr/>
          </p:nvSpPr>
          <p:spPr>
            <a:xfrm>
              <a:off x="1321219" y="4945298"/>
              <a:ext cx="2280992" cy="604323"/>
            </a:xfrm>
            <a:prstGeom prst="flowChartDecision">
              <a:avLst/>
            </a:prstGeom>
            <a:solidFill>
              <a:schemeClr val="bg1"/>
            </a:solidFill>
            <a:ln w="57150">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ＭＳ Ｐゴシック" panose="020B0600070205080204" pitchFamily="50" charset="-128"/>
                  <a:ea typeface="ＭＳ Ｐゴシック" panose="020B0600070205080204" pitchFamily="50" charset="-128"/>
                </a:rPr>
                <a:t>寝坊したか</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フローチャート: 端子 6"/>
            <p:cNvSpPr/>
            <p:nvPr/>
          </p:nvSpPr>
          <p:spPr>
            <a:xfrm>
              <a:off x="1471224" y="3413821"/>
              <a:ext cx="1927323" cy="464698"/>
            </a:xfrm>
            <a:prstGeom prst="flowChartTerminator">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はじめ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2" name="フローチャート: 処理 21"/>
            <p:cNvSpPr/>
            <p:nvPr/>
          </p:nvSpPr>
          <p:spPr>
            <a:xfrm>
              <a:off x="1420379" y="4452304"/>
              <a:ext cx="1978168" cy="314341"/>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ＭＳ Ｐゴシック" panose="020B0600070205080204" pitchFamily="50" charset="-128"/>
                  <a:ea typeface="ＭＳ Ｐゴシック" panose="020B0600070205080204" pitchFamily="50" charset="-128"/>
                </a:rPr>
                <a:t>時計</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を見る</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フローチャート: 処理 22"/>
            <p:cNvSpPr/>
            <p:nvPr/>
          </p:nvSpPr>
          <p:spPr>
            <a:xfrm>
              <a:off x="1471224" y="6022165"/>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着替える</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24" name="フローチャート: 処理 23"/>
            <p:cNvSpPr/>
            <p:nvPr/>
          </p:nvSpPr>
          <p:spPr>
            <a:xfrm>
              <a:off x="1420379" y="3951816"/>
              <a:ext cx="1978168" cy="347961"/>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起</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きる</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25" name="フローチャート: 処理 24"/>
            <p:cNvSpPr/>
            <p:nvPr/>
          </p:nvSpPr>
          <p:spPr>
            <a:xfrm>
              <a:off x="4017681" y="5048356"/>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顔を洗う</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26" name="フローチャート: 処理 25"/>
            <p:cNvSpPr/>
            <p:nvPr/>
          </p:nvSpPr>
          <p:spPr>
            <a:xfrm>
              <a:off x="4017681" y="5497369"/>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ＭＳ Ｐゴシック" panose="020B0600070205080204" pitchFamily="50" charset="-128"/>
                  <a:ea typeface="ＭＳ Ｐゴシック" panose="020B0600070205080204" pitchFamily="50" charset="-128"/>
                </a:rPr>
                <a:t>新聞</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を読む</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36" name="正方形/長方形 35"/>
          <p:cNvSpPr/>
          <p:nvPr/>
        </p:nvSpPr>
        <p:spPr>
          <a:xfrm>
            <a:off x="2555036" y="5297253"/>
            <a:ext cx="534121" cy="307777"/>
          </a:xfrm>
          <a:prstGeom prst="rect">
            <a:avLst/>
          </a:prstGeom>
          <a:noFill/>
        </p:spPr>
        <p:txBody>
          <a:bodyPr wrap="none" lIns="91440" tIns="45720" rIns="91440" bIns="45720">
            <a:spAutoFit/>
          </a:bodyPr>
          <a:lstStyle/>
          <a:p>
            <a:pPr algn="ctr"/>
            <a:r>
              <a:rPr lang="ja-JP" altLang="en-US" sz="1400" b="1" cap="none" spc="0" dirty="0" smtClean="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はい</a:t>
            </a:r>
            <a:endParaRPr lang="ja-JP" altLang="en-US" sz="1400" b="1" cap="none" spc="0" dirty="0">
              <a:ln w="0"/>
              <a:solidFill>
                <a:srgbClr val="FF00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37" name="正方形/長方形 36"/>
          <p:cNvSpPr/>
          <p:nvPr/>
        </p:nvSpPr>
        <p:spPr>
          <a:xfrm>
            <a:off x="3255737" y="5108959"/>
            <a:ext cx="582211" cy="261610"/>
          </a:xfrm>
          <a:prstGeom prst="rect">
            <a:avLst/>
          </a:prstGeom>
          <a:noFill/>
        </p:spPr>
        <p:txBody>
          <a:bodyPr wrap="none" lIns="91440" tIns="45720" rIns="91440" bIns="45720">
            <a:spAutoFit/>
          </a:bodyPr>
          <a:lstStyle/>
          <a:p>
            <a:pPr algn="ctr"/>
            <a:r>
              <a:rPr lang="ja-JP" altLang="en-US" sz="1100" b="1" dirty="0" smtClean="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いい</a:t>
            </a:r>
            <a:r>
              <a:rPr lang="ja-JP" altLang="en-US" sz="1100" b="1"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え</a:t>
            </a:r>
            <a:endParaRPr lang="ja-JP" altLang="en-US" sz="1100" b="1" cap="none" spc="0" dirty="0">
              <a:ln w="0"/>
              <a:solidFill>
                <a:srgbClr val="00206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pic>
        <p:nvPicPr>
          <p:cNvPr id="3" name="図 2"/>
          <p:cNvPicPr>
            <a:picLocks noChangeAspect="1"/>
          </p:cNvPicPr>
          <p:nvPr/>
        </p:nvPicPr>
        <p:blipFill>
          <a:blip r:embed="rId4"/>
          <a:stretch>
            <a:fillRect/>
          </a:stretch>
        </p:blipFill>
        <p:spPr>
          <a:xfrm>
            <a:off x="6716920" y="3717307"/>
            <a:ext cx="1829719" cy="2650812"/>
          </a:xfrm>
          <a:prstGeom prst="rect">
            <a:avLst/>
          </a:prstGeom>
        </p:spPr>
      </p:pic>
    </p:spTree>
    <p:extLst>
      <p:ext uri="{BB962C8B-B14F-4D97-AF65-F5344CB8AC3E}">
        <p14:creationId xmlns:p14="http://schemas.microsoft.com/office/powerpoint/2010/main" val="406203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88274" y="3659477"/>
            <a:ext cx="4362995" cy="28333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96428" y="500632"/>
            <a:ext cx="8358596" cy="1110977"/>
          </a:xfr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normAutofit/>
          </a:bodyPr>
          <a:lstStyle/>
          <a:p>
            <a:pPr defTabSz="457200" fontAlgn="base">
              <a:spcAft>
                <a:spcPct val="0"/>
              </a:spcAft>
            </a:pP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４</a:t>
            </a:r>
            <a:r>
              <a:rPr lang="ja-JP" altLang="en-US" sz="28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できあがった</a:t>
            </a:r>
            <a:r>
              <a:rPr lang="ja-JP" altLang="en-US" sz="2800" dirty="0" smtClean="0">
                <a:solidFill>
                  <a:srgbClr val="FF0000"/>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流れ図</a:t>
            </a:r>
            <a:r>
              <a:rPr lang="ja-JP" altLang="en-US" sz="20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（フローチャート）</a:t>
            </a: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を交換し合</a:t>
            </a:r>
            <a:r>
              <a:rPr lang="en-US" altLang="ja-JP"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r>
            <a:br>
              <a:rPr lang="en-US" altLang="ja-JP"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い，感想や気付いたことを話し合う。</a:t>
            </a:r>
            <a:endParaRPr lang="ja-JP" altLang="en-US" sz="28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D638FA8-802B-4CC3-821C-FEAAB671A0D4}" type="slidenum">
              <a:rPr kumimoji="1" lang="ja-JP" altLang="en-US" sz="2800" b="0" i="0" u="none" strike="noStrike" kern="120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2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テキスト ボックス 15"/>
          <p:cNvSpPr txBox="1"/>
          <p:nvPr/>
        </p:nvSpPr>
        <p:spPr>
          <a:xfrm>
            <a:off x="396428" y="1720485"/>
            <a:ext cx="7405085" cy="1938992"/>
          </a:xfrm>
          <a:prstGeom prst="rect">
            <a:avLst/>
          </a:prstGeom>
          <a:solidFill>
            <a:schemeClr val="accent6">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　「ワークシート</a:t>
            </a:r>
            <a: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Ⅱ</a:t>
            </a: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体験編１－②№２」に並べ終</a:t>
            </a:r>
            <a: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r>
            <a:b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b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わった各カードを貼り付ける。</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smtClean="0">
                <a:solidFill>
                  <a:prstClr val="black"/>
                </a:solidFill>
                <a:latin typeface="Calibri" panose="020F0502020204030204"/>
                <a:ea typeface="游ゴシック" panose="020B0400000000000000" pitchFamily="50" charset="-128"/>
              </a:rPr>
              <a:t>②　互いの流れ図を交換し合い，行動の順序が正し</a:t>
            </a:r>
            <a:r>
              <a:rPr kumimoji="1" lang="en-US" altLang="ja-JP" sz="2400" dirty="0" smtClean="0">
                <a:solidFill>
                  <a:prstClr val="black"/>
                </a:solidFill>
                <a:latin typeface="Calibri" panose="020F0502020204030204"/>
                <a:ea typeface="游ゴシック" panose="020B0400000000000000" pitchFamily="50" charset="-128"/>
              </a:rPr>
              <a:t/>
            </a:r>
            <a:br>
              <a:rPr kumimoji="1" lang="en-US" altLang="ja-JP" sz="2400" dirty="0" smtClean="0">
                <a:solidFill>
                  <a:prstClr val="black"/>
                </a:solidFill>
                <a:latin typeface="Calibri" panose="020F0502020204030204"/>
                <a:ea typeface="游ゴシック" panose="020B0400000000000000" pitchFamily="50" charset="-128"/>
              </a:rPr>
            </a:br>
            <a:r>
              <a:rPr kumimoji="1" lang="ja-JP" altLang="en-US" sz="2400" dirty="0" smtClean="0">
                <a:solidFill>
                  <a:prstClr val="black"/>
                </a:solidFill>
                <a:latin typeface="Calibri" panose="020F0502020204030204"/>
                <a:ea typeface="游ゴシック" panose="020B0400000000000000" pitchFamily="50" charset="-128"/>
              </a:rPr>
              <a:t>　いか（合理的か）？条件によって行動が異なる</a:t>
            </a:r>
            <a:r>
              <a:rPr kumimoji="1" lang="ja-JP" altLang="en-US" sz="2400" dirty="0" err="1" smtClean="0">
                <a:solidFill>
                  <a:prstClr val="black"/>
                </a:solidFill>
                <a:latin typeface="Calibri" panose="020F0502020204030204"/>
                <a:ea typeface="游ゴシック" panose="020B0400000000000000" pitchFamily="50" charset="-128"/>
              </a:rPr>
              <a:t>こ</a:t>
            </a:r>
            <a:r>
              <a:rPr kumimoji="1" lang="en-US" altLang="ja-JP" sz="2400" dirty="0" smtClean="0">
                <a:solidFill>
                  <a:prstClr val="black"/>
                </a:solidFill>
                <a:latin typeface="Calibri" panose="020F0502020204030204"/>
                <a:ea typeface="游ゴシック" panose="020B0400000000000000" pitchFamily="50" charset="-128"/>
              </a:rPr>
              <a:t/>
            </a:r>
            <a:br>
              <a:rPr kumimoji="1" lang="en-US" altLang="ja-JP" sz="2400" dirty="0" smtClean="0">
                <a:solidFill>
                  <a:prstClr val="black"/>
                </a:solidFill>
                <a:latin typeface="Calibri" panose="020F0502020204030204"/>
                <a:ea typeface="游ゴシック" panose="020B0400000000000000" pitchFamily="50" charset="-128"/>
              </a:rPr>
            </a:br>
            <a:r>
              <a:rPr kumimoji="1" lang="ja-JP" altLang="en-US" sz="2400" dirty="0" smtClean="0">
                <a:solidFill>
                  <a:prstClr val="black"/>
                </a:solidFill>
                <a:latin typeface="Calibri" panose="020F0502020204030204"/>
                <a:ea typeface="游ゴシック" panose="020B0400000000000000" pitchFamily="50" charset="-128"/>
              </a:rPr>
              <a:t>　とが読み取れるか等について感想を話し合う。</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218" y="2006157"/>
            <a:ext cx="1211367" cy="1588678"/>
          </a:xfrm>
          <a:prstGeom prst="rect">
            <a:avLst/>
          </a:prstGeom>
          <a:effectLst>
            <a:outerShdw blurRad="76200" dir="18900000" sy="23000" kx="-1200000" algn="bl" rotWithShape="0">
              <a:prstClr val="black">
                <a:alpha val="20000"/>
              </a:prstClr>
            </a:outerShdw>
          </a:effectLst>
        </p:spPr>
      </p:pic>
      <p:sp>
        <p:nvSpPr>
          <p:cNvPr id="8" name="正方形/長方形 7"/>
          <p:cNvSpPr/>
          <p:nvPr/>
        </p:nvSpPr>
        <p:spPr>
          <a:xfrm>
            <a:off x="192328" y="3594835"/>
            <a:ext cx="646331" cy="646331"/>
          </a:xfrm>
          <a:prstGeom prst="rect">
            <a:avLst/>
          </a:prstGeom>
          <a:noFill/>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6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例</a:t>
            </a:r>
            <a:endParaRPr kumimoji="0" lang="ja-JP" altLang="en-US" sz="36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endParaRPr>
          </a:p>
        </p:txBody>
      </p:sp>
      <p:grpSp>
        <p:nvGrpSpPr>
          <p:cNvPr id="35" name="グループ化 34"/>
          <p:cNvGrpSpPr/>
          <p:nvPr/>
        </p:nvGrpSpPr>
        <p:grpSpPr>
          <a:xfrm>
            <a:off x="1085995" y="3768353"/>
            <a:ext cx="4006324" cy="2782706"/>
            <a:chOff x="1321219" y="3413821"/>
            <a:chExt cx="4674630" cy="3261616"/>
          </a:xfrm>
        </p:grpSpPr>
        <p:cxnSp>
          <p:nvCxnSpPr>
            <p:cNvPr id="28" name="カギ線コネクタ 27"/>
            <p:cNvCxnSpPr/>
            <p:nvPr/>
          </p:nvCxnSpPr>
          <p:spPr>
            <a:xfrm rot="5400000">
              <a:off x="3300548" y="4433516"/>
              <a:ext cx="627857" cy="2366563"/>
            </a:xfrm>
            <a:prstGeom prst="bentConnector2">
              <a:avLst/>
            </a:prstGeom>
            <a:ln w="28575">
              <a:solidFill>
                <a:schemeClr val="accent6">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19" idx="3"/>
              <a:endCxn id="25" idx="3"/>
            </p:cNvCxnSpPr>
            <p:nvPr/>
          </p:nvCxnSpPr>
          <p:spPr>
            <a:xfrm flipV="1">
              <a:off x="3602211" y="5221333"/>
              <a:ext cx="2393638" cy="26127"/>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7" idx="0"/>
            </p:cNvCxnSpPr>
            <p:nvPr/>
          </p:nvCxnSpPr>
          <p:spPr>
            <a:xfrm>
              <a:off x="2434886" y="3413821"/>
              <a:ext cx="25422" cy="3261616"/>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9" name="フローチャート: 判断 18"/>
            <p:cNvSpPr/>
            <p:nvPr/>
          </p:nvSpPr>
          <p:spPr>
            <a:xfrm>
              <a:off x="1321219" y="4945298"/>
              <a:ext cx="2280992" cy="604323"/>
            </a:xfrm>
            <a:prstGeom prst="flowChartDecision">
              <a:avLst/>
            </a:prstGeom>
            <a:solidFill>
              <a:schemeClr val="bg1"/>
            </a:solidFill>
            <a:ln w="57150">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寝坊したか</a:t>
              </a:r>
              <a:endPar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フローチャート: 端子 6"/>
            <p:cNvSpPr/>
            <p:nvPr/>
          </p:nvSpPr>
          <p:spPr>
            <a:xfrm>
              <a:off x="1471224" y="3413821"/>
              <a:ext cx="1927323" cy="464698"/>
            </a:xfrm>
            <a:prstGeom prst="flowChartTerminator">
              <a:avLst/>
            </a:prstGeom>
            <a:ln w="57150"/>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はじめ</a:t>
              </a: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フローチャート: 処理 21"/>
            <p:cNvSpPr/>
            <p:nvPr/>
          </p:nvSpPr>
          <p:spPr>
            <a:xfrm>
              <a:off x="1420379" y="4452304"/>
              <a:ext cx="1978168" cy="314341"/>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時計</a:t>
              </a:r>
              <a:r>
                <a:rPr kumimoji="1" lang="ja-JP" altLang="en-US" sz="20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を見る</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フローチャート: 処理 22"/>
            <p:cNvSpPr/>
            <p:nvPr/>
          </p:nvSpPr>
          <p:spPr>
            <a:xfrm>
              <a:off x="1471224" y="6022165"/>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着替える</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4" name="フローチャート: 処理 23"/>
            <p:cNvSpPr/>
            <p:nvPr/>
          </p:nvSpPr>
          <p:spPr>
            <a:xfrm>
              <a:off x="1420379" y="3951816"/>
              <a:ext cx="1978168" cy="347961"/>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起</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きる</a:t>
              </a: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5" name="フローチャート: 処理 24"/>
            <p:cNvSpPr/>
            <p:nvPr/>
          </p:nvSpPr>
          <p:spPr>
            <a:xfrm>
              <a:off x="4017681" y="5048356"/>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顔を洗う</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6" name="フローチャート: 処理 25"/>
            <p:cNvSpPr/>
            <p:nvPr/>
          </p:nvSpPr>
          <p:spPr>
            <a:xfrm>
              <a:off x="4017681" y="5497369"/>
              <a:ext cx="1978168" cy="345954"/>
            </a:xfrm>
            <a:prstGeom prst="flowChartProcess">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新聞</a:t>
              </a:r>
              <a:r>
                <a:rPr kumimoji="1" lang="ja-JP" altLang="en-US" sz="20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を読む</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36" name="正方形/長方形 35"/>
          <p:cNvSpPr/>
          <p:nvPr/>
        </p:nvSpPr>
        <p:spPr>
          <a:xfrm>
            <a:off x="1839403" y="5310464"/>
            <a:ext cx="534121" cy="307777"/>
          </a:xfrm>
          <a:prstGeom prst="rect">
            <a:avLst/>
          </a:prstGeom>
          <a:noFill/>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w="0"/>
                <a:solidFill>
                  <a:srgbClr val="FF0000"/>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はい</a:t>
            </a:r>
            <a:endParaRPr kumimoji="0" lang="ja-JP" altLang="en-US" sz="1400" b="1" i="0" u="none" strike="noStrike" kern="1200" cap="none" spc="0" normalizeH="0" baseline="0" noProof="0" dirty="0">
              <a:ln w="0"/>
              <a:solidFill>
                <a:srgbClr val="FF0000"/>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endParaRPr>
          </a:p>
        </p:txBody>
      </p:sp>
      <p:sp>
        <p:nvSpPr>
          <p:cNvPr id="37" name="正方形/長方形 36"/>
          <p:cNvSpPr/>
          <p:nvPr/>
        </p:nvSpPr>
        <p:spPr>
          <a:xfrm>
            <a:off x="2330950" y="5201949"/>
            <a:ext cx="582211" cy="261610"/>
          </a:xfrm>
          <a:prstGeom prst="rect">
            <a:avLst/>
          </a:prstGeom>
          <a:noFill/>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smtClean="0">
                <a:ln w="0"/>
                <a:solidFill>
                  <a:srgbClr val="002060"/>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いい</a:t>
            </a:r>
            <a:r>
              <a:rPr kumimoji="0" lang="ja-JP" altLang="en-US" sz="11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え</a:t>
            </a:r>
          </a:p>
        </p:txBody>
      </p:sp>
      <p:sp>
        <p:nvSpPr>
          <p:cNvPr id="6" name="テキスト ボックス 5"/>
          <p:cNvSpPr txBox="1"/>
          <p:nvPr/>
        </p:nvSpPr>
        <p:spPr>
          <a:xfrm>
            <a:off x="5309036" y="3722210"/>
            <a:ext cx="3566160" cy="1200329"/>
          </a:xfrm>
          <a:prstGeom prst="rect">
            <a:avLst/>
          </a:prstGeom>
          <a:noFill/>
        </p:spPr>
        <p:txBody>
          <a:bodyPr wrap="square" rtlCol="0">
            <a:spAutoFit/>
          </a:bodyPr>
          <a:lstStyle/>
          <a:p>
            <a:r>
              <a:rPr kumimoji="1" lang="en-US" altLang="ja-JP" dirty="0" smtClean="0"/>
              <a:t>※</a:t>
            </a:r>
            <a:r>
              <a:rPr kumimoji="1" lang="ja-JP" altLang="en-US" dirty="0" smtClean="0"/>
              <a:t>時間があれば，カードを貼り付ける前に見せ合い，流れが不自然だったり，分かりにくい箇所等を</a:t>
            </a:r>
            <a:r>
              <a:rPr kumimoji="1" lang="ja-JP" altLang="en-US" b="1" u="sng" dirty="0" smtClean="0">
                <a:solidFill>
                  <a:srgbClr val="FF0000"/>
                </a:solidFill>
              </a:rPr>
              <a:t>修正（デバッグ）</a:t>
            </a:r>
            <a:r>
              <a:rPr kumimoji="1" lang="ja-JP" altLang="en-US" dirty="0" smtClean="0"/>
              <a:t>する。</a:t>
            </a:r>
            <a:endParaRPr kumimoji="1" lang="ja-JP" altLang="en-US" dirty="0"/>
          </a:p>
        </p:txBody>
      </p:sp>
      <p:pic>
        <p:nvPicPr>
          <p:cNvPr id="2050" name="Picture 2" descr="è©±ãåãã®ã¤ã©ã¹ã"/>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7161" y="4868852"/>
            <a:ext cx="2089274" cy="1704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900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図 28"/>
          <p:cNvPicPr>
            <a:picLocks noChangeAspect="1"/>
          </p:cNvPicPr>
          <p:nvPr/>
        </p:nvPicPr>
        <p:blipFill rotWithShape="1">
          <a:blip r:embed="rId3"/>
          <a:srcRect l="13042" r="8884"/>
          <a:stretch/>
        </p:blipFill>
        <p:spPr>
          <a:xfrm>
            <a:off x="7461067" y="2505399"/>
            <a:ext cx="1580606" cy="3599779"/>
          </a:xfrm>
          <a:prstGeom prst="rect">
            <a:avLst/>
          </a:prstGeom>
          <a:ln w="3175">
            <a:noFill/>
          </a:ln>
        </p:spPr>
      </p:pic>
      <p:sp>
        <p:nvSpPr>
          <p:cNvPr id="2" name="タイトル 1"/>
          <p:cNvSpPr>
            <a:spLocks noGrp="1"/>
          </p:cNvSpPr>
          <p:nvPr>
            <p:ph type="title"/>
          </p:nvPr>
        </p:nvSpPr>
        <p:spPr>
          <a:xfrm>
            <a:off x="278861" y="513695"/>
            <a:ext cx="8645245" cy="684425"/>
          </a:xfr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normAutofit/>
          </a:bodyPr>
          <a:lstStyle/>
          <a:p>
            <a:pPr defTabSz="457200" fontAlgn="base">
              <a:spcAft>
                <a:spcPct val="0"/>
              </a:spcAft>
            </a:pP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まとめ</a:t>
            </a:r>
            <a:r>
              <a:rPr lang="en-US" altLang="ja-JP"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(1) </a:t>
            </a:r>
            <a:r>
              <a:rPr lang="ja-JP" altLang="en-US" sz="2800" dirty="0" smtClean="0">
                <a:solidFill>
                  <a:srgbClr val="FF0000"/>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流れ図</a:t>
            </a:r>
            <a:r>
              <a:rPr lang="ja-JP" altLang="en-US" sz="20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（フローチャート）</a:t>
            </a:r>
            <a:r>
              <a:rPr lang="ja-JP" altLang="en-US" sz="28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を使った活動のよさ</a:t>
            </a:r>
            <a:endParaRPr lang="ja-JP" altLang="en-US" sz="2800" dirty="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D638FA8-802B-4CC3-821C-FEAAB671A0D4}" type="slidenum">
              <a:rPr kumimoji="1" lang="ja-JP" altLang="en-US" sz="2800" b="0" i="0" u="none" strike="noStrike" kern="120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2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テキスト ボックス 15"/>
          <p:cNvSpPr txBox="1"/>
          <p:nvPr/>
        </p:nvSpPr>
        <p:spPr>
          <a:xfrm>
            <a:off x="396428" y="1305070"/>
            <a:ext cx="7405085" cy="1200329"/>
          </a:xfrm>
          <a:prstGeom prst="rect">
            <a:avLst/>
          </a:prstGeom>
          <a:solidFill>
            <a:schemeClr val="accent6">
              <a:lumMod val="20000"/>
              <a:lumOff val="80000"/>
            </a:schemeClr>
          </a:solidFill>
        </p:spPr>
        <p:txBody>
          <a:bodyPr wrap="square" rtlCol="0">
            <a:spAutoFit/>
          </a:bodyPr>
          <a:lstStyle/>
          <a:p>
            <a:pPr lvl="0"/>
            <a:r>
              <a:rPr kumimoji="1" lang="ja-JP" altLang="en-US" sz="2400" dirty="0">
                <a:solidFill>
                  <a:prstClr val="black"/>
                </a:solidFill>
              </a:rPr>
              <a:t>　</a:t>
            </a:r>
            <a:r>
              <a:rPr kumimoji="1" lang="ja-JP" altLang="en-US" sz="2400" dirty="0" smtClean="0">
                <a:solidFill>
                  <a:prstClr val="black"/>
                </a:solidFill>
              </a:rPr>
              <a:t>　誰が行っても，同じように再現</a:t>
            </a:r>
            <a:r>
              <a:rPr kumimoji="1" lang="ja-JP" altLang="en-US" sz="2400" dirty="0">
                <a:solidFill>
                  <a:prstClr val="black"/>
                </a:solidFill>
              </a:rPr>
              <a:t>できるように</a:t>
            </a:r>
            <a:r>
              <a:rPr kumimoji="1" lang="ja-JP" altLang="en-US" sz="2400" dirty="0" smtClean="0">
                <a:solidFill>
                  <a:prstClr val="black"/>
                </a:solidFill>
              </a:rPr>
              <a:t>，</a:t>
            </a:r>
            <a:endParaRPr kumimoji="1" lang="en-US" altLang="ja-JP" sz="2400" dirty="0" smtClean="0">
              <a:solidFill>
                <a:prstClr val="black"/>
              </a:solidFill>
            </a:endParaRPr>
          </a:p>
          <a:p>
            <a:pPr lvl="0"/>
            <a:r>
              <a:rPr kumimoji="1" lang="ja-JP" altLang="en-US" sz="2400" dirty="0">
                <a:solidFill>
                  <a:prstClr val="black"/>
                </a:solidFill>
              </a:rPr>
              <a:t>　</a:t>
            </a:r>
            <a:r>
              <a:rPr kumimoji="1" lang="ja-JP" altLang="en-US" sz="2400" dirty="0" smtClean="0">
                <a:solidFill>
                  <a:prstClr val="black"/>
                </a:solidFill>
              </a:rPr>
              <a:t>物事</a:t>
            </a: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の手順や進め方を論理的，合理的に説明で</a:t>
            </a:r>
            <a: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r>
            <a:b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b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きるようになるために有効である。</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14174" y="4844517"/>
            <a:ext cx="1211367" cy="1588678"/>
          </a:xfrm>
          <a:prstGeom prst="rect">
            <a:avLst/>
          </a:prstGeom>
          <a:effectLst>
            <a:outerShdw blurRad="76200" dir="18900000" sy="23000" kx="-1200000" algn="bl" rotWithShape="0">
              <a:prstClr val="black">
                <a:alpha val="20000"/>
              </a:prstClr>
            </a:outerShdw>
          </a:effectLst>
        </p:spPr>
      </p:pic>
      <p:sp>
        <p:nvSpPr>
          <p:cNvPr id="5" name="テキスト ボックス 4"/>
          <p:cNvSpPr txBox="1"/>
          <p:nvPr/>
        </p:nvSpPr>
        <p:spPr>
          <a:xfrm>
            <a:off x="97475" y="2864209"/>
            <a:ext cx="8002989" cy="2308324"/>
          </a:xfrm>
          <a:prstGeom prst="rect">
            <a:avLst/>
          </a:prstGeom>
          <a:noFill/>
        </p:spPr>
        <p:txBody>
          <a:bodyPr wrap="square" rtlCol="0">
            <a:spAutoFit/>
          </a:bodyPr>
          <a:lstStyle/>
          <a:p>
            <a:r>
              <a:rPr kumimoji="1" lang="en-US" altLang="ja-JP" sz="2400" dirty="0" smtClean="0"/>
              <a:t>【</a:t>
            </a:r>
            <a:r>
              <a:rPr kumimoji="1" lang="ja-JP" altLang="en-US" sz="2400" dirty="0" smtClean="0"/>
              <a:t>国語</a:t>
            </a:r>
            <a:r>
              <a:rPr kumimoji="1" lang="en-US" altLang="ja-JP" sz="2400" dirty="0" smtClean="0"/>
              <a:t>】</a:t>
            </a:r>
            <a:r>
              <a:rPr kumimoji="1" lang="ja-JP" altLang="en-US" sz="2400" dirty="0" smtClean="0"/>
              <a:t>「説明文を書くための作文メモを作ろう」</a:t>
            </a:r>
            <a:endParaRPr kumimoji="1" lang="en-US" altLang="ja-JP" sz="2400" dirty="0" smtClean="0"/>
          </a:p>
          <a:p>
            <a:r>
              <a:rPr kumimoji="1" lang="en-US" altLang="ja-JP" sz="2400" dirty="0" smtClean="0"/>
              <a:t>【</a:t>
            </a:r>
            <a:r>
              <a:rPr kumimoji="1" lang="ja-JP" altLang="en-US" sz="2400" dirty="0" smtClean="0"/>
              <a:t>社会</a:t>
            </a:r>
            <a:r>
              <a:rPr kumimoji="1" lang="en-US" altLang="ja-JP" sz="2400" dirty="0" smtClean="0"/>
              <a:t>】</a:t>
            </a:r>
            <a:r>
              <a:rPr kumimoji="1" lang="ja-JP" altLang="en-US" sz="2400" dirty="0" smtClean="0"/>
              <a:t>「ごみの分別，処理の流れを表そう」</a:t>
            </a:r>
            <a:r>
              <a:rPr kumimoji="1" lang="en-US" altLang="ja-JP" sz="2400" dirty="0" smtClean="0"/>
              <a:t/>
            </a:r>
            <a:br>
              <a:rPr kumimoji="1" lang="en-US" altLang="ja-JP" sz="2400" dirty="0" smtClean="0"/>
            </a:br>
            <a:r>
              <a:rPr kumimoji="1" lang="en-US" altLang="ja-JP" sz="2400" dirty="0" smtClean="0"/>
              <a:t>【</a:t>
            </a:r>
            <a:r>
              <a:rPr kumimoji="1" lang="ja-JP" altLang="en-US" sz="2400" dirty="0"/>
              <a:t>算数</a:t>
            </a:r>
            <a:r>
              <a:rPr kumimoji="1" lang="en-US" altLang="ja-JP" sz="2400" dirty="0"/>
              <a:t>】</a:t>
            </a:r>
            <a:r>
              <a:rPr kumimoji="1" lang="ja-JP" altLang="en-US" sz="2400" dirty="0"/>
              <a:t>「計算の手順を流れ図にまとめよう」</a:t>
            </a:r>
            <a:endParaRPr kumimoji="1" lang="en-US" altLang="ja-JP" sz="2400" dirty="0"/>
          </a:p>
          <a:p>
            <a:r>
              <a:rPr kumimoji="1" lang="en-US" altLang="ja-JP" sz="2400" dirty="0"/>
              <a:t>【</a:t>
            </a:r>
            <a:r>
              <a:rPr kumimoji="1" lang="ja-JP" altLang="en-US" sz="2400" dirty="0"/>
              <a:t>理科</a:t>
            </a:r>
            <a:r>
              <a:rPr kumimoji="1" lang="en-US" altLang="ja-JP" sz="2400" dirty="0"/>
              <a:t>】</a:t>
            </a:r>
            <a:r>
              <a:rPr kumimoji="1" lang="ja-JP" altLang="en-US" sz="2400" dirty="0"/>
              <a:t>「実験の流れを，流れ図に書いて確認しよう</a:t>
            </a:r>
            <a:r>
              <a:rPr kumimoji="1" lang="ja-JP" altLang="en-US" sz="2400" dirty="0" smtClean="0"/>
              <a:t>」</a:t>
            </a:r>
            <a:r>
              <a:rPr kumimoji="1" lang="en-US" altLang="ja-JP" sz="2400" dirty="0" smtClean="0"/>
              <a:t/>
            </a:r>
            <a:br>
              <a:rPr kumimoji="1" lang="en-US" altLang="ja-JP" sz="2400" dirty="0" smtClean="0"/>
            </a:br>
            <a:r>
              <a:rPr kumimoji="1" lang="en-US" altLang="ja-JP" sz="2400" dirty="0" smtClean="0"/>
              <a:t>【</a:t>
            </a:r>
            <a:r>
              <a:rPr kumimoji="1" lang="ja-JP" altLang="en-US" sz="2400" dirty="0"/>
              <a:t>学級活動</a:t>
            </a:r>
            <a:r>
              <a:rPr kumimoji="1" lang="en-US" altLang="ja-JP" sz="2400" dirty="0"/>
              <a:t>】</a:t>
            </a:r>
            <a:r>
              <a:rPr kumimoji="1" lang="ja-JP" altLang="en-US" sz="2400" dirty="0"/>
              <a:t>「教室そうじのマニュアルを作ろう</a:t>
            </a:r>
            <a:r>
              <a:rPr kumimoji="1" lang="ja-JP" altLang="en-US" sz="2400" dirty="0" smtClean="0"/>
              <a:t>」等</a:t>
            </a:r>
            <a:endParaRPr kumimoji="1" lang="en-US" altLang="ja-JP" sz="2400" dirty="0"/>
          </a:p>
          <a:p>
            <a:endParaRPr kumimoji="1" lang="ja-JP" altLang="en-US" sz="2400" dirty="0"/>
          </a:p>
        </p:txBody>
      </p:sp>
      <p:sp>
        <p:nvSpPr>
          <p:cNvPr id="13" name="角丸四角形吹き出し 12"/>
          <p:cNvSpPr/>
          <p:nvPr/>
        </p:nvSpPr>
        <p:spPr>
          <a:xfrm>
            <a:off x="2388077" y="4902523"/>
            <a:ext cx="2782388" cy="759449"/>
          </a:xfrm>
          <a:prstGeom prst="wedgeRoundRectCallout">
            <a:avLst>
              <a:gd name="adj1" fmla="val 79368"/>
              <a:gd name="adj2" fmla="val 29820"/>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smtClean="0">
                <a:effectLst>
                  <a:outerShdw blurRad="38100" dist="38100" dir="2700000" algn="tl">
                    <a:srgbClr val="000000">
                      <a:alpha val="43137"/>
                    </a:srgbClr>
                  </a:outerShdw>
                </a:effectLst>
              </a:rPr>
              <a:t>こんな教科等の活動で</a:t>
            </a:r>
            <a:r>
              <a:rPr kumimoji="1" lang="en-US" altLang="ja-JP" b="1" dirty="0" smtClean="0">
                <a:effectLst>
                  <a:outerShdw blurRad="38100" dist="38100" dir="2700000" algn="tl">
                    <a:srgbClr val="000000">
                      <a:alpha val="43137"/>
                    </a:srgbClr>
                  </a:outerShdw>
                </a:effectLst>
              </a:rPr>
              <a:t/>
            </a:r>
            <a:br>
              <a:rPr kumimoji="1" lang="en-US" altLang="ja-JP" b="1" dirty="0" smtClean="0">
                <a:effectLst>
                  <a:outerShdw blurRad="38100" dist="38100" dir="2700000" algn="tl">
                    <a:srgbClr val="000000">
                      <a:alpha val="43137"/>
                    </a:srgbClr>
                  </a:outerShdw>
                </a:effectLst>
              </a:rPr>
            </a:br>
            <a:r>
              <a:rPr kumimoji="1" lang="ja-JP" altLang="en-US" b="1" dirty="0" smtClean="0">
                <a:effectLst>
                  <a:outerShdw blurRad="38100" dist="38100" dir="2700000" algn="tl">
                    <a:srgbClr val="000000">
                      <a:alpha val="43137"/>
                    </a:srgbClr>
                  </a:outerShdw>
                </a:effectLst>
              </a:rPr>
              <a:t>使えるよ！</a:t>
            </a:r>
            <a:endParaRPr kumimoji="1" lang="ja-JP" alt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9068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idx="1"/>
          </p:nvPr>
        </p:nvSpPr>
        <p:spPr>
          <a:xfrm>
            <a:off x="240048" y="1306286"/>
            <a:ext cx="8529621" cy="4351338"/>
          </a:xfrm>
          <a:ln>
            <a:noFill/>
          </a:ln>
        </p:spPr>
        <p:txBody>
          <a:bodyPr>
            <a:noAutofit/>
          </a:bodyPr>
          <a:lstStyle/>
          <a:p>
            <a:pPr marL="0" indent="0" algn="l" eaLnBrk="1" hangingPunct="1">
              <a:buNone/>
            </a:pPr>
            <a:r>
              <a:rPr lang="ja-JP" altLang="en-US" sz="2800" dirty="0" smtClean="0">
                <a:solidFill>
                  <a:sysClr val="windowText" lastClr="000000"/>
                </a:solidFill>
              </a:rPr>
              <a:t> </a:t>
            </a:r>
            <a:r>
              <a:rPr lang="ja-JP" altLang="en-US" sz="2800" dirty="0">
                <a:solidFill>
                  <a:sysClr val="windowText" lastClr="000000"/>
                </a:solidFill>
              </a:rPr>
              <a:t>　</a:t>
            </a:r>
            <a:r>
              <a:rPr lang="ja-JP" altLang="en-US" sz="4000" dirty="0" smtClean="0">
                <a:solidFill>
                  <a:sysClr val="windowText" lastClr="000000"/>
                </a:solidFill>
                <a:latin typeface="ＭＳ ゴシック" panose="020B0609070205080204" pitchFamily="49" charset="-128"/>
                <a:ea typeface="ＭＳ ゴシック" panose="020B0609070205080204" pitchFamily="49" charset="-128"/>
              </a:rPr>
              <a:t>子供たちに，</a:t>
            </a:r>
            <a:r>
              <a:rPr lang="ja-JP" altLang="en-US" sz="4000" dirty="0" smtClean="0">
                <a:solidFill>
                  <a:srgbClr val="FF0000"/>
                </a:solidFill>
                <a:latin typeface="ＭＳ ゴシック" panose="020B0609070205080204" pitchFamily="49" charset="-128"/>
                <a:ea typeface="ＭＳ ゴシック" panose="020B0609070205080204" pitchFamily="49" charset="-128"/>
              </a:rPr>
              <a:t>コンピュータに意図した処理を行うよう指示することができるということを体験</a:t>
            </a:r>
            <a:r>
              <a:rPr lang="ja-JP" altLang="en-US" sz="4000" dirty="0" smtClean="0">
                <a:solidFill>
                  <a:sysClr val="windowText" lastClr="000000"/>
                </a:solidFill>
                <a:latin typeface="ＭＳ ゴシック" panose="020B0609070205080204" pitchFamily="49" charset="-128"/>
                <a:ea typeface="ＭＳ ゴシック" panose="020B0609070205080204" pitchFamily="49" charset="-128"/>
              </a:rPr>
              <a:t>させながら，</a:t>
            </a:r>
            <a:endParaRPr lang="en-US" altLang="ja-JP" sz="4000" dirty="0" smtClean="0">
              <a:solidFill>
                <a:sysClr val="windowText" lastClr="000000"/>
              </a:solidFill>
              <a:latin typeface="ＭＳ ゴシック" panose="020B0609070205080204" pitchFamily="49" charset="-128"/>
              <a:ea typeface="ＭＳ ゴシック" panose="020B0609070205080204" pitchFamily="49" charset="-128"/>
            </a:endParaRPr>
          </a:p>
          <a:p>
            <a:pPr marL="0" indent="0" algn="l" eaLnBrk="1" hangingPunct="1">
              <a:buNone/>
            </a:pPr>
            <a:r>
              <a:rPr lang="ja-JP" altLang="en-US" sz="4000" dirty="0">
                <a:solidFill>
                  <a:sysClr val="windowText" lastClr="000000"/>
                </a:solidFill>
                <a:latin typeface="ＭＳ ゴシック" panose="020B0609070205080204" pitchFamily="49" charset="-128"/>
                <a:ea typeface="ＭＳ ゴシック" panose="020B0609070205080204" pitchFamily="49" charset="-128"/>
              </a:rPr>
              <a:t>　</a:t>
            </a:r>
            <a:r>
              <a:rPr lang="ja-JP" altLang="en-US" sz="4000" u="sng" dirty="0" smtClean="0">
                <a:solidFill>
                  <a:sysClr val="windowText" lastClr="000000"/>
                </a:solidFill>
                <a:latin typeface="ＭＳ ゴシック" panose="020B0609070205080204" pitchFamily="49" charset="-128"/>
                <a:ea typeface="ＭＳ ゴシック" panose="020B0609070205080204" pitchFamily="49" charset="-128"/>
              </a:rPr>
              <a:t>将来どのような職業に就くとしても，時代を超えて普遍的に求められる力</a:t>
            </a:r>
            <a:r>
              <a:rPr lang="ja-JP" altLang="en-US" sz="4000" dirty="0" smtClean="0">
                <a:solidFill>
                  <a:sysClr val="windowText" lastClr="000000"/>
                </a:solidFill>
                <a:latin typeface="ＭＳ ゴシック" panose="020B0609070205080204" pitchFamily="49" charset="-128"/>
                <a:ea typeface="ＭＳ ゴシック" panose="020B0609070205080204" pitchFamily="49" charset="-128"/>
              </a:rPr>
              <a:t>としての</a:t>
            </a:r>
            <a:r>
              <a:rPr lang="ja-JP" altLang="en-US" sz="4000" dirty="0" smtClean="0">
                <a:solidFill>
                  <a:srgbClr val="FF0000"/>
                </a:solidFill>
                <a:latin typeface="ＭＳ ゴシック" panose="020B0609070205080204" pitchFamily="49" charset="-128"/>
                <a:ea typeface="ＭＳ ゴシック" panose="020B0609070205080204" pitchFamily="49" charset="-128"/>
              </a:rPr>
              <a:t>「プログラミング的思考」</a:t>
            </a:r>
            <a:r>
              <a:rPr lang="ja-JP" altLang="en-US" sz="4000" dirty="0" smtClean="0">
                <a:solidFill>
                  <a:sysClr val="windowText" lastClr="000000"/>
                </a:solidFill>
                <a:latin typeface="ＭＳ ゴシック" panose="020B0609070205080204" pitchFamily="49" charset="-128"/>
                <a:ea typeface="ＭＳ ゴシック" panose="020B0609070205080204" pitchFamily="49" charset="-128"/>
              </a:rPr>
              <a:t>などを育むこと</a:t>
            </a:r>
          </a:p>
        </p:txBody>
      </p:sp>
      <p:sp>
        <p:nvSpPr>
          <p:cNvPr id="5" name="タイトル 1"/>
          <p:cNvSpPr txBox="1">
            <a:spLocks/>
          </p:cNvSpPr>
          <p:nvPr/>
        </p:nvSpPr>
        <p:spPr bwMode="auto">
          <a:xfrm>
            <a:off x="240047" y="503436"/>
            <a:ext cx="7519290" cy="802850"/>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lIns="72000" tIns="144000" rIns="72000" bIns="72000" anchor="ctr"/>
          <a:lstStyle>
            <a:lvl1pPr algn="ctr" rtl="0" fontAlgn="base">
              <a:lnSpc>
                <a:spcPct val="90000"/>
              </a:lnSpc>
              <a:spcBef>
                <a:spcPct val="0"/>
              </a:spcBef>
              <a:spcAft>
                <a:spcPct val="0"/>
              </a:spcAft>
              <a:defRPr kumimoji="1" sz="60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2pPr>
            <a:lvl3pPr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3pPr>
            <a:lvl4pPr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4pPr>
            <a:lvl5pPr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pitchFamily="50" charset="-128"/>
              </a:defRPr>
            </a:lvl9pPr>
          </a:lstStyle>
          <a:p>
            <a:pPr algn="l">
              <a:defRPr/>
            </a:pP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まとめ</a:t>
            </a:r>
            <a:r>
              <a:rPr lang="en-US" altLang="ja-JP"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(2) </a:t>
            </a:r>
            <a:r>
              <a:rPr lang="ja-JP" altLang="en-US" sz="3200" dirty="0" smtClean="0">
                <a:ln>
                  <a:solidFill>
                    <a:schemeClr val="tx1"/>
                  </a:solidFill>
                </a:ln>
                <a:solidFill>
                  <a:prstClr val="black"/>
                </a:solidFill>
                <a:effectLst>
                  <a:glow rad="101600">
                    <a:schemeClr val="bg1">
                      <a:alpha val="60000"/>
                    </a:schemeClr>
                  </a:glow>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プログラミング教育とは</a:t>
            </a:r>
          </a:p>
        </p:txBody>
      </p:sp>
      <p:sp>
        <p:nvSpPr>
          <p:cNvPr id="6" name="テキスト ボックス 1"/>
          <p:cNvSpPr txBox="1">
            <a:spLocks noChangeArrowheads="1"/>
          </p:cNvSpPr>
          <p:nvPr/>
        </p:nvSpPr>
        <p:spPr bwMode="auto">
          <a:xfrm>
            <a:off x="906254" y="5566184"/>
            <a:ext cx="5794992" cy="584775"/>
          </a:xfrm>
          <a:prstGeom prst="rect">
            <a:avLst/>
          </a:prstGeom>
          <a:solidFill>
            <a:srgbClr val="FFFFCC"/>
          </a:solidFill>
          <a:ln>
            <a:noFill/>
          </a:ln>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「小学校</a:t>
            </a:r>
            <a:r>
              <a:rPr lang="ja-JP" altLang="en-US" sz="1600" b="1" dirty="0">
                <a:solidFill>
                  <a:prstClr val="black"/>
                </a:solidFill>
                <a:latin typeface="ＭＳ Ｐゴシック" panose="020B0600070205080204" pitchFamily="50" charset="-128"/>
                <a:ea typeface="ＭＳ Ｐゴシック" panose="020B0600070205080204" pitchFamily="50" charset="-128"/>
              </a:rPr>
              <a:t>段階におけるプログラミング教育の在り方に</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ついて」</a:t>
            </a:r>
            <a:endParaRPr lang="en-US" altLang="ja-JP" sz="1600" b="1" dirty="0" smtClean="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文部科学省（</a:t>
            </a:r>
            <a:r>
              <a:rPr lang="ja-JP" altLang="en-US" sz="1600" b="1" dirty="0">
                <a:solidFill>
                  <a:prstClr val="black"/>
                </a:solidFill>
                <a:latin typeface="ＭＳ Ｐゴシック" panose="020B0600070205080204" pitchFamily="50" charset="-128"/>
                <a:ea typeface="ＭＳ Ｐゴシック" panose="020B0600070205080204" pitchFamily="50" charset="-128"/>
              </a:rPr>
              <a:t>議論の取りまとめ</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）平成</a:t>
            </a:r>
            <a:r>
              <a:rPr lang="en-US" altLang="ja-JP" sz="1600" b="1" dirty="0">
                <a:solidFill>
                  <a:prstClr val="black"/>
                </a:solidFill>
                <a:latin typeface="ＭＳ Ｐゴシック" panose="020B0600070205080204" pitchFamily="50" charset="-128"/>
                <a:ea typeface="ＭＳ Ｐゴシック" panose="020B0600070205080204" pitchFamily="50" charset="-128"/>
              </a:rPr>
              <a:t>28</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年６月</a:t>
            </a:r>
            <a:endParaRPr lang="ja-JP" altLang="en-US" sz="1600" b="1" dirty="0">
              <a:solidFill>
                <a:prstClr val="black"/>
              </a:solidFill>
              <a:latin typeface="ＭＳ Ｐゴシック" panose="020B0600070205080204" pitchFamily="50" charset="-128"/>
              <a:ea typeface="ＭＳ Ｐゴシック" panose="020B060007020508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1246" y="4798739"/>
            <a:ext cx="1309799" cy="1717769"/>
          </a:xfrm>
          <a:prstGeom prst="rect">
            <a:avLst/>
          </a:prstGeom>
          <a:effectLst>
            <a:outerShdw blurRad="76200" dir="18900000" sy="23000" kx="-1200000" algn="bl" rotWithShape="0">
              <a:prstClr val="black">
                <a:alpha val="20000"/>
              </a:prstClr>
            </a:outerShdw>
          </a:effectLst>
        </p:spPr>
      </p:pic>
      <p:sp>
        <p:nvSpPr>
          <p:cNvPr id="7" name="スライド番号プレースホルダー 6"/>
          <p:cNvSpPr>
            <a:spLocks noGrp="1"/>
          </p:cNvSpPr>
          <p:nvPr>
            <p:ph type="sldNum" sz="quarter" idx="12"/>
          </p:nvPr>
        </p:nvSpPr>
        <p:spPr/>
        <p:txBody>
          <a:bodyPr/>
          <a:lstStyle/>
          <a:p>
            <a:fld id="{DD638FA8-802B-4CC3-821C-FEAAB671A0D4}" type="slidenum">
              <a:rPr kumimoji="1" lang="ja-JP" altLang="en-US" smtClean="0"/>
              <a:t>8</a:t>
            </a:fld>
            <a:endParaRPr kumimoji="1" lang="ja-JP" altLang="en-US"/>
          </a:p>
        </p:txBody>
      </p:sp>
    </p:spTree>
    <p:extLst>
      <p:ext uri="{BB962C8B-B14F-4D97-AF65-F5344CB8AC3E}">
        <p14:creationId xmlns:p14="http://schemas.microsoft.com/office/powerpoint/2010/main" val="2698543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879</TotalTime>
  <Words>452</Words>
  <Application>Microsoft Office PowerPoint</Application>
  <PresentationFormat>画面に合わせる (4:3)</PresentationFormat>
  <Paragraphs>130</Paragraphs>
  <Slides>8</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Ｐゴシック</vt:lpstr>
      <vt:lpstr>ＭＳ ゴシック</vt:lpstr>
      <vt:lpstr>游ゴシック</vt:lpstr>
      <vt:lpstr>游ゴシック Light</vt:lpstr>
      <vt:lpstr>Arial</vt:lpstr>
      <vt:lpstr>Calibri</vt:lpstr>
      <vt:lpstr>Calibri Light</vt:lpstr>
      <vt:lpstr>1_Office テーマ</vt:lpstr>
      <vt:lpstr>PowerPoint プレゼンテーション</vt:lpstr>
      <vt:lpstr>PowerPoint プレゼンテーション</vt:lpstr>
      <vt:lpstr>１　朝，起きてから，家を出るまでの行動を， 　なるべく具体的に，カードに書き出す。</vt:lpstr>
      <vt:lpstr>２　条件によって，行動が変わる場合を考え　　　 　　　　カードに書き込む。</vt:lpstr>
      <vt:lpstr>３　「ワークシート№２」に切り取ったカードを， 　行動する順に沿って，上から並べる。</vt:lpstr>
      <vt:lpstr>４　できあがった流れ図（フローチャート）を交換し合 　い，感想や気付いたことを話し合う。</vt:lpstr>
      <vt:lpstr>まとめ(1) 流れ図（フローチャート）を使った活動のよさ</vt:lpstr>
      <vt:lpstr>PowerPoint プレゼンテーション</vt:lpstr>
    </vt:vector>
  </TitlesOfParts>
  <Company>鹿児島県総合教育センター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KidaHiroshi</dc:creator>
  <cp:lastModifiedBy>KidaHiroshi</cp:lastModifiedBy>
  <cp:revision>41</cp:revision>
  <cp:lastPrinted>2018-11-26T23:44:49Z</cp:lastPrinted>
  <dcterms:created xsi:type="dcterms:W3CDTF">2018-11-26T04:18:45Z</dcterms:created>
  <dcterms:modified xsi:type="dcterms:W3CDTF">2018-12-01T02:26:56Z</dcterms:modified>
</cp:coreProperties>
</file>