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7" r:id="rId2"/>
    <p:sldId id="256" r:id="rId3"/>
    <p:sldId id="258" r:id="rId4"/>
    <p:sldId id="259" r:id="rId5"/>
    <p:sldId id="261" r:id="rId6"/>
    <p:sldId id="260" r:id="rId7"/>
    <p:sldId id="262" r:id="rId8"/>
    <p:sldId id="263" r:id="rId9"/>
    <p:sldId id="264" r:id="rId10"/>
    <p:sldId id="265" r:id="rId11"/>
    <p:sldId id="266" r:id="rId12"/>
    <p:sldId id="267" r:id="rId13"/>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320" autoAdjust="0"/>
  </p:normalViewPr>
  <p:slideViewPr>
    <p:cSldViewPr snapToGrid="0">
      <p:cViewPr varScale="1">
        <p:scale>
          <a:sx n="55" d="100"/>
          <a:sy n="55" d="100"/>
        </p:scale>
        <p:origin x="1860" y="54"/>
      </p:cViewPr>
      <p:guideLst/>
    </p:cSldViewPr>
  </p:slideViewPr>
  <p:notesTextViewPr>
    <p:cViewPr>
      <p:scale>
        <a:sx n="1" d="1"/>
        <a:sy n="1" d="1"/>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BEB05-FD07-497F-B7DE-8D31A59879A1}" type="doc">
      <dgm:prSet loTypeId="urn:microsoft.com/office/officeart/2005/8/layout/process1" loCatId="process" qsTypeId="urn:microsoft.com/office/officeart/2005/8/quickstyle/3d3" qsCatId="3D" csTypeId="urn:microsoft.com/office/officeart/2005/8/colors/colorful4" csCatId="colorful" phldr="1"/>
      <dgm:spPr/>
    </dgm:pt>
    <dgm:pt modelId="{653EF452-361C-45E2-A61E-B8313E1D28C4}">
      <dgm:prSet phldrT="[テキスト]" custT="1"/>
      <dgm:spPr>
        <a:effectLst>
          <a:reflection blurRad="6350" stA="52000" endA="300" endPos="35000" dir="5400000" sy="-100000" algn="bl" rotWithShape="0"/>
        </a:effectLst>
      </dgm:spPr>
      <dgm:t>
        <a:bodyPr/>
        <a:lstStyle/>
        <a:p>
          <a:pPr algn="ctr"/>
          <a:r>
            <a:rPr kumimoji="1" lang="ja-JP" altLang="en-US"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実現したい</a:t>
          </a:r>
          <a:r>
            <a:rPr kumimoji="1" lang="en-US" altLang="ja-JP"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ja-JP" altLang="en-US"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ことを明確にする</a:t>
          </a:r>
          <a:endParaRPr kumimoji="1"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96D24925-2609-472A-AA25-B0523FC09150}" type="parTrans" cxnId="{EEEB2333-6318-49F0-8F3B-8CB84EE2910A}">
      <dgm:prSet/>
      <dgm:spPr/>
      <dgm:t>
        <a:bodyPr/>
        <a:lstStyle/>
        <a:p>
          <a:endParaRPr kumimoji="1" lang="ja-JP" altLang="en-US" sz="28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A40AAC00-221C-4D72-AC01-954F8D0880FF}" type="sibTrans" cxnId="{EEEB2333-6318-49F0-8F3B-8CB84EE2910A}">
      <dgm:prSet custT="1"/>
      <dgm:spPr/>
      <dgm:t>
        <a:bodyPr/>
        <a:lstStyle/>
        <a:p>
          <a:endParaRPr kumimoji="1" lang="ja-JP" altLang="en-US" sz="20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722A885F-45B2-4BBE-A572-DB5F70A1E977}">
      <dgm:prSet phldrT="[テキスト]" custT="1"/>
      <dgm:spPr>
        <a:effectLst>
          <a:reflection blurRad="6350" stA="52000" endA="300" endPos="35000" dir="5400000" sy="-100000" algn="bl" rotWithShape="0"/>
        </a:effectLst>
      </dgm:spPr>
      <dgm:t>
        <a:bodyPr/>
        <a:lstStyle/>
        <a:p>
          <a:pPr algn="ctr"/>
          <a:r>
            <a:rPr kumimoji="1" lang="ja-JP" altLang="en-US"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どうしたら</a:t>
          </a:r>
          <a:r>
            <a:rPr kumimoji="1" lang="en-US" altLang="ja-JP"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ja-JP" altLang="en-US"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実現できるか考える</a:t>
          </a:r>
          <a:endParaRPr kumimoji="1"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7849219-909D-4F2A-9E9B-37A6110E27FD}" type="parTrans" cxnId="{A897CC59-3EC9-4179-8BD5-E7BBBDFAD542}">
      <dgm:prSet/>
      <dgm:spPr/>
      <dgm:t>
        <a:bodyPr/>
        <a:lstStyle/>
        <a:p>
          <a:endParaRPr kumimoji="1" lang="ja-JP" altLang="en-US" sz="28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7A7B61B-FC5E-46D3-8CB7-E65CE55DAF5D}" type="sibTrans" cxnId="{A897CC59-3EC9-4179-8BD5-E7BBBDFAD542}">
      <dgm:prSet custT="1"/>
      <dgm:spPr/>
      <dgm:t>
        <a:bodyPr/>
        <a:lstStyle/>
        <a:p>
          <a:endParaRPr kumimoji="1" lang="ja-JP" altLang="en-US" sz="20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9C587CDE-B886-40FE-9CE6-F149E2540B52}">
      <dgm:prSet phldrT="[テキスト]" custT="1"/>
      <dgm:spPr>
        <a:effectLst>
          <a:reflection blurRad="6350" stA="52000" endA="300" endPos="35000" dir="5400000" sy="-100000" algn="bl" rotWithShape="0"/>
        </a:effectLst>
      </dgm:spPr>
      <dgm:t>
        <a:bodyPr/>
        <a:lstStyle/>
        <a:p>
          <a:pPr algn="ctr"/>
          <a:r>
            <a:rPr kumimoji="1" lang="ja-JP" altLang="en-US" sz="28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試行錯誤しながら実現に近づける</a:t>
          </a:r>
          <a:endParaRPr kumimoji="1"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DD6F1B33-7D00-495C-9333-F0B48FBF1AD0}" type="parTrans" cxnId="{AFFA4A2F-E7C3-4FDB-AD83-A0CCA1D1ECDD}">
      <dgm:prSet/>
      <dgm:spPr/>
      <dgm:t>
        <a:bodyPr/>
        <a:lstStyle/>
        <a:p>
          <a:endParaRPr kumimoji="1" lang="ja-JP" altLang="en-US" sz="28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36030ECA-7183-4E8F-BFA6-7DCC682E1672}" type="sibTrans" cxnId="{AFFA4A2F-E7C3-4FDB-AD83-A0CCA1D1ECDD}">
      <dgm:prSet/>
      <dgm:spPr/>
      <dgm:t>
        <a:bodyPr/>
        <a:lstStyle/>
        <a:p>
          <a:endParaRPr kumimoji="1" lang="ja-JP" altLang="en-US" sz="28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36661778-5A22-4A46-9A54-A2FDEE1D3425}" type="pres">
      <dgm:prSet presAssocID="{C2FBEB05-FD07-497F-B7DE-8D31A59879A1}" presName="Name0" presStyleCnt="0">
        <dgm:presLayoutVars>
          <dgm:dir/>
          <dgm:resizeHandles val="exact"/>
        </dgm:presLayoutVars>
      </dgm:prSet>
      <dgm:spPr/>
    </dgm:pt>
    <dgm:pt modelId="{7C1A3AB5-0715-4704-B3F1-377344166DA5}" type="pres">
      <dgm:prSet presAssocID="{653EF452-361C-45E2-A61E-B8313E1D28C4}" presName="node" presStyleLbl="node1" presStyleIdx="0" presStyleCnt="3">
        <dgm:presLayoutVars>
          <dgm:bulletEnabled val="1"/>
        </dgm:presLayoutVars>
      </dgm:prSet>
      <dgm:spPr/>
      <dgm:t>
        <a:bodyPr/>
        <a:lstStyle/>
        <a:p>
          <a:endParaRPr kumimoji="1" lang="ja-JP" altLang="en-US"/>
        </a:p>
      </dgm:t>
    </dgm:pt>
    <dgm:pt modelId="{E9AB0FAA-19F6-4C0C-A878-644B233F3199}" type="pres">
      <dgm:prSet presAssocID="{A40AAC00-221C-4D72-AC01-954F8D0880FF}" presName="sibTrans" presStyleLbl="sibTrans2D1" presStyleIdx="0" presStyleCnt="2"/>
      <dgm:spPr/>
      <dgm:t>
        <a:bodyPr/>
        <a:lstStyle/>
        <a:p>
          <a:endParaRPr kumimoji="1" lang="ja-JP" altLang="en-US"/>
        </a:p>
      </dgm:t>
    </dgm:pt>
    <dgm:pt modelId="{6DF0A3B4-1627-4926-A1E0-580FE21759D4}" type="pres">
      <dgm:prSet presAssocID="{A40AAC00-221C-4D72-AC01-954F8D0880FF}" presName="connectorText" presStyleLbl="sibTrans2D1" presStyleIdx="0" presStyleCnt="2"/>
      <dgm:spPr/>
      <dgm:t>
        <a:bodyPr/>
        <a:lstStyle/>
        <a:p>
          <a:endParaRPr kumimoji="1" lang="ja-JP" altLang="en-US"/>
        </a:p>
      </dgm:t>
    </dgm:pt>
    <dgm:pt modelId="{16212AEE-3A3C-4714-8084-FD11642D0B57}" type="pres">
      <dgm:prSet presAssocID="{722A885F-45B2-4BBE-A572-DB5F70A1E977}" presName="node" presStyleLbl="node1" presStyleIdx="1" presStyleCnt="3">
        <dgm:presLayoutVars>
          <dgm:bulletEnabled val="1"/>
        </dgm:presLayoutVars>
      </dgm:prSet>
      <dgm:spPr/>
      <dgm:t>
        <a:bodyPr/>
        <a:lstStyle/>
        <a:p>
          <a:endParaRPr kumimoji="1" lang="ja-JP" altLang="en-US"/>
        </a:p>
      </dgm:t>
    </dgm:pt>
    <dgm:pt modelId="{CD49ACCA-2B4F-4264-83E0-8A703556CEAE}" type="pres">
      <dgm:prSet presAssocID="{47A7B61B-FC5E-46D3-8CB7-E65CE55DAF5D}" presName="sibTrans" presStyleLbl="sibTrans2D1" presStyleIdx="1" presStyleCnt="2"/>
      <dgm:spPr/>
      <dgm:t>
        <a:bodyPr/>
        <a:lstStyle/>
        <a:p>
          <a:endParaRPr kumimoji="1" lang="ja-JP" altLang="en-US"/>
        </a:p>
      </dgm:t>
    </dgm:pt>
    <dgm:pt modelId="{D5CE9D9A-5EBF-4B1F-87FC-702DF7761825}" type="pres">
      <dgm:prSet presAssocID="{47A7B61B-FC5E-46D3-8CB7-E65CE55DAF5D}" presName="connectorText" presStyleLbl="sibTrans2D1" presStyleIdx="1" presStyleCnt="2"/>
      <dgm:spPr/>
      <dgm:t>
        <a:bodyPr/>
        <a:lstStyle/>
        <a:p>
          <a:endParaRPr kumimoji="1" lang="ja-JP" altLang="en-US"/>
        </a:p>
      </dgm:t>
    </dgm:pt>
    <dgm:pt modelId="{B8D80F80-9751-4723-9A8A-B418AD2454A7}" type="pres">
      <dgm:prSet presAssocID="{9C587CDE-B886-40FE-9CE6-F149E2540B52}" presName="node" presStyleLbl="node1" presStyleIdx="2" presStyleCnt="3">
        <dgm:presLayoutVars>
          <dgm:bulletEnabled val="1"/>
        </dgm:presLayoutVars>
      </dgm:prSet>
      <dgm:spPr/>
      <dgm:t>
        <a:bodyPr/>
        <a:lstStyle/>
        <a:p>
          <a:endParaRPr kumimoji="1" lang="ja-JP" altLang="en-US"/>
        </a:p>
      </dgm:t>
    </dgm:pt>
  </dgm:ptLst>
  <dgm:cxnLst>
    <dgm:cxn modelId="{AFFA4A2F-E7C3-4FDB-AD83-A0CCA1D1ECDD}" srcId="{C2FBEB05-FD07-497F-B7DE-8D31A59879A1}" destId="{9C587CDE-B886-40FE-9CE6-F149E2540B52}" srcOrd="2" destOrd="0" parTransId="{DD6F1B33-7D00-495C-9333-F0B48FBF1AD0}" sibTransId="{36030ECA-7183-4E8F-BFA6-7DCC682E1672}"/>
    <dgm:cxn modelId="{B400CCEC-0E25-4E4D-BC3C-3EF7FB6C6171}" type="presOf" srcId="{C2FBEB05-FD07-497F-B7DE-8D31A59879A1}" destId="{36661778-5A22-4A46-9A54-A2FDEE1D3425}" srcOrd="0" destOrd="0" presId="urn:microsoft.com/office/officeart/2005/8/layout/process1"/>
    <dgm:cxn modelId="{E7399374-5C8C-4D8D-A784-3C68FC818438}" type="presOf" srcId="{653EF452-361C-45E2-A61E-B8313E1D28C4}" destId="{7C1A3AB5-0715-4704-B3F1-377344166DA5}" srcOrd="0" destOrd="0" presId="urn:microsoft.com/office/officeart/2005/8/layout/process1"/>
    <dgm:cxn modelId="{68B01647-3CE6-4043-9322-71117289C907}" type="presOf" srcId="{722A885F-45B2-4BBE-A572-DB5F70A1E977}" destId="{16212AEE-3A3C-4714-8084-FD11642D0B57}" srcOrd="0" destOrd="0" presId="urn:microsoft.com/office/officeart/2005/8/layout/process1"/>
    <dgm:cxn modelId="{F84B9BB4-FA5E-42D0-A7EF-2F685C0015A6}" type="presOf" srcId="{9C587CDE-B886-40FE-9CE6-F149E2540B52}" destId="{B8D80F80-9751-4723-9A8A-B418AD2454A7}" srcOrd="0" destOrd="0" presId="urn:microsoft.com/office/officeart/2005/8/layout/process1"/>
    <dgm:cxn modelId="{6C8FBA67-39FD-4824-8BB7-EF3DADE7A7A5}" type="presOf" srcId="{A40AAC00-221C-4D72-AC01-954F8D0880FF}" destId="{6DF0A3B4-1627-4926-A1E0-580FE21759D4}" srcOrd="1" destOrd="0" presId="urn:microsoft.com/office/officeart/2005/8/layout/process1"/>
    <dgm:cxn modelId="{C0971067-DDBE-4067-A553-69EC15E4941E}" type="presOf" srcId="{A40AAC00-221C-4D72-AC01-954F8D0880FF}" destId="{E9AB0FAA-19F6-4C0C-A878-644B233F3199}" srcOrd="0" destOrd="0" presId="urn:microsoft.com/office/officeart/2005/8/layout/process1"/>
    <dgm:cxn modelId="{EEEB2333-6318-49F0-8F3B-8CB84EE2910A}" srcId="{C2FBEB05-FD07-497F-B7DE-8D31A59879A1}" destId="{653EF452-361C-45E2-A61E-B8313E1D28C4}" srcOrd="0" destOrd="0" parTransId="{96D24925-2609-472A-AA25-B0523FC09150}" sibTransId="{A40AAC00-221C-4D72-AC01-954F8D0880FF}"/>
    <dgm:cxn modelId="{0D97E368-5263-4CA1-860A-8BF9CB8BC512}" type="presOf" srcId="{47A7B61B-FC5E-46D3-8CB7-E65CE55DAF5D}" destId="{CD49ACCA-2B4F-4264-83E0-8A703556CEAE}" srcOrd="0" destOrd="0" presId="urn:microsoft.com/office/officeart/2005/8/layout/process1"/>
    <dgm:cxn modelId="{DD06F7C7-E840-4664-9C64-403B26E9E1F1}" type="presOf" srcId="{47A7B61B-FC5E-46D3-8CB7-E65CE55DAF5D}" destId="{D5CE9D9A-5EBF-4B1F-87FC-702DF7761825}" srcOrd="1" destOrd="0" presId="urn:microsoft.com/office/officeart/2005/8/layout/process1"/>
    <dgm:cxn modelId="{A897CC59-3EC9-4179-8BD5-E7BBBDFAD542}" srcId="{C2FBEB05-FD07-497F-B7DE-8D31A59879A1}" destId="{722A885F-45B2-4BBE-A572-DB5F70A1E977}" srcOrd="1" destOrd="0" parTransId="{47849219-909D-4F2A-9E9B-37A6110E27FD}" sibTransId="{47A7B61B-FC5E-46D3-8CB7-E65CE55DAF5D}"/>
    <dgm:cxn modelId="{C12B154D-D295-402F-B938-67ADCF626C3D}" type="presParOf" srcId="{36661778-5A22-4A46-9A54-A2FDEE1D3425}" destId="{7C1A3AB5-0715-4704-B3F1-377344166DA5}" srcOrd="0" destOrd="0" presId="urn:microsoft.com/office/officeart/2005/8/layout/process1"/>
    <dgm:cxn modelId="{8A9AE9CB-C600-435D-BC43-D398ECD5CFF8}" type="presParOf" srcId="{36661778-5A22-4A46-9A54-A2FDEE1D3425}" destId="{E9AB0FAA-19F6-4C0C-A878-644B233F3199}" srcOrd="1" destOrd="0" presId="urn:microsoft.com/office/officeart/2005/8/layout/process1"/>
    <dgm:cxn modelId="{24242E10-9A43-4E89-B6E7-A325695D9B25}" type="presParOf" srcId="{E9AB0FAA-19F6-4C0C-A878-644B233F3199}" destId="{6DF0A3B4-1627-4926-A1E0-580FE21759D4}" srcOrd="0" destOrd="0" presId="urn:microsoft.com/office/officeart/2005/8/layout/process1"/>
    <dgm:cxn modelId="{5E891B7C-0C7B-4211-BB1A-9123273729EA}" type="presParOf" srcId="{36661778-5A22-4A46-9A54-A2FDEE1D3425}" destId="{16212AEE-3A3C-4714-8084-FD11642D0B57}" srcOrd="2" destOrd="0" presId="urn:microsoft.com/office/officeart/2005/8/layout/process1"/>
    <dgm:cxn modelId="{C5C78673-8EC0-4D7B-A7CC-75D7CBEA208E}" type="presParOf" srcId="{36661778-5A22-4A46-9A54-A2FDEE1D3425}" destId="{CD49ACCA-2B4F-4264-83E0-8A703556CEAE}" srcOrd="3" destOrd="0" presId="urn:microsoft.com/office/officeart/2005/8/layout/process1"/>
    <dgm:cxn modelId="{CB20ED30-6E76-4F6A-971A-79CC445264BC}" type="presParOf" srcId="{CD49ACCA-2B4F-4264-83E0-8A703556CEAE}" destId="{D5CE9D9A-5EBF-4B1F-87FC-702DF7761825}" srcOrd="0" destOrd="0" presId="urn:microsoft.com/office/officeart/2005/8/layout/process1"/>
    <dgm:cxn modelId="{6B6F3DFB-DDBC-4589-B08F-23052EA3188B}" type="presParOf" srcId="{36661778-5A22-4A46-9A54-A2FDEE1D3425}" destId="{B8D80F80-9751-4723-9A8A-B418AD2454A7}" srcOrd="4" destOrd="0" presId="urn:microsoft.com/office/officeart/2005/8/layout/process1"/>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A3AB5-0715-4704-B3F1-377344166DA5}">
      <dsp:nvSpPr>
        <dsp:cNvPr id="0" name=""/>
        <dsp:cNvSpPr/>
      </dsp:nvSpPr>
      <dsp:spPr>
        <a:xfrm>
          <a:off x="7488" y="734489"/>
          <a:ext cx="2238133" cy="1594670"/>
        </a:xfrm>
        <a:prstGeom prst="roundRect">
          <a:avLst>
            <a:gd name="adj" fmla="val 10000"/>
          </a:avLst>
        </a:prstGeom>
        <a:solidFill>
          <a:schemeClr val="accent4">
            <a:hueOff val="0"/>
            <a:satOff val="0"/>
            <a:lumOff val="0"/>
            <a:alphaOff val="0"/>
          </a:schemeClr>
        </a:solidFill>
        <a:ln>
          <a:no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実現したい</a:t>
          </a:r>
          <a:r>
            <a:rPr kumimoji="1" lang="en-US" altLang="ja-JP"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ja-JP" altLang="en-US"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ことを明確にする</a:t>
          </a:r>
          <a:endParaRPr kumimoji="1" lang="ja-JP" altLang="en-US" sz="2800"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54194" y="781195"/>
        <a:ext cx="2144721" cy="1501258"/>
      </dsp:txXfrm>
    </dsp:sp>
    <dsp:sp modelId="{E9AB0FAA-19F6-4C0C-A878-644B233F3199}">
      <dsp:nvSpPr>
        <dsp:cNvPr id="0" name=""/>
        <dsp:cNvSpPr/>
      </dsp:nvSpPr>
      <dsp:spPr>
        <a:xfrm>
          <a:off x="2469435" y="1254295"/>
          <a:ext cx="474484" cy="55505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2469435" y="1365306"/>
        <a:ext cx="332139" cy="333035"/>
      </dsp:txXfrm>
    </dsp:sp>
    <dsp:sp modelId="{16212AEE-3A3C-4714-8084-FD11642D0B57}">
      <dsp:nvSpPr>
        <dsp:cNvPr id="0" name=""/>
        <dsp:cNvSpPr/>
      </dsp:nvSpPr>
      <dsp:spPr>
        <a:xfrm>
          <a:off x="3140875" y="734489"/>
          <a:ext cx="2238133" cy="1594670"/>
        </a:xfrm>
        <a:prstGeom prst="roundRect">
          <a:avLst>
            <a:gd name="adj" fmla="val 10000"/>
          </a:avLst>
        </a:prstGeom>
        <a:solidFill>
          <a:schemeClr val="accent4">
            <a:hueOff val="5197846"/>
            <a:satOff val="-23984"/>
            <a:lumOff val="883"/>
            <a:alphaOff val="0"/>
          </a:schemeClr>
        </a:solidFill>
        <a:ln>
          <a:no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どうしたら</a:t>
          </a:r>
          <a:r>
            <a:rPr kumimoji="1" lang="en-US" altLang="ja-JP"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ja-JP" altLang="en-US"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実現できるか考える</a:t>
          </a:r>
          <a:endParaRPr kumimoji="1" lang="ja-JP" altLang="en-US" sz="2800"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3187581" y="781195"/>
        <a:ext cx="2144721" cy="1501258"/>
      </dsp:txXfrm>
    </dsp:sp>
    <dsp:sp modelId="{CD49ACCA-2B4F-4264-83E0-8A703556CEAE}">
      <dsp:nvSpPr>
        <dsp:cNvPr id="0" name=""/>
        <dsp:cNvSpPr/>
      </dsp:nvSpPr>
      <dsp:spPr>
        <a:xfrm>
          <a:off x="5602822" y="1254295"/>
          <a:ext cx="474484" cy="555057"/>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5602822" y="1365306"/>
        <a:ext cx="332139" cy="333035"/>
      </dsp:txXfrm>
    </dsp:sp>
    <dsp:sp modelId="{B8D80F80-9751-4723-9A8A-B418AD2454A7}">
      <dsp:nvSpPr>
        <dsp:cNvPr id="0" name=""/>
        <dsp:cNvSpPr/>
      </dsp:nvSpPr>
      <dsp:spPr>
        <a:xfrm>
          <a:off x="6274262" y="734489"/>
          <a:ext cx="2238133" cy="1594670"/>
        </a:xfrm>
        <a:prstGeom prst="roundRect">
          <a:avLst>
            <a:gd name="adj" fmla="val 10000"/>
          </a:avLst>
        </a:prstGeom>
        <a:solidFill>
          <a:schemeClr val="accent4">
            <a:hueOff val="10395692"/>
            <a:satOff val="-47968"/>
            <a:lumOff val="1765"/>
            <a:alphaOff val="0"/>
          </a:schemeClr>
        </a:solidFill>
        <a:ln>
          <a:no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試行錯誤しながら実現に近づける</a:t>
          </a:r>
          <a:endParaRPr kumimoji="1" lang="ja-JP" altLang="en-US" sz="2800"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6320968" y="781195"/>
        <a:ext cx="2144721" cy="15012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r>
              <a:rPr kumimoji="1" lang="ja-JP" altLang="en-US" smtClean="0"/>
              <a:t>かごしまプログラミング教育校内研修パック</a:t>
            </a:r>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C992F62E-F2D8-4026-8ADC-B399E2F26267}" type="datetimeFigureOut">
              <a:rPr kumimoji="1" lang="ja-JP" altLang="en-US" smtClean="0"/>
              <a:t>2018/12/11</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89A59C81-C9FF-47BC-9A68-9DDB47BA5546}" type="slidenum">
              <a:rPr kumimoji="1" lang="ja-JP" altLang="en-US" smtClean="0"/>
              <a:t>‹#›</a:t>
            </a:fld>
            <a:endParaRPr kumimoji="1" lang="ja-JP" altLang="en-US"/>
          </a:p>
        </p:txBody>
      </p:sp>
    </p:spTree>
    <p:extLst>
      <p:ext uri="{BB962C8B-B14F-4D97-AF65-F5344CB8AC3E}">
        <p14:creationId xmlns:p14="http://schemas.microsoft.com/office/powerpoint/2010/main" val="40726017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489649" cy="495188"/>
          </a:xfrm>
          <a:prstGeom prst="rect">
            <a:avLst/>
          </a:prstGeom>
        </p:spPr>
        <p:txBody>
          <a:bodyPr vert="horz" lIns="91440" tIns="45720" rIns="91440" bIns="45720" rtlCol="0"/>
          <a:lstStyle>
            <a:lvl1pPr algn="l">
              <a:defRPr sz="1200"/>
            </a:lvl1pPr>
          </a:lstStyle>
          <a:p>
            <a:r>
              <a:rPr kumimoji="1" lang="ja-JP" altLang="en-US" dirty="0" smtClean="0"/>
              <a:t>かごしまプログラミング教育校内研修パック</a:t>
            </a:r>
            <a:endParaRPr kumimoji="1" lang="ja-JP" altLang="en-US" dirty="0"/>
          </a:p>
        </p:txBody>
      </p:sp>
      <p:sp>
        <p:nvSpPr>
          <p:cNvPr id="3" name="日付プレースホルダー 2"/>
          <p:cNvSpPr>
            <a:spLocks noGrp="1"/>
          </p:cNvSpPr>
          <p:nvPr>
            <p:ph type="dt" idx="1"/>
          </p:nvPr>
        </p:nvSpPr>
        <p:spPr>
          <a:xfrm>
            <a:off x="3815373" y="1"/>
            <a:ext cx="2918831" cy="495188"/>
          </a:xfrm>
          <a:prstGeom prst="rect">
            <a:avLst/>
          </a:prstGeom>
        </p:spPr>
        <p:txBody>
          <a:bodyPr vert="horz" lIns="91440" tIns="45720" rIns="91440" bIns="45720" rtlCol="0"/>
          <a:lstStyle>
            <a:lvl1pPr algn="r">
              <a:defRPr sz="1200"/>
            </a:lvl1pPr>
          </a:lstStyle>
          <a:p>
            <a:fld id="{293C42BA-D117-4C56-BBD7-8C2D3E734705}" type="datetimeFigureOut">
              <a:rPr kumimoji="1" lang="ja-JP" altLang="en-US" smtClean="0"/>
              <a:t>2018/12/11</a:t>
            </a:fld>
            <a:endParaRPr kumimoji="1" lang="ja-JP" altLang="en-US"/>
          </a:p>
        </p:txBody>
      </p:sp>
      <p:sp>
        <p:nvSpPr>
          <p:cNvPr id="4" name="スライド イメージ プレースホルダー 3"/>
          <p:cNvSpPr>
            <a:spLocks noGrp="1" noRot="1" noChangeAspect="1"/>
          </p:cNvSpPr>
          <p:nvPr>
            <p:ph type="sldImg" idx="2"/>
          </p:nvPr>
        </p:nvSpPr>
        <p:spPr>
          <a:xfrm>
            <a:off x="1292225" y="882650"/>
            <a:ext cx="4170363" cy="31289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576140" y="4749691"/>
            <a:ext cx="5693626" cy="3886112"/>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374301"/>
            <a:ext cx="3084047" cy="495187"/>
          </a:xfrm>
          <a:prstGeom prst="rect">
            <a:avLst/>
          </a:prstGeom>
        </p:spPr>
        <p:txBody>
          <a:bodyPr vert="horz" lIns="91440" tIns="45720" rIns="91440" bIns="45720" rtlCol="0" anchor="b"/>
          <a:lstStyle>
            <a:lvl1pPr algn="l">
              <a:defRPr sz="1200"/>
            </a:lvl1p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D3AAC522-C11B-4AA6-B204-ADA97F318ECF}" type="slidenum">
              <a:rPr kumimoji="1" lang="ja-JP" altLang="en-US" smtClean="0"/>
              <a:t>‹#›</a:t>
            </a:fld>
            <a:endParaRPr kumimoji="1" lang="ja-JP" altLang="en-US"/>
          </a:p>
        </p:txBody>
      </p:sp>
    </p:spTree>
    <p:extLst>
      <p:ext uri="{BB962C8B-B14F-4D97-AF65-F5344CB8AC3E}">
        <p14:creationId xmlns:p14="http://schemas.microsoft.com/office/powerpoint/2010/main" val="3609922817"/>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さあ，スクラッチを始めましょう。（クリック）まずはスクラッチと言えば，このキャラクター，スクラッチキャットに，こちらが意図した動きをさせることができるようにしましょう。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55481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この演習の最後として，スクラッチキャットのいるステージに背景をつけてあげましょう。</a:t>
            </a:r>
            <a:r>
              <a:rPr kumimoji="1" lang="en-US" altLang="ja-JP" dirty="0" smtClean="0"/>
              <a:t>(</a:t>
            </a:r>
            <a:r>
              <a:rPr kumimoji="1" lang="ja-JP" altLang="en-US" dirty="0" smtClean="0"/>
              <a:t>クリック</a:t>
            </a:r>
            <a:r>
              <a:rPr kumimoji="1" lang="en-US" altLang="ja-JP" dirty="0" smtClean="0"/>
              <a:t>)</a:t>
            </a:r>
          </a:p>
          <a:p>
            <a:r>
              <a:rPr kumimoji="1" lang="ja-JP" altLang="en-US" dirty="0" smtClean="0"/>
              <a:t>ステージの下にあるアイコンにマウス・カーソルを乗せると，「背景を選ぶ」というメッセージが表示されます。そこで，このアイコンをクリックすると，様々な背景が選べるようになっています。（クリック）</a:t>
            </a:r>
            <a:endParaRPr kumimoji="1" lang="en-US" altLang="ja-JP" dirty="0" smtClean="0"/>
          </a:p>
          <a:p>
            <a:r>
              <a:rPr kumimoji="1" lang="ja-JP" altLang="en-US" dirty="0" smtClean="0"/>
              <a:t>　ここでは，試しに「</a:t>
            </a:r>
            <a:r>
              <a:rPr kumimoji="1" lang="en-US" altLang="ja-JP" dirty="0" smtClean="0"/>
              <a:t>Blue Sky</a:t>
            </a:r>
            <a:r>
              <a:rPr kumimoji="1" lang="ja-JP" altLang="en-US" dirty="0" smtClean="0"/>
              <a:t>」を選択して，クリックしてみましょう。（クリック）すると，ステージが，選択した「</a:t>
            </a:r>
            <a:r>
              <a:rPr kumimoji="1" lang="en-US" altLang="ja-JP" dirty="0" smtClean="0"/>
              <a:t>Blue Sky</a:t>
            </a:r>
            <a:r>
              <a:rPr kumimoji="1" lang="ja-JP" altLang="en-US" dirty="0" smtClean="0"/>
              <a:t>」の背景に変わります。</a:t>
            </a:r>
            <a:endParaRPr kumimoji="1" lang="en-US" altLang="ja-JP" dirty="0" smtClean="0"/>
          </a:p>
          <a:p>
            <a:r>
              <a:rPr kumimoji="1" lang="ja-JP" altLang="en-US" dirty="0" smtClean="0"/>
              <a:t>　この時，自動的にブロックパレットのタブが「コスチューム」に変わるので，「コード」タブをクリックして，元に戻しておきましょう。また，ブロックが消えてしまっていて，おどろくかもしれません。これは，スクリプトエリアが背景のものになっているためなので，ステージの下にある（クリック）スクラッチキャットのスプライトをクリックすると，また表示さ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10</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128356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演習のまとめとして，プログラミングしたスクラッチキャットを全画面にして動かしましょう。そのために，プログラミングのスタートの合図となるブロックを最初につけておきましょう。（クリック）ブロックパレットから「イベント」のコードを選んで，「緑の旗がクリックされたとき」を選択して，スクリプトエリアにあるブロックの一番上につけましょう。</a:t>
            </a:r>
            <a:endParaRPr kumimoji="1" lang="en-US" altLang="ja-JP" dirty="0" smtClean="0"/>
          </a:p>
          <a:p>
            <a:r>
              <a:rPr kumimoji="1" lang="ja-JP" altLang="en-US" dirty="0" smtClean="0"/>
              <a:t>　次に，ステージの右上に並んでいる三つのアイコンの一番右のアイコンをクリックします。（クリック）これは，ステージを全画面で表示するアイコンです。</a:t>
            </a:r>
            <a:endParaRPr kumimoji="1" lang="en-US" altLang="ja-JP" dirty="0" smtClean="0"/>
          </a:p>
          <a:p>
            <a:r>
              <a:rPr kumimoji="1" lang="ja-JP" altLang="en-US" dirty="0" smtClean="0"/>
              <a:t>　そして，ステージの左上の緑の旗がプログラム開始のスタートボタン，赤い丸が停止のボタンです。（クリック）</a:t>
            </a:r>
            <a:endParaRPr kumimoji="1" lang="en-US" altLang="ja-JP" dirty="0" smtClean="0"/>
          </a:p>
          <a:p>
            <a:r>
              <a:rPr kumimoji="1" lang="ja-JP" altLang="en-US" dirty="0" smtClean="0"/>
              <a:t>さあ，全画面で，キャラクターを動かしてみましょう。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34734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スクラッチは，誰かが作成したプログラムを，写経のように，ただ同じようにつくるのではなく，</a:t>
            </a:r>
            <a:r>
              <a:rPr kumimoji="1" lang="en-US" altLang="ja-JP" dirty="0" smtClean="0"/>
              <a:t>(</a:t>
            </a:r>
            <a:r>
              <a:rPr kumimoji="1" lang="ja-JP" altLang="en-US" dirty="0" smtClean="0"/>
              <a:t>クリック</a:t>
            </a:r>
            <a:r>
              <a:rPr kumimoji="1" lang="en-US" altLang="ja-JP" dirty="0" smtClean="0"/>
              <a:t>)</a:t>
            </a:r>
            <a:r>
              <a:rPr kumimoji="1" lang="ja-JP" altLang="en-US" dirty="0" smtClean="0"/>
              <a:t>まず，自分が実現したいことを明確にすることが大切です。（クリック）次に，実現するためには，どうしたらいいかを考えます。ここでは，手順を紙に書き出したりすることも有効です。（クリック）最後に，実現に向けて何度も試行錯誤しながら取り組みます。うまく実現できても，よりよくかつ簡単な方法がないかを検討していくことが大切です。</a:t>
            </a:r>
            <a:r>
              <a:rPr kumimoji="1" lang="en-US" altLang="ja-JP" dirty="0" smtClean="0"/>
              <a:t/>
            </a:r>
            <a:br>
              <a:rPr kumimoji="1" lang="en-US" altLang="ja-JP" dirty="0" smtClean="0"/>
            </a:br>
            <a:r>
              <a:rPr kumimoji="1" lang="ja-JP" altLang="en-US" smtClean="0"/>
              <a:t>　とにかく</a:t>
            </a:r>
            <a:r>
              <a:rPr kumimoji="1" lang="ja-JP" altLang="en-US" dirty="0" smtClean="0"/>
              <a:t>，あれこれ考えることを楽しみながらスクラッチでプログラミングしてみてください。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12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01851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これがスクラッチの画面です。</a:t>
            </a:r>
            <a:r>
              <a:rPr kumimoji="1" lang="en-US" altLang="ja-JP" dirty="0" smtClean="0"/>
              <a:t>(</a:t>
            </a:r>
            <a:r>
              <a:rPr kumimoji="1" lang="ja-JP" altLang="en-US" dirty="0" smtClean="0"/>
              <a:t>クリック</a:t>
            </a:r>
            <a:r>
              <a:rPr kumimoji="1" lang="en-US" altLang="ja-JP" dirty="0" smtClean="0"/>
              <a:t>)</a:t>
            </a:r>
            <a:r>
              <a:rPr kumimoji="1" lang="ja-JP" altLang="en-US" dirty="0" smtClean="0"/>
              <a:t>画面右側にあるのがステージです。</a:t>
            </a:r>
            <a:r>
              <a:rPr kumimoji="1" lang="en-US" altLang="ja-JP" dirty="0" smtClean="0"/>
              <a:t>(</a:t>
            </a:r>
            <a:r>
              <a:rPr kumimoji="1" lang="ja-JP" altLang="en-US" dirty="0" smtClean="0"/>
              <a:t>クリック</a:t>
            </a:r>
            <a:r>
              <a:rPr kumimoji="1" lang="en-US" altLang="ja-JP" dirty="0" smtClean="0"/>
              <a:t>)</a:t>
            </a:r>
            <a:r>
              <a:rPr kumimoji="1" lang="ja-JP" altLang="en-US" dirty="0" smtClean="0"/>
              <a:t>ここで，プログラミングされたスプライトと呼ぶキャラクターが動きます。</a:t>
            </a:r>
            <a:endParaRPr kumimoji="1" lang="en-US" altLang="ja-JP" dirty="0" smtClean="0"/>
          </a:p>
          <a:p>
            <a:r>
              <a:rPr kumimoji="1" lang="ja-JP" altLang="en-US" dirty="0" smtClean="0"/>
              <a:t>　（クリック）次に真ん中の広い部分がスクリプトエリアです。（クリック）ここにプログラムブロックを並べることで，スプライトの動きを決定します。最後に，（クリック）左側にあるのがブロックパレットです。ここには，様々な種類の命令ができるブロックが準備されています。このパレットから必要なブロックを選んで，スクリプトエリアにドラッグしてもって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93369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さあ，スクラッチキャットを動かしてみましょう。まず，ブロックパレットの「動き」をクリックして表示される「１０歩動かす」のブロックを選び，ドラッグしてスクリプトエリアにもってきます。（クリック）次に，もってきたブロックをクリックしてみましょう。クリックするたびに，スクラッチキャットが右に少しずつ動きます。</a:t>
            </a:r>
            <a:endParaRPr kumimoji="1" lang="en-US" altLang="ja-JP" dirty="0" smtClean="0"/>
          </a:p>
          <a:p>
            <a:r>
              <a:rPr kumimoji="1" lang="ja-JP" altLang="en-US" dirty="0" smtClean="0"/>
              <a:t>（クリック）ちなみに，ブロックの数字の部分をクリックしてみてください。数字を変更することができます。数字を大きくすると大きく動き，小さくすると動きも小さくなります。また，マイナスの数字にすると，反対側に動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3</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352704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2700" y="882650"/>
            <a:ext cx="4170363" cy="3128963"/>
          </a:xfrm>
        </p:spPr>
      </p:sp>
      <p:sp>
        <p:nvSpPr>
          <p:cNvPr id="3" name="ノート プレースホルダー 2"/>
          <p:cNvSpPr>
            <a:spLocks noGrp="1"/>
          </p:cNvSpPr>
          <p:nvPr>
            <p:ph type="body" idx="1"/>
          </p:nvPr>
        </p:nvSpPr>
        <p:spPr>
          <a:xfrm>
            <a:off x="673577" y="4433122"/>
            <a:ext cx="5388610" cy="4941179"/>
          </a:xfrm>
        </p:spPr>
        <p:txBody>
          <a:bodyPr/>
          <a:lstStyle/>
          <a:p>
            <a:r>
              <a:rPr kumimoji="1" lang="ja-JP" altLang="en-US" dirty="0" smtClean="0"/>
              <a:t>　スクラッチキャットが，右端まで進むと画面の端に隠れてしまって，動かなくなります。少しだけ見えているしっぽをつかんで（ドラッグ），真ん中に戻すこともできますが，毎回は面倒です。そこで，端まで行ったら，折り返して進むようにしましょう。ブロックパレットの中から「もし端に着いたら，跳ね返る」のブロックを選んで，スクリプトエリアに移動させましょう。（クリック）　</a:t>
            </a:r>
            <a:endParaRPr kumimoji="1" lang="en-US" altLang="ja-JP" dirty="0" smtClean="0"/>
          </a:p>
          <a:p>
            <a:r>
              <a:rPr kumimoji="1" lang="ja-JP" altLang="en-US" dirty="0" smtClean="0"/>
              <a:t>　次に，このブロックを，「１０歩動かす」のブロックの近くに移動してください。すると，ブロックの下に影が現れるので，そうしたらブロックを離してください。すると二つのブロックがくっついた形になります。（クリック）　この状態で，ブロックをクリックするとキャラクターが，画面端で折り返すようになります。（クリック）　</a:t>
            </a:r>
            <a:endParaRPr kumimoji="1" lang="en-US" altLang="ja-JP" dirty="0" smtClean="0"/>
          </a:p>
          <a:p>
            <a:r>
              <a:rPr kumimoji="1" lang="ja-JP" altLang="en-US" dirty="0" smtClean="0"/>
              <a:t>　ですが，折り返したら，キャラクターが逆さまになってしまいますね。これを何とかしたいものです。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375904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2700" y="882650"/>
            <a:ext cx="4170363" cy="3128963"/>
          </a:xfrm>
        </p:spPr>
      </p:sp>
      <p:sp>
        <p:nvSpPr>
          <p:cNvPr id="3" name="ノート プレースホルダー 2"/>
          <p:cNvSpPr>
            <a:spLocks noGrp="1"/>
          </p:cNvSpPr>
          <p:nvPr>
            <p:ph type="body" idx="1"/>
          </p:nvPr>
        </p:nvSpPr>
        <p:spPr>
          <a:xfrm>
            <a:off x="673577" y="4433122"/>
            <a:ext cx="5388610" cy="4941179"/>
          </a:xfrm>
        </p:spPr>
        <p:txBody>
          <a:bodyPr/>
          <a:lstStyle/>
          <a:p>
            <a:r>
              <a:rPr kumimoji="1" lang="ja-JP" altLang="en-US" dirty="0" smtClean="0"/>
              <a:t>　キャラクターが端で折り返した特に，逆さまにならないようにするためには，「回転方法を</a:t>
            </a:r>
            <a:r>
              <a:rPr kumimoji="1" lang="en-US" altLang="ja-JP" dirty="0" smtClean="0"/>
              <a:t>『</a:t>
            </a:r>
            <a:r>
              <a:rPr kumimoji="1" lang="ja-JP" altLang="en-US" dirty="0" smtClean="0"/>
              <a:t>左右のみ</a:t>
            </a:r>
            <a:r>
              <a:rPr kumimoji="1" lang="en-US" altLang="ja-JP" dirty="0" smtClean="0"/>
              <a:t>』</a:t>
            </a:r>
            <a:r>
              <a:rPr kumimoji="1" lang="ja-JP" altLang="en-US" dirty="0" smtClean="0"/>
              <a:t>にする」というブロックを使います。（クリック）このブロックを，先程のブロックの下にくっつけることで，向きが左右のみとなり，逆さまにはなりません。（クリック）　ただし，このブロックの真ん中の「左右のみ」の部分をクリックして，（クリック）「回転しない」や「自由に回転」を選択すると，折り返した時の動きが変わります。試してみてください。（クリック）　</a:t>
            </a:r>
            <a:endParaRPr kumimoji="1" lang="en-US" altLang="ja-JP" dirty="0" smtClean="0"/>
          </a:p>
          <a:p>
            <a:r>
              <a:rPr kumimoji="1" lang="ja-JP" altLang="en-US" dirty="0" smtClean="0"/>
              <a:t>　さて，キャラクターを何度もクリックして動かすのはたいへんです。キャラクターをずっと動かし続ける方法はないでしょうか？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416716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同じ動きを繰り返しさせたいときには「繰り返し」のブロックを使います。（クリック）ブロックパレットの左側のコードの種類を示した丸の中からオレンジ色の「制御」をクリックしてください。すると，真ん中に隙間のあるブロックがいくつか表示されるので，ここでは「ずっと」と書かれたブロックを選びスクリプトエリアに移します。（クリック）次に，このブロックを先程のブロックに重ねるように一番上までドラッグします。「ずっと」のブロックの隙間に，つながっている３つの青いブロックが全部挟み込まれるようにしてください。</a:t>
            </a:r>
            <a:r>
              <a:rPr kumimoji="1" lang="en-US" altLang="ja-JP" dirty="0" smtClean="0"/>
              <a:t>(</a:t>
            </a:r>
            <a:r>
              <a:rPr kumimoji="1" lang="ja-JP" altLang="en-US" dirty="0" smtClean="0"/>
              <a:t>クリック</a:t>
            </a:r>
            <a:r>
              <a:rPr kumimoji="1" lang="en-US" altLang="ja-JP" dirty="0" smtClean="0"/>
              <a:t>)</a:t>
            </a:r>
          </a:p>
          <a:p>
            <a:r>
              <a:rPr kumimoji="1" lang="ja-JP" altLang="en-US" dirty="0" smtClean="0"/>
              <a:t>　このようにブロックが組み合わされるようにしてください。（クリック）これで，ブロックをクリックすると，スクラッチキャットがずっと動き続けます。</a:t>
            </a:r>
            <a:endParaRPr kumimoji="1" lang="en-US" altLang="ja-JP" dirty="0" smtClean="0"/>
          </a:p>
          <a:p>
            <a:r>
              <a:rPr kumimoji="1" lang="ja-JP" altLang="en-US" dirty="0" smtClean="0"/>
              <a:t>（クリック）もし，動きを止めたいときには，ステージの左上の赤い丸ボタンをクリックしてください。</a:t>
            </a:r>
            <a:endParaRPr kumimoji="1" lang="en-US" altLang="ja-JP" dirty="0" smtClean="0"/>
          </a:p>
          <a:p>
            <a:r>
              <a:rPr kumimoji="1" lang="ja-JP" altLang="en-US" dirty="0" smtClean="0"/>
              <a:t>（クリック）これで，ずっと動くようにはなりましたが，なんだか滑っているようで，歩いているようには見えないですよね。</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6</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75452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では，スクラッチキャットが走っているように見せる方法はないでしょうか？ここでは「コスチューム」を使います。ブロックパレットの上の方を見てください。今，表示されている「コード」のタブの他にも，「コスチューム」や「音」と書いたタブがありますね。このタブの中から「コスチューム」のタブをクリックしてみてください。（クリック）</a:t>
            </a:r>
            <a:endParaRPr kumimoji="1" lang="en-US" altLang="ja-JP" dirty="0" smtClean="0"/>
          </a:p>
          <a:p>
            <a:r>
              <a:rPr kumimoji="1" lang="ja-JP" altLang="en-US" dirty="0" smtClean="0"/>
              <a:t>　コスチュームのタブが開きました。このスクラッチキャットには，最初から足を開いたものと閉じたものの</a:t>
            </a:r>
            <a:r>
              <a:rPr kumimoji="1" lang="en-US" altLang="ja-JP" dirty="0" smtClean="0"/>
              <a:t>2</a:t>
            </a:r>
            <a:r>
              <a:rPr kumimoji="1" lang="ja-JP" altLang="en-US" dirty="0" smtClean="0"/>
              <a:t>通りのコスチュームが用意されています。（クリック）</a:t>
            </a:r>
            <a:endParaRPr kumimoji="1" lang="en-US" altLang="ja-JP" dirty="0" smtClean="0"/>
          </a:p>
          <a:p>
            <a:r>
              <a:rPr kumimoji="1" lang="ja-JP" altLang="en-US" dirty="0" smtClean="0"/>
              <a:t>　このコスチュームを交互に表示させることで，走っているように見えるのではないでしょうか？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7</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2126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では，もう一度，ブロックパレットのタブを「コード」に変えてください。（クリック）次に，コードの種類から「見た目」をクリックして，「次のコスチュームにする」を選択して，スクリプトエリアにあるブロックの「ずっと」の中に入れてください。これで，スクラッチキャットが走っているように見えるようになったのではないでしょうか？（クリック）</a:t>
            </a:r>
            <a:endParaRPr kumimoji="1" lang="en-US" altLang="ja-JP" dirty="0" smtClean="0"/>
          </a:p>
          <a:p>
            <a:r>
              <a:rPr kumimoji="1" lang="ja-JP" altLang="en-US" dirty="0" smtClean="0"/>
              <a:t>　さて，次は</a:t>
            </a:r>
            <a:r>
              <a:rPr kumimoji="1" lang="en-US" altLang="ja-JP" dirty="0" smtClean="0"/>
              <a:t>…</a:t>
            </a:r>
            <a:r>
              <a:rPr kumimoji="1" lang="ja-JP" altLang="en-US" dirty="0" smtClean="0"/>
              <a:t>（クリック）　せっかく，走っているように見えてきたので，ネコらしく鳴き声をつけてみたいですね。</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6727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4938" y="1233488"/>
            <a:ext cx="4171950" cy="3128962"/>
          </a:xfrm>
        </p:spPr>
      </p:sp>
      <p:sp>
        <p:nvSpPr>
          <p:cNvPr id="3" name="ノート プレースホルダー 2"/>
          <p:cNvSpPr>
            <a:spLocks noGrp="1"/>
          </p:cNvSpPr>
          <p:nvPr>
            <p:ph type="body" idx="1"/>
          </p:nvPr>
        </p:nvSpPr>
        <p:spPr/>
        <p:txBody>
          <a:bodyPr/>
          <a:lstStyle/>
          <a:p>
            <a:r>
              <a:rPr kumimoji="1" lang="ja-JP" altLang="en-US" dirty="0" smtClean="0"/>
              <a:t>　スクラッチキャットを鳴かせるには，コードの種類から「音」を選び，「ニャーの音を鳴らす」のブロックを選択して，スクリプトエリアに移動します。（クリック）</a:t>
            </a:r>
            <a:endParaRPr kumimoji="1" lang="en-US" altLang="ja-JP" dirty="0" smtClean="0"/>
          </a:p>
          <a:p>
            <a:r>
              <a:rPr kumimoji="1" lang="ja-JP" altLang="en-US" dirty="0" smtClean="0"/>
              <a:t>　ここでは，これまでと違い「ずっと」ブロックの上につけましょう。「ずっと」ブロックの中に入れるとどうなるか試してみても面白いですね。（クリック）</a:t>
            </a:r>
            <a:endParaRPr kumimoji="1" lang="en-US" altLang="ja-JP" dirty="0" smtClean="0"/>
          </a:p>
          <a:p>
            <a:r>
              <a:rPr kumimoji="1" lang="ja-JP" altLang="en-US" dirty="0" smtClean="0"/>
              <a:t>　（参加者の状況に応じて，試させるとよいでしょう。または，研修の講師（リーダー）が模範として見せるだけでもよいでしょう。）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3AAC522-C11B-4AA6-B204-ADA97F318ECF}" type="slidenum">
              <a:rPr kumimoji="1" lang="ja-JP" altLang="en-US" smtClean="0"/>
              <a:t>9</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２　ビジュアルプログラミング「</a:t>
            </a:r>
            <a:r>
              <a:rPr kumimoji="1" lang="en-US" altLang="ja-JP" smtClean="0"/>
              <a:t>Scratch</a:t>
            </a:r>
            <a:r>
              <a:rPr kumimoji="1" lang="ja-JP" altLang="en-US" smtClean="0"/>
              <a:t>」演習セット②</a:t>
            </a:r>
            <a:endParaRPr kumimoji="1" lang="ja-JP" altLang="en-US"/>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a:p>
        </p:txBody>
      </p:sp>
    </p:spTree>
    <p:extLst>
      <p:ext uri="{BB962C8B-B14F-4D97-AF65-F5344CB8AC3E}">
        <p14:creationId xmlns:p14="http://schemas.microsoft.com/office/powerpoint/2010/main" val="6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E9528973-BDE9-4294-8DAC-620DDAF8C062}" type="datetime1">
              <a:rPr kumimoji="1" lang="ja-JP" altLang="en-US" smtClean="0"/>
              <a:t>2018/12/11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02344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F84CA93-910C-4AA2-B881-FF95CDD76DAB}" type="datetime1">
              <a:rPr kumimoji="1" lang="ja-JP" altLang="en-US" smtClean="0"/>
              <a:t>2018/12/11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80680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76DE81D-A8F9-4E4F-BFB0-34448F700E1F}" type="datetime1">
              <a:rPr kumimoji="1" lang="ja-JP" altLang="en-US" smtClean="0"/>
              <a:t>2018/12/11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9880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6B3F711A-EB5D-4EFA-B835-5AE058AA0F3C}" type="datetime1">
              <a:rPr kumimoji="1" lang="ja-JP" altLang="en-US" smtClean="0"/>
              <a:t>2018/12/11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432501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0A3FCDC0-7703-4E3E-8D70-3CEC698E1899}" type="datetime1">
              <a:rPr kumimoji="1" lang="ja-JP" altLang="en-US" smtClean="0"/>
              <a:t>2018/12/11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349780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8B24FCD2-FCB6-4FDB-91BC-1878AFD0A51B}" type="datetime1">
              <a:rPr kumimoji="1" lang="ja-JP" altLang="en-US" smtClean="0"/>
              <a:t>2018/12/11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6442456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342900" y="6219491"/>
            <a:ext cx="2057400" cy="365125"/>
          </a:xfrm>
          <a:prstGeom prst="rect">
            <a:avLst/>
          </a:prstGeom>
        </p:spPr>
        <p:txBody>
          <a:bodyPr/>
          <a:lstStyle/>
          <a:p>
            <a:fld id="{8E43FAB0-F3E6-46C8-A452-8AE2AB16C7A6}" type="datetime1">
              <a:rPr kumimoji="1" lang="ja-JP" altLang="en-US" smtClean="0"/>
              <a:t>2018/12/11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7944911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342900" y="6219491"/>
            <a:ext cx="2057400" cy="365125"/>
          </a:xfrm>
          <a:prstGeom prst="rect">
            <a:avLst/>
          </a:prstGeom>
        </p:spPr>
        <p:txBody>
          <a:bodyPr/>
          <a:lstStyle/>
          <a:p>
            <a:fld id="{E10D8966-B99B-47F7-B106-DB4672553DD8}" type="datetime1">
              <a:rPr kumimoji="1" lang="ja-JP" altLang="en-US" smtClean="0"/>
              <a:t>2018/12/11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8995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6219491"/>
            <a:ext cx="2057400" cy="365125"/>
          </a:xfrm>
          <a:prstGeom prst="rect">
            <a:avLst/>
          </a:prstGeom>
        </p:spPr>
        <p:txBody>
          <a:bodyPr/>
          <a:lstStyle/>
          <a:p>
            <a:fld id="{45A31053-657E-42B2-ADAD-2B0A26251405}" type="datetime1">
              <a:rPr kumimoji="1" lang="ja-JP" altLang="en-US" smtClean="0"/>
              <a:t>2018/12/11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31193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39727C9C-53F6-4F52-B1B1-4F9873B834B9}" type="datetime1">
              <a:rPr kumimoji="1" lang="ja-JP" altLang="en-US" smtClean="0"/>
              <a:t>2018/12/11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14733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98E1DF5C-F8E6-4F28-8612-C2A5ACF38942}" type="datetime1">
              <a:rPr kumimoji="1" lang="ja-JP" altLang="en-US" smtClean="0"/>
              <a:t>2018/12/11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11038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userDrawn="1"/>
        </p:nvSpPr>
        <p:spPr>
          <a:xfrm>
            <a:off x="0" y="0"/>
            <a:ext cx="9144000" cy="237881"/>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45361"/>
            <a:ext cx="9144000" cy="71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329575"/>
            <a:ext cx="9144000" cy="475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0337"/>
            <a:ext cx="9055824" cy="338554"/>
          </a:xfrm>
          <a:prstGeom prst="rect">
            <a:avLst/>
          </a:prstGeom>
          <a:noFill/>
        </p:spPr>
        <p:txBody>
          <a:bodyPr wrap="square" lIns="91440" tIns="45720" rIns="91440" bIns="45720">
            <a:spAutoFit/>
          </a:bodyPr>
          <a:lstStyle/>
          <a:p>
            <a:pPr algn="ct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かごしま</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プログラミング教育研修パック 　</a:t>
            </a:r>
            <a:r>
              <a:rPr lang="en-US" altLang="ja-JP"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Ⅱ</a:t>
            </a:r>
            <a:r>
              <a:rPr lang="ja-JP" altLang="en-US" sz="1600" b="0" cap="none" spc="0" dirty="0" smtClean="0">
                <a:ln w="10160">
                  <a:solidFill>
                    <a:srgbClr val="FFCCFF"/>
                  </a:solidFill>
                  <a:prstDash val="solid"/>
                </a:ln>
                <a:solidFill>
                  <a:srgbClr val="FFFF00"/>
                </a:solidFill>
                <a:effectLst>
                  <a:outerShdw blurRad="38100" dist="22860" dir="5400000" algn="tl" rotWithShape="0">
                    <a:srgbClr val="000000">
                      <a:alpha val="30000"/>
                    </a:srgbClr>
                  </a:outerShdw>
                </a:effectLst>
              </a:rPr>
              <a:t>体験編</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２</a:t>
            </a:r>
            <a:r>
              <a:rPr lang="ja-JP" altLang="en-US" sz="1600" b="0" cap="none" spc="0" baseline="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 </a:t>
            </a:r>
            <a:r>
              <a:rPr lang="ja-JP" altLang="en-US" sz="11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ビジュアルプログラミング</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a:t>
            </a:r>
            <a:r>
              <a:rPr lang="en-US" altLang="ja-JP"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Scratch</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」演習セット</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　</a:t>
            </a:r>
            <a:endParaRPr lang="ja-JP" altLang="en-US" sz="1600" b="0" cap="none" spc="0"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14" name="正方形/長方形 13"/>
          <p:cNvSpPr/>
          <p:nvPr userDrawn="1"/>
        </p:nvSpPr>
        <p:spPr>
          <a:xfrm>
            <a:off x="0" y="6504544"/>
            <a:ext cx="91440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a:spAutoFit/>
          </a:bodyPr>
          <a:lstStyle/>
          <a:p>
            <a:pPr algn="r"/>
            <a:r>
              <a:rPr lang="en-US" altLang="ja-JP" dirty="0" smtClean="0">
                <a:solidFill>
                  <a:srgbClr val="FFFFFF"/>
                </a:solidFill>
                <a:effectLst/>
              </a:rPr>
              <a:t> Kagoshima Prefectural Institute For</a:t>
            </a:r>
            <a:r>
              <a:rPr lang="ja-JP" altLang="en-US" baseline="0" dirty="0" smtClean="0">
                <a:solidFill>
                  <a:srgbClr val="FFFFFF"/>
                </a:solidFill>
                <a:effectLst/>
              </a:rPr>
              <a:t> </a:t>
            </a:r>
            <a:r>
              <a:rPr lang="en-US" altLang="ja-JP" dirty="0" smtClean="0">
                <a:solidFill>
                  <a:srgbClr val="FFFFFF"/>
                </a:solidFill>
                <a:effectLst/>
              </a:rPr>
              <a:t>Education Research </a:t>
            </a:r>
            <a:endParaRPr lang="en-US" altLang="ja-JP" dirty="0">
              <a:solidFill>
                <a:srgbClr val="FFFFFF"/>
              </a:solidFill>
              <a:effectLst/>
            </a:endParaRPr>
          </a:p>
        </p:txBody>
      </p:sp>
      <p:sp>
        <p:nvSpPr>
          <p:cNvPr id="6" name="Slide Number Placeholder 5"/>
          <p:cNvSpPr>
            <a:spLocks noGrp="1"/>
          </p:cNvSpPr>
          <p:nvPr>
            <p:ph type="sldNum" sz="quarter" idx="4"/>
          </p:nvPr>
        </p:nvSpPr>
        <p:spPr>
          <a:xfrm>
            <a:off x="0" y="6492875"/>
            <a:ext cx="792856" cy="365125"/>
          </a:xfrm>
          <a:prstGeom prst="rect">
            <a:avLst/>
          </a:prstGeom>
        </p:spPr>
        <p:txBody>
          <a:bodyPr vert="horz" lIns="91440" tIns="45720" rIns="91440" bIns="45720" rtlCol="0" anchor="ctr"/>
          <a:lstStyle>
            <a:lvl1pPr algn="ctr">
              <a:defRPr sz="2800">
                <a:solidFill>
                  <a:schemeClr val="bg1"/>
                </a:solidFill>
              </a:defRPr>
            </a:lvl1pPr>
          </a:lstStyle>
          <a:p>
            <a:fld id="{DD638FA8-802B-4CC3-821C-FEAAB671A0D4}" type="slidenum">
              <a:rPr kumimoji="1" lang="ja-JP" altLang="en-US" smtClean="0"/>
              <a:pPr/>
              <a:t>‹#›</a:t>
            </a:fld>
            <a:endParaRPr kumimoji="1" lang="ja-JP" altLang="en-US" dirty="0"/>
          </a:p>
        </p:txBody>
      </p:sp>
    </p:spTree>
    <p:extLst>
      <p:ext uri="{BB962C8B-B14F-4D97-AF65-F5344CB8AC3E}">
        <p14:creationId xmlns:p14="http://schemas.microsoft.com/office/powerpoint/2010/main" val="1769512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diagramData" Target="../diagrams/data1.xml"/><Relationship Id="rId5" Type="http://schemas.openxmlformats.org/officeDocument/2006/relationships/image" Target="../media/image41.png"/><Relationship Id="rId10" Type="http://schemas.microsoft.com/office/2007/relationships/diagramDrawing" Target="../diagrams/drawing1.xml"/><Relationship Id="rId4" Type="http://schemas.openxmlformats.org/officeDocument/2006/relationships/notesSlide" Target="../notesSlides/notesSlide12.xml"/><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image" Target="../media/image31.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34985" y="1134283"/>
            <a:ext cx="8627806" cy="2064968"/>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ja-JP" altLang="en-US" sz="3200" b="1" dirty="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２</a:t>
            </a:r>
            <a:r>
              <a:rPr kumimoji="1" lang="ja-JP" altLang="en-US" sz="4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　</a:t>
            </a:r>
            <a:r>
              <a:rPr lang="ja-JP" altLang="en-US" sz="3200" b="1" dirty="0" smtClean="0">
                <a:solidFill>
                  <a:prstClr val="black"/>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プログラミング</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en-US" altLang="ja-JP"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Scratch</a:t>
            </a:r>
            <a:r>
              <a:rPr kumimoji="1" lang="ja-JP" altLang="en-US" sz="3200" b="1" i="0" u="none" strike="noStrike" kern="1200" cap="none" spc="0" normalizeH="0" baseline="0" noProof="0" dirty="0" smtClean="0">
                <a:ln>
                  <a:solidFill>
                    <a:schemeClr val="accent4">
                      <a:lumMod val="75000"/>
                    </a:schemeClr>
                  </a:solidFill>
                </a:ln>
                <a:solidFill>
                  <a:schemeClr val="bg1"/>
                </a:solidFill>
                <a:effectLst>
                  <a:glow rad="139700">
                    <a:srgbClr val="FFCC00"/>
                  </a:glow>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a:t>
            </a:r>
            <a:r>
              <a:rPr kumimoji="1" lang="ja-JP"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rPr>
              <a:t>演習セット</a:t>
            </a:r>
            <a:endParaRPr kumimoji="1" lang="en-US" altLang="ja-JP"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「②</a:t>
            </a:r>
            <a:r>
              <a:rPr kumimoji="1" lang="ja-JP" alt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スクラッチキャット</a:t>
            </a:r>
            <a:r>
              <a:rPr kumimoji="1" lang="ja-JP" altLang="en-US" sz="3600" b="1" i="0" u="none" strike="noStrike" kern="1200" cap="none" spc="0" normalizeH="0" baseline="0" noProof="0" dirty="0" smtClean="0">
                <a:ln>
                  <a:noFill/>
                </a:ln>
                <a:solidFill>
                  <a:srgbClr val="70AD47">
                    <a:lumMod val="50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j-cs"/>
              </a:rPr>
              <a:t>を自由に動かそう！」</a:t>
            </a:r>
            <a:endParaRPr kumimoji="1" lang="ja-JP" altLang="en-US" sz="3200" b="0" i="0" u="none" strike="noStrike" kern="1200" cap="none" spc="0" normalizeH="0" baseline="0" noProof="0" dirty="0">
              <a:ln>
                <a:noFill/>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4"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638FA8-802B-4CC3-821C-FEAAB671A0D4}" type="slidenum">
              <a:rPr kumimoji="1" lang="ja-JP" altLang="en-US" sz="2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5960760" y="606574"/>
            <a:ext cx="2807179"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活動時間</a:t>
            </a:r>
            <a:r>
              <a:rPr kumimoji="0" lang="en-US" altLang="ja-JP"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_</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約</a:t>
            </a:r>
            <a:r>
              <a:rPr lang="en-US" altLang="ja-JP" sz="2800" noProof="0" dirty="0">
                <a:ln w="3175">
                  <a:noFill/>
                  <a:prstDash val="solid"/>
                </a:ln>
                <a:solidFill>
                  <a:srgbClr val="70AD47">
                    <a:lumMod val="50000"/>
                  </a:srgbClr>
                </a:solidFill>
                <a:latin typeface="ＭＳ Ｐゴシック" panose="020B0600070205080204" pitchFamily="50" charset="-128"/>
                <a:ea typeface="ＭＳ Ｐゴシック" panose="020B0600070205080204" pitchFamily="50" charset="-128"/>
              </a:rPr>
              <a:t>30</a:t>
            </a:r>
            <a:r>
              <a:rPr kumimoji="0" lang="ja-JP" altLang="en-US" sz="2800" b="0" i="0" u="none" strike="noStrike" kern="1200" cap="none" spc="0" normalizeH="0" baseline="0" noProof="0" dirty="0" smtClean="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分</a:t>
            </a:r>
            <a:endParaRPr kumimoji="0" lang="ja-JP" altLang="en-US" sz="2800" b="0" i="0" u="none" strike="noStrike" kern="1200" cap="none" spc="0" normalizeH="0" baseline="0" noProof="0" dirty="0">
              <a:ln w="3175">
                <a:noFill/>
                <a:prstDash val="solid"/>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28" name="Picture 4" descr="æä¸­æè¨ã®ã¤ã©ã¹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5521" y="633932"/>
            <a:ext cx="666955" cy="651949"/>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4"/>
          <a:stretch>
            <a:fillRect/>
          </a:stretch>
        </p:blipFill>
        <p:spPr>
          <a:xfrm>
            <a:off x="330666" y="3307715"/>
            <a:ext cx="1863331" cy="2086121"/>
          </a:xfrm>
          <a:prstGeom prst="rect">
            <a:avLst/>
          </a:prstGeom>
        </p:spPr>
      </p:pic>
      <p:pic>
        <p:nvPicPr>
          <p:cNvPr id="11" name="図 10"/>
          <p:cNvPicPr>
            <a:picLocks noChangeAspect="1"/>
          </p:cNvPicPr>
          <p:nvPr/>
        </p:nvPicPr>
        <p:blipFill>
          <a:blip r:embed="rId4"/>
          <a:stretch>
            <a:fillRect/>
          </a:stretch>
        </p:blipFill>
        <p:spPr>
          <a:xfrm flipH="1">
            <a:off x="6904608" y="3307715"/>
            <a:ext cx="1863331" cy="2086121"/>
          </a:xfrm>
          <a:prstGeom prst="rect">
            <a:avLst/>
          </a:prstGeom>
        </p:spPr>
      </p:pic>
      <p:sp>
        <p:nvSpPr>
          <p:cNvPr id="9" name="正方形/長方形 8"/>
          <p:cNvSpPr/>
          <p:nvPr/>
        </p:nvSpPr>
        <p:spPr>
          <a:xfrm rot="20850992">
            <a:off x="392930" y="620241"/>
            <a:ext cx="2695943"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4800" b="1" i="0" u="none" strike="noStrike" kern="1200" cap="none" spc="0" normalizeH="0" baseline="0" noProof="0" dirty="0" smtClean="0">
                <a:ln w="9525">
                  <a:solidFill>
                    <a:prstClr val="white"/>
                  </a:solidFill>
                  <a:prstDash val="solid"/>
                </a:ln>
                <a:solidFill>
                  <a:srgbClr val="FF0000"/>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Ⅱ</a:t>
            </a:r>
            <a:r>
              <a:rPr kumimoji="0" lang="ja-JP" altLang="en-US" sz="4800" b="1" i="0" u="none" strike="noStrike" kern="1200" cap="none" spc="0" normalizeH="0" baseline="0" noProof="0" dirty="0" smtClean="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rPr>
              <a:t>体験編</a:t>
            </a:r>
            <a:endParaRPr kumimoji="0" lang="ja-JP" altLang="en-US" sz="4800" b="1" i="0" u="none" strike="noStrike" kern="1200" cap="none" spc="0" normalizeH="0" baseline="0" noProof="0" dirty="0">
              <a:ln w="9525">
                <a:solidFill>
                  <a:prstClr val="white"/>
                </a:solidFill>
                <a:prstDash val="solid"/>
              </a:ln>
              <a:solidFill>
                <a:srgbClr val="70AD47">
                  <a:lumMod val="50000"/>
                </a:srgbClr>
              </a:solidFill>
              <a:effectLst>
                <a:outerShdw blurRad="12700" dist="38100" dir="2700000" algn="tl" rotWithShape="0">
                  <a:prstClr val="white">
                    <a:lumMod val="50000"/>
                  </a:prstClr>
                </a:outerShdw>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t="-2935" b="25828"/>
          <a:stretch/>
        </p:blipFill>
        <p:spPr>
          <a:xfrm>
            <a:off x="3829613" y="151384"/>
            <a:ext cx="1168313" cy="1617043"/>
          </a:xfrm>
          <a:prstGeom prst="rect">
            <a:avLst/>
          </a:prstGeom>
        </p:spPr>
      </p:pic>
    </p:spTree>
    <p:extLst>
      <p:ext uri="{BB962C8B-B14F-4D97-AF65-F5344CB8AC3E}">
        <p14:creationId xmlns:p14="http://schemas.microsoft.com/office/powerpoint/2010/main" val="207363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2.59259E-6 L 0.73628 0.00162 " pathEditMode="relative" rAng="0" ptsTypes="AA">
                                      <p:cBhvr>
                                        <p:cTn id="6" dur="2000" fill="hold"/>
                                        <p:tgtEl>
                                          <p:spTgt spid="2"/>
                                        </p:tgtEl>
                                        <p:attrNameLst>
                                          <p:attrName>ppt_x</p:attrName>
                                          <p:attrName>ppt_y</p:attrName>
                                        </p:attrNameLst>
                                      </p:cBhvr>
                                      <p:rCtr x="36806" y="69"/>
                                    </p:animMotion>
                                  </p:childTnLst>
                                </p:cTn>
                              </p:par>
                            </p:childTnLst>
                          </p:cTn>
                        </p:par>
                        <p:par>
                          <p:cTn id="7" fill="hold">
                            <p:stCondLst>
                              <p:cond delay="2000"/>
                            </p:stCondLst>
                            <p:childTnLst>
                              <p:par>
                                <p:cTn id="8" presetID="17" presetClass="exit" presetSubtype="10" fill="hold" nodeType="afterEffect">
                                  <p:stCondLst>
                                    <p:cond delay="0"/>
                                  </p:stCondLst>
                                  <p:childTnLst>
                                    <p:anim calcmode="lin" valueType="num">
                                      <p:cBhvr>
                                        <p:cTn id="9" dur="500"/>
                                        <p:tgtEl>
                                          <p:spTgt spid="2"/>
                                        </p:tgtEl>
                                        <p:attrNameLst>
                                          <p:attrName>ppt_w</p:attrName>
                                        </p:attrNameLst>
                                      </p:cBhvr>
                                      <p:tavLst>
                                        <p:tav tm="0">
                                          <p:val>
                                            <p:strVal val="ppt_w"/>
                                          </p:val>
                                        </p:tav>
                                        <p:tav tm="100000">
                                          <p:val>
                                            <p:fltVal val="0"/>
                                          </p:val>
                                        </p:tav>
                                      </p:tavLst>
                                    </p:anim>
                                    <p:anim calcmode="lin" valueType="num">
                                      <p:cBhvr>
                                        <p:cTn id="10" dur="500"/>
                                        <p:tgtEl>
                                          <p:spTgt spid="2"/>
                                        </p:tgtEl>
                                        <p:attrNameLst>
                                          <p:attrName>ppt_h</p:attrName>
                                        </p:attrNameLst>
                                      </p:cBhvr>
                                      <p:tavLst>
                                        <p:tav tm="0">
                                          <p:val>
                                            <p:strVal val="ppt_h"/>
                                          </p:val>
                                        </p:tav>
                                        <p:tav tm="100000">
                                          <p:val>
                                            <p:strVal val="ppt_h"/>
                                          </p:val>
                                        </p:tav>
                                      </p:tavLst>
                                    </p:anim>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25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3000"/>
                            </p:stCondLst>
                            <p:childTnLst>
                              <p:par>
                                <p:cTn id="17" presetID="63" presetClass="path" presetSubtype="0" accel="50000" decel="50000" fill="hold" nodeType="afterEffect">
                                  <p:stCondLst>
                                    <p:cond delay="0"/>
                                  </p:stCondLst>
                                  <p:childTnLst>
                                    <p:animMotion origin="layout" path="M -4.44444E-6 -7.40741E-7 L -0.71892 4.81481E-6 " pathEditMode="relative" rAng="0" ptsTypes="AA">
                                      <p:cBhvr>
                                        <p:cTn id="18" dur="2000" fill="hold"/>
                                        <p:tgtEl>
                                          <p:spTgt spid="11"/>
                                        </p:tgtEl>
                                        <p:attrNameLst>
                                          <p:attrName>ppt_x</p:attrName>
                                          <p:attrName>ppt_y</p:attrName>
                                        </p:attrNameLst>
                                      </p:cBhvr>
                                      <p:rCtr x="-3439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10</a:t>
            </a:fld>
            <a:endParaRPr kumimoji="1" lang="ja-JP" altLang="en-US"/>
          </a:p>
        </p:txBody>
      </p:sp>
      <p:sp>
        <p:nvSpPr>
          <p:cNvPr id="6"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　⑦「背景をつけよう」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3"/>
          <a:stretch>
            <a:fillRect/>
          </a:stretch>
        </p:blipFill>
        <p:spPr>
          <a:xfrm>
            <a:off x="140086" y="1005840"/>
            <a:ext cx="3037837" cy="4009118"/>
          </a:xfrm>
          <a:prstGeom prst="rect">
            <a:avLst/>
          </a:prstGeom>
          <a:ln>
            <a:solidFill>
              <a:schemeClr val="bg1"/>
            </a:solidFill>
          </a:ln>
        </p:spPr>
      </p:pic>
      <p:pic>
        <p:nvPicPr>
          <p:cNvPr id="8" name="図 7"/>
          <p:cNvPicPr>
            <a:picLocks noChangeAspect="1"/>
          </p:cNvPicPr>
          <p:nvPr/>
        </p:nvPicPr>
        <p:blipFill rotWithShape="1">
          <a:blip r:embed="rId4"/>
          <a:srcRect l="86701" t="66425" b="5401"/>
          <a:stretch/>
        </p:blipFill>
        <p:spPr>
          <a:xfrm>
            <a:off x="498028" y="4158614"/>
            <a:ext cx="1730375" cy="2061030"/>
          </a:xfrm>
          <a:prstGeom prst="rect">
            <a:avLst/>
          </a:prstGeom>
          <a:effectLst>
            <a:glow rad="101600">
              <a:schemeClr val="accent6">
                <a:satMod val="175000"/>
                <a:alpha val="92000"/>
              </a:schemeClr>
            </a:glow>
          </a:effectLst>
        </p:spPr>
      </p:pic>
      <p:sp>
        <p:nvSpPr>
          <p:cNvPr id="9" name="角丸四角形 8"/>
          <p:cNvSpPr/>
          <p:nvPr/>
        </p:nvSpPr>
        <p:spPr>
          <a:xfrm>
            <a:off x="2586345" y="4521473"/>
            <a:ext cx="682171" cy="493485"/>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2106555" y="5000443"/>
            <a:ext cx="820875" cy="7617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5"/>
          <a:stretch>
            <a:fillRect/>
          </a:stretch>
        </p:blipFill>
        <p:spPr>
          <a:xfrm>
            <a:off x="3782608" y="1190605"/>
            <a:ext cx="4888997" cy="3577610"/>
          </a:xfrm>
          <a:prstGeom prst="rect">
            <a:avLst/>
          </a:prstGeom>
        </p:spPr>
      </p:pic>
      <p:pic>
        <p:nvPicPr>
          <p:cNvPr id="14" name="図 13"/>
          <p:cNvPicPr>
            <a:picLocks noChangeAspect="1"/>
          </p:cNvPicPr>
          <p:nvPr/>
        </p:nvPicPr>
        <p:blipFill>
          <a:blip r:embed="rId6"/>
          <a:stretch>
            <a:fillRect/>
          </a:stretch>
        </p:blipFill>
        <p:spPr>
          <a:xfrm>
            <a:off x="5562070" y="3639457"/>
            <a:ext cx="3399049" cy="2580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直線矢印コネクタ 14"/>
          <p:cNvCxnSpPr/>
          <p:nvPr/>
        </p:nvCxnSpPr>
        <p:spPr>
          <a:xfrm flipV="1">
            <a:off x="2228403" y="4542971"/>
            <a:ext cx="1858744" cy="16766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808229" y="3807795"/>
            <a:ext cx="981485" cy="981917"/>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7"/>
          <a:stretch>
            <a:fillRect/>
          </a:stretch>
        </p:blipFill>
        <p:spPr>
          <a:xfrm>
            <a:off x="5202745" y="4298753"/>
            <a:ext cx="866775" cy="2095500"/>
          </a:xfrm>
          <a:prstGeom prst="rect">
            <a:avLst/>
          </a:prstGeom>
          <a:effectLst>
            <a:glow rad="228600">
              <a:schemeClr val="accent6">
                <a:satMod val="175000"/>
              </a:schemeClr>
            </a:glow>
          </a:effectLst>
        </p:spPr>
      </p:pic>
      <p:sp>
        <p:nvSpPr>
          <p:cNvPr id="21" name="角丸四角形 20"/>
          <p:cNvSpPr/>
          <p:nvPr/>
        </p:nvSpPr>
        <p:spPr>
          <a:xfrm>
            <a:off x="5202745" y="5520165"/>
            <a:ext cx="820944" cy="699479"/>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891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11</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スクラッチキャットを動かそう！⑧「スタートボタン　　　」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7797116" y="438613"/>
            <a:ext cx="563114" cy="580712"/>
          </a:xfrm>
          <a:prstGeom prst="rect">
            <a:avLst/>
          </a:prstGeom>
        </p:spPr>
      </p:pic>
      <p:pic>
        <p:nvPicPr>
          <p:cNvPr id="7" name="図 6"/>
          <p:cNvPicPr>
            <a:picLocks noChangeAspect="1"/>
          </p:cNvPicPr>
          <p:nvPr/>
        </p:nvPicPr>
        <p:blipFill>
          <a:blip r:embed="rId4"/>
          <a:stretch>
            <a:fillRect/>
          </a:stretch>
        </p:blipFill>
        <p:spPr>
          <a:xfrm>
            <a:off x="140086" y="1141186"/>
            <a:ext cx="5229225" cy="4953000"/>
          </a:xfrm>
          <a:prstGeom prst="rect">
            <a:avLst/>
          </a:prstGeom>
        </p:spPr>
      </p:pic>
      <p:pic>
        <p:nvPicPr>
          <p:cNvPr id="8" name="図 7"/>
          <p:cNvPicPr>
            <a:picLocks noChangeAspect="1"/>
          </p:cNvPicPr>
          <p:nvPr/>
        </p:nvPicPr>
        <p:blipFill>
          <a:blip r:embed="rId5"/>
          <a:stretch>
            <a:fillRect/>
          </a:stretch>
        </p:blipFill>
        <p:spPr>
          <a:xfrm>
            <a:off x="5505034" y="1141186"/>
            <a:ext cx="3456085" cy="2842533"/>
          </a:xfrm>
          <a:prstGeom prst="rect">
            <a:avLst/>
          </a:prstGeom>
        </p:spPr>
      </p:pic>
      <p:pic>
        <p:nvPicPr>
          <p:cNvPr id="9" name="図 8"/>
          <p:cNvPicPr>
            <a:picLocks noChangeAspect="1"/>
          </p:cNvPicPr>
          <p:nvPr/>
        </p:nvPicPr>
        <p:blipFill rotWithShape="1">
          <a:blip r:embed="rId5"/>
          <a:srcRect r="84978" b="91582"/>
          <a:stretch/>
        </p:blipFill>
        <p:spPr>
          <a:xfrm>
            <a:off x="5505034" y="4013043"/>
            <a:ext cx="1399909" cy="645204"/>
          </a:xfrm>
          <a:prstGeom prst="rect">
            <a:avLst/>
          </a:prstGeom>
        </p:spPr>
      </p:pic>
      <p:pic>
        <p:nvPicPr>
          <p:cNvPr id="10" name="図 9"/>
          <p:cNvPicPr>
            <a:picLocks noChangeAspect="1"/>
          </p:cNvPicPr>
          <p:nvPr/>
        </p:nvPicPr>
        <p:blipFill rotWithShape="1">
          <a:blip r:embed="rId5"/>
          <a:srcRect l="75999" b="90637"/>
          <a:stretch/>
        </p:blipFill>
        <p:spPr>
          <a:xfrm>
            <a:off x="6512928" y="5059272"/>
            <a:ext cx="2448191" cy="785527"/>
          </a:xfrm>
          <a:prstGeom prst="rect">
            <a:avLst/>
          </a:prstGeom>
        </p:spPr>
      </p:pic>
      <p:sp>
        <p:nvSpPr>
          <p:cNvPr id="11" name="右矢印 10"/>
          <p:cNvSpPr/>
          <p:nvPr/>
        </p:nvSpPr>
        <p:spPr>
          <a:xfrm rot="14027865">
            <a:off x="485442" y="3093695"/>
            <a:ext cx="595085" cy="52251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53143" y="1769214"/>
            <a:ext cx="1436914" cy="493485"/>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12" idx="3"/>
          </p:cNvCxnSpPr>
          <p:nvPr/>
        </p:nvCxnSpPr>
        <p:spPr>
          <a:xfrm>
            <a:off x="2090057" y="2015957"/>
            <a:ext cx="957943" cy="15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117923" y="1769213"/>
            <a:ext cx="1642763" cy="493485"/>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465816" y="1111862"/>
            <a:ext cx="630184" cy="310538"/>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a:stCxn id="17" idx="2"/>
          </p:cNvCxnSpPr>
          <p:nvPr/>
        </p:nvCxnSpPr>
        <p:spPr>
          <a:xfrm>
            <a:off x="5780908" y="1422400"/>
            <a:ext cx="347207" cy="25613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8045137" y="1127701"/>
            <a:ext cx="915981" cy="292649"/>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8045138" y="5049475"/>
            <a:ext cx="808576" cy="795324"/>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a:endCxn id="22" idx="0"/>
          </p:cNvCxnSpPr>
          <p:nvPr/>
        </p:nvCxnSpPr>
        <p:spPr>
          <a:xfrm flipH="1">
            <a:off x="8449426" y="1406865"/>
            <a:ext cx="60877" cy="36426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5505034" y="3983719"/>
            <a:ext cx="1408759" cy="674528"/>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吹き出し 26"/>
          <p:cNvSpPr/>
          <p:nvPr/>
        </p:nvSpPr>
        <p:spPr>
          <a:xfrm>
            <a:off x="6705600" y="5925683"/>
            <a:ext cx="2255518" cy="398689"/>
          </a:xfrm>
          <a:prstGeom prst="wedgeRoundRectCallout">
            <a:avLst>
              <a:gd name="adj1" fmla="val 27430"/>
              <a:gd name="adj2" fmla="val -112245"/>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accent6">
                    <a:lumMod val="50000"/>
                  </a:schemeClr>
                </a:solidFill>
                <a:latin typeface="ＭＳ Ｐゴシック" panose="020B0600070205080204" pitchFamily="50" charset="-128"/>
                <a:ea typeface="ＭＳ Ｐゴシック" panose="020B0600070205080204" pitchFamily="50" charset="-128"/>
              </a:rPr>
              <a:t>全画面表示</a:t>
            </a:r>
          </a:p>
        </p:txBody>
      </p:sp>
      <p:sp>
        <p:nvSpPr>
          <p:cNvPr id="28" name="角丸四角形吹き出し 27"/>
          <p:cNvSpPr/>
          <p:nvPr/>
        </p:nvSpPr>
        <p:spPr>
          <a:xfrm>
            <a:off x="4615543" y="4748236"/>
            <a:ext cx="1800778" cy="398689"/>
          </a:xfrm>
          <a:prstGeom prst="wedgeRoundRectCallout">
            <a:avLst>
              <a:gd name="adj1" fmla="val 27430"/>
              <a:gd name="adj2" fmla="val -112245"/>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latin typeface="ＭＳ Ｐゴシック" panose="020B0600070205080204" pitchFamily="50" charset="-128"/>
                <a:ea typeface="ＭＳ Ｐゴシック" panose="020B0600070205080204" pitchFamily="50" charset="-128"/>
              </a:rPr>
              <a:t>プログラム開始</a:t>
            </a:r>
            <a:endParaRPr kumimoji="1" lang="ja-JP" altLang="en-US" b="1"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sp>
        <p:nvSpPr>
          <p:cNvPr id="29" name="角丸四角形吹き出し 28"/>
          <p:cNvSpPr/>
          <p:nvPr/>
        </p:nvSpPr>
        <p:spPr>
          <a:xfrm>
            <a:off x="6562967" y="4726681"/>
            <a:ext cx="955912" cy="420244"/>
          </a:xfrm>
          <a:prstGeom prst="wedgeRoundRectCallout">
            <a:avLst>
              <a:gd name="adj1" fmla="val -51558"/>
              <a:gd name="adj2" fmla="val -119526"/>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accent6">
                    <a:lumMod val="50000"/>
                  </a:schemeClr>
                </a:solidFill>
                <a:latin typeface="ＭＳ Ｐゴシック" panose="020B0600070205080204" pitchFamily="50" charset="-128"/>
                <a:ea typeface="ＭＳ Ｐゴシック" panose="020B0600070205080204" pitchFamily="50" charset="-128"/>
              </a:rPr>
              <a:t>停止</a:t>
            </a:r>
            <a:endParaRPr kumimoji="1" lang="ja-JP" altLang="en-US" b="1"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5507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21" grpId="0" animBg="1"/>
      <p:bldP spid="22"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cratchcomplet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93542" y="756556"/>
            <a:ext cx="7511142" cy="5633357"/>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12</a:t>
            </a:fld>
            <a:endParaRPr kumimoji="1" lang="ja-JP" altLang="en-US"/>
          </a:p>
        </p:txBody>
      </p:sp>
      <p:graphicFrame>
        <p:nvGraphicFramePr>
          <p:cNvPr id="3" name="図表 2"/>
          <p:cNvGraphicFramePr/>
          <p:nvPr>
            <p:extLst>
              <p:ext uri="{D42A27DB-BD31-4B8C-83A1-F6EECF244321}">
                <p14:modId xmlns:p14="http://schemas.microsoft.com/office/powerpoint/2010/main" val="2639223424"/>
              </p:ext>
            </p:extLst>
          </p:nvPr>
        </p:nvGraphicFramePr>
        <p:xfrm>
          <a:off x="362857" y="1363208"/>
          <a:ext cx="8519885" cy="30636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タイトル 1"/>
          <p:cNvSpPr txBox="1">
            <a:spLocks/>
          </p:cNvSpPr>
          <p:nvPr/>
        </p:nvSpPr>
        <p:spPr>
          <a:xfrm>
            <a:off x="2208184" y="472942"/>
            <a:ext cx="4613530"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solidFill>
                  <a:sysClr val="windowText" lastClr="000000"/>
                </a:solidFill>
                <a:latin typeface="ＭＳ Ｐゴシック" panose="020B0600070205080204" pitchFamily="50" charset="-128"/>
                <a:ea typeface="ＭＳ Ｐゴシック" panose="020B0600070205080204" pitchFamily="50" charset="-128"/>
              </a:rPr>
              <a:t>演習</a:t>
            </a:r>
            <a:r>
              <a:rPr lang="ja-JP" altLang="en-US" sz="3600" b="1" dirty="0" smtClean="0">
                <a:solidFill>
                  <a:sysClr val="windowText" lastClr="000000"/>
                </a:solidFill>
                <a:latin typeface="ＭＳ Ｐゴシック" panose="020B0600070205080204" pitchFamily="50" charset="-128"/>
                <a:ea typeface="ＭＳ Ｐゴシック" panose="020B0600070205080204" pitchFamily="50" charset="-128"/>
              </a:rPr>
              <a:t>のまと</a:t>
            </a:r>
            <a:r>
              <a:rPr lang="ja-JP" altLang="en-US" sz="3600" b="1" dirty="0">
                <a:solidFill>
                  <a:sysClr val="windowText" lastClr="000000"/>
                </a:solidFill>
                <a:latin typeface="ＭＳ Ｐゴシック" panose="020B0600070205080204" pitchFamily="50" charset="-128"/>
                <a:ea typeface="ＭＳ Ｐゴシック" panose="020B0600070205080204" pitchFamily="50" charset="-128"/>
              </a:rPr>
              <a:t>め</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1346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C1A3AB5-0715-4704-B3F1-377344166DA5}"/>
                                            </p:graphicEl>
                                          </p:spTgt>
                                        </p:tgtEl>
                                        <p:attrNameLst>
                                          <p:attrName>style.visibility</p:attrName>
                                        </p:attrNameLst>
                                      </p:cBhvr>
                                      <p:to>
                                        <p:strVal val="visible"/>
                                      </p:to>
                                    </p:set>
                                    <p:animEffect transition="in" filter="fade">
                                      <p:cBhvr>
                                        <p:cTn id="7" dur="500"/>
                                        <p:tgtEl>
                                          <p:spTgt spid="3">
                                            <p:graphicEl>
                                              <a:dgm id="{7C1A3AB5-0715-4704-B3F1-377344166D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9AB0FAA-19F6-4C0C-A878-644B233F3199}"/>
                                            </p:graphicEl>
                                          </p:spTgt>
                                        </p:tgtEl>
                                        <p:attrNameLst>
                                          <p:attrName>style.visibility</p:attrName>
                                        </p:attrNameLst>
                                      </p:cBhvr>
                                      <p:to>
                                        <p:strVal val="visible"/>
                                      </p:to>
                                    </p:set>
                                    <p:animEffect transition="in" filter="fade">
                                      <p:cBhvr>
                                        <p:cTn id="12" dur="500"/>
                                        <p:tgtEl>
                                          <p:spTgt spid="3">
                                            <p:graphicEl>
                                              <a:dgm id="{E9AB0FAA-19F6-4C0C-A878-644B233F319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16212AEE-3A3C-4714-8084-FD11642D0B57}"/>
                                            </p:graphicEl>
                                          </p:spTgt>
                                        </p:tgtEl>
                                        <p:attrNameLst>
                                          <p:attrName>style.visibility</p:attrName>
                                        </p:attrNameLst>
                                      </p:cBhvr>
                                      <p:to>
                                        <p:strVal val="visible"/>
                                      </p:to>
                                    </p:set>
                                    <p:animEffect transition="in" filter="fade">
                                      <p:cBhvr>
                                        <p:cTn id="15" dur="500"/>
                                        <p:tgtEl>
                                          <p:spTgt spid="3">
                                            <p:graphicEl>
                                              <a:dgm id="{16212AEE-3A3C-4714-8084-FD11642D0B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CD49ACCA-2B4F-4264-83E0-8A703556CEAE}"/>
                                            </p:graphicEl>
                                          </p:spTgt>
                                        </p:tgtEl>
                                        <p:attrNameLst>
                                          <p:attrName>style.visibility</p:attrName>
                                        </p:attrNameLst>
                                      </p:cBhvr>
                                      <p:to>
                                        <p:strVal val="visible"/>
                                      </p:to>
                                    </p:set>
                                    <p:animEffect transition="in" filter="fade">
                                      <p:cBhvr>
                                        <p:cTn id="20" dur="500"/>
                                        <p:tgtEl>
                                          <p:spTgt spid="3">
                                            <p:graphicEl>
                                              <a:dgm id="{CD49ACCA-2B4F-4264-83E0-8A703556CEA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B8D80F80-9751-4723-9A8A-B418AD2454A7}"/>
                                            </p:graphicEl>
                                          </p:spTgt>
                                        </p:tgtEl>
                                        <p:attrNameLst>
                                          <p:attrName>style.visibility</p:attrName>
                                        </p:attrNameLst>
                                      </p:cBhvr>
                                      <p:to>
                                        <p:strVal val="visible"/>
                                      </p:to>
                                    </p:set>
                                    <p:animEffect transition="in" filter="fade">
                                      <p:cBhvr>
                                        <p:cTn id="23" dur="500"/>
                                        <p:tgtEl>
                                          <p:spTgt spid="3">
                                            <p:graphicEl>
                                              <a:dgm id="{B8D80F80-9751-4723-9A8A-B418AD2454A7}"/>
                                            </p:graphicEl>
                                          </p:spTgt>
                                        </p:tgtEl>
                                      </p:cBhvr>
                                    </p:animEffect>
                                  </p:childTnLst>
                                </p:cTn>
                              </p:par>
                            </p:childTnLst>
                          </p:cTn>
                        </p:par>
                        <p:par>
                          <p:cTn id="24" fill="hold">
                            <p:stCondLst>
                              <p:cond delay="500"/>
                            </p:stCondLst>
                            <p:childTnLst>
                              <p:par>
                                <p:cTn id="25" presetID="2" presetClass="mediacall" presetSubtype="0" fill="hold" nodeType="afterEffect">
                                  <p:stCondLst>
                                    <p:cond delay="0"/>
                                  </p:stCondLst>
                                  <p:childTnLst>
                                    <p:cmd type="call" cmd="togglePause">
                                      <p:cBhvr>
                                        <p:cTn id="2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2"/>
                </p:tgtEl>
              </p:cMediaNode>
            </p:video>
          </p:childTnLst>
        </p:cTn>
      </p:par>
    </p:tnLst>
    <p:bldLst>
      <p:bldGraphic spid="3"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4471" y="989900"/>
            <a:ext cx="8871015" cy="4165506"/>
          </a:xfrm>
          <a:prstGeom prst="rect">
            <a:avLst/>
          </a:prstGeom>
          <a:effectLst>
            <a:glow rad="165100">
              <a:schemeClr val="accent6">
                <a:lumMod val="75000"/>
                <a:alpha val="60000"/>
              </a:schemeClr>
            </a:glow>
          </a:effectLst>
        </p:spPr>
      </p:pic>
      <p:sp>
        <p:nvSpPr>
          <p:cNvPr id="11" name="タイトル 1"/>
          <p:cNvSpPr txBox="1">
            <a:spLocks/>
          </p:cNvSpPr>
          <p:nvPr/>
        </p:nvSpPr>
        <p:spPr>
          <a:xfrm>
            <a:off x="296842" y="438613"/>
            <a:ext cx="5620632" cy="441984"/>
          </a:xfrm>
          <a:prstGeom prst="rect">
            <a:avLst/>
          </a:prstGeom>
          <a:solidFill>
            <a:schemeClr val="accent6">
              <a:lumMod val="20000"/>
              <a:lumOff val="80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en-US" altLang="ja-JP"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Scratch</a:t>
            </a:r>
            <a:r>
              <a:rPr lang="ja-JP" altLang="en-US" sz="40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」の画面　</a:t>
            </a:r>
            <a:r>
              <a:rPr lang="en-US" altLang="ja-JP" sz="1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1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en-US" altLang="ja-JP" sz="1800" b="1" dirty="0" smtClean="0">
                <a:solidFill>
                  <a:sysClr val="windowText" lastClr="000000"/>
                </a:solidFill>
                <a:latin typeface="ＭＳ Ｐゴシック" panose="020B0600070205080204" pitchFamily="50" charset="-128"/>
                <a:ea typeface="ＭＳ Ｐゴシック" panose="020B0600070205080204" pitchFamily="50" charset="-128"/>
              </a:rPr>
              <a:t>Scratch 3.0 </a:t>
            </a:r>
            <a:r>
              <a:rPr lang="ja-JP" altLang="en-US" sz="1800" b="1" dirty="0" smtClean="0">
                <a:solidFill>
                  <a:sysClr val="windowText" lastClr="000000"/>
                </a:solidFill>
                <a:latin typeface="ＭＳ Ｐゴシック" panose="020B0600070205080204" pitchFamily="50" charset="-128"/>
                <a:ea typeface="ＭＳ Ｐゴシック" panose="020B0600070205080204" pitchFamily="50" charset="-128"/>
              </a:rPr>
              <a:t>オンライン版」　</a:t>
            </a:r>
            <a:endParaRPr lang="ja-JP" altLang="en-US" sz="1800" b="1" dirty="0">
              <a:solidFill>
                <a:sysClr val="windowText" lastClr="000000"/>
              </a:solidFill>
              <a:latin typeface="ＭＳ Ｐゴシック" panose="020B0600070205080204" pitchFamily="50" charset="-128"/>
              <a:ea typeface="ＭＳ Ｐゴシック" panose="020B0600070205080204" pitchFamily="50" charset="-128"/>
            </a:endParaRPr>
          </a:p>
        </p:txBody>
      </p:sp>
      <p:grpSp>
        <p:nvGrpSpPr>
          <p:cNvPr id="13" name="グループ化 12"/>
          <p:cNvGrpSpPr/>
          <p:nvPr/>
        </p:nvGrpSpPr>
        <p:grpSpPr>
          <a:xfrm>
            <a:off x="5872426" y="1264023"/>
            <a:ext cx="3107967" cy="4951605"/>
            <a:chOff x="5872426" y="1264023"/>
            <a:chExt cx="3107967" cy="4951605"/>
          </a:xfrm>
        </p:grpSpPr>
        <p:sp>
          <p:nvSpPr>
            <p:cNvPr id="6" name="角丸四角形 5"/>
            <p:cNvSpPr/>
            <p:nvPr/>
          </p:nvSpPr>
          <p:spPr>
            <a:xfrm>
              <a:off x="6174001" y="1264023"/>
              <a:ext cx="2806392" cy="2487706"/>
            </a:xfrm>
            <a:prstGeom prst="roundRect">
              <a:avLst>
                <a:gd name="adj" fmla="val 2566"/>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a:stCxn id="6" idx="2"/>
            </p:cNvCxnSpPr>
            <p:nvPr/>
          </p:nvCxnSpPr>
          <p:spPr>
            <a:xfrm flipH="1">
              <a:off x="7276011" y="3751729"/>
              <a:ext cx="301186" cy="1786922"/>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872426" y="5384631"/>
              <a:ext cx="2807179" cy="830997"/>
            </a:xfrm>
            <a:prstGeom prst="rect">
              <a:avLst/>
            </a:prstGeom>
            <a:noFill/>
          </p:spPr>
          <p:txBody>
            <a:bodyPr wrap="none" lIns="91440" tIns="45720" rIns="91440" bIns="45720">
              <a:spAutoFit/>
            </a:bodyPr>
            <a:lstStyle/>
            <a:p>
              <a:pPr algn="ctr"/>
              <a:r>
                <a:rPr lang="ja-JP" altLang="en-US" sz="3200" b="0" cap="none" spc="0" dirty="0" smtClean="0">
                  <a:ln w="0"/>
                  <a:solidFill>
                    <a:schemeClr val="accent5">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ステージ</a:t>
              </a:r>
              <a:endParaRPr lang="en-US" altLang="ja-JP" sz="3200" b="0" cap="none" spc="0" dirty="0" smtClean="0">
                <a:ln w="0"/>
                <a:solidFill>
                  <a:schemeClr val="accent5">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a:p>
              <a:pPr algn="ctr"/>
              <a:r>
                <a:rPr lang="ja-JP" altLang="en-US" sz="1600" b="1" dirty="0" smtClean="0">
                  <a:ln w="0"/>
                  <a:latin typeface="ＭＳ Ｐゴシック" panose="020B0600070205080204" pitchFamily="50" charset="-128"/>
                  <a:ea typeface="ＭＳ Ｐゴシック" panose="020B0600070205080204" pitchFamily="50" charset="-128"/>
                </a:rPr>
                <a:t>キャラクター（スプライト）が動く</a:t>
              </a:r>
              <a:endParaRPr lang="ja-JP" altLang="en-US" sz="1600" b="1" cap="none" spc="0" dirty="0">
                <a:ln w="0"/>
                <a:latin typeface="ＭＳ Ｐゴシック" panose="020B0600070205080204" pitchFamily="50" charset="-128"/>
                <a:ea typeface="ＭＳ Ｐゴシック" panose="020B0600070205080204" pitchFamily="50" charset="-128"/>
              </a:endParaRPr>
            </a:p>
          </p:txBody>
        </p:sp>
      </p:grpSp>
      <p:grpSp>
        <p:nvGrpSpPr>
          <p:cNvPr id="17" name="グループ化 16"/>
          <p:cNvGrpSpPr/>
          <p:nvPr/>
        </p:nvGrpSpPr>
        <p:grpSpPr>
          <a:xfrm>
            <a:off x="1940858" y="1264023"/>
            <a:ext cx="4150659" cy="5153953"/>
            <a:chOff x="1940858" y="1264023"/>
            <a:chExt cx="4150659" cy="5153953"/>
          </a:xfrm>
        </p:grpSpPr>
        <p:sp>
          <p:nvSpPr>
            <p:cNvPr id="7" name="角丸四角形 6"/>
            <p:cNvSpPr/>
            <p:nvPr/>
          </p:nvSpPr>
          <p:spPr>
            <a:xfrm>
              <a:off x="1940858" y="1264023"/>
              <a:ext cx="4150659" cy="3671048"/>
            </a:xfrm>
            <a:prstGeom prst="roundRect">
              <a:avLst>
                <a:gd name="adj" fmla="val 2566"/>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a:off x="3428386" y="4929188"/>
              <a:ext cx="587801" cy="835682"/>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903071" y="5648535"/>
              <a:ext cx="2969082" cy="769441"/>
            </a:xfrm>
            <a:prstGeom prst="rect">
              <a:avLst/>
            </a:prstGeom>
            <a:noFill/>
          </p:spPr>
          <p:txBody>
            <a:bodyPr wrap="none" lIns="91440" tIns="45720" rIns="91440" bIns="45720">
              <a:spAutoFit/>
            </a:bodyPr>
            <a:lstStyle/>
            <a:p>
              <a:pPr algn="ctr"/>
              <a:r>
                <a:rPr lang="ja-JP" altLang="en-US" sz="2800" dirty="0" smtClean="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スクリプトエリア</a:t>
              </a:r>
              <a:endParaRPr lang="en-US" altLang="ja-JP" sz="2800" b="0" cap="none" spc="0" dirty="0" smtClean="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a:p>
              <a:pPr algn="ctr"/>
              <a:r>
                <a:rPr lang="ja-JP" altLang="en-US" sz="1600" b="1" dirty="0" smtClean="0">
                  <a:ln w="0"/>
                  <a:latin typeface="ＭＳ Ｐゴシック" panose="020B0600070205080204" pitchFamily="50" charset="-128"/>
                  <a:ea typeface="ＭＳ Ｐゴシック" panose="020B0600070205080204" pitchFamily="50" charset="-128"/>
                </a:rPr>
                <a:t>プログラムブロックを並べる場所</a:t>
              </a:r>
              <a:endParaRPr lang="ja-JP" altLang="en-US" sz="1600" b="1" cap="none" spc="0" dirty="0">
                <a:ln w="0"/>
                <a:latin typeface="ＭＳ Ｐゴシック" panose="020B0600070205080204" pitchFamily="50" charset="-128"/>
                <a:ea typeface="ＭＳ Ｐゴシック" panose="020B0600070205080204" pitchFamily="50" charset="-128"/>
              </a:endParaRPr>
            </a:p>
          </p:txBody>
        </p:sp>
      </p:grpSp>
      <p:grpSp>
        <p:nvGrpSpPr>
          <p:cNvPr id="18" name="グループ化 17"/>
          <p:cNvGrpSpPr/>
          <p:nvPr/>
        </p:nvGrpSpPr>
        <p:grpSpPr>
          <a:xfrm>
            <a:off x="163607" y="1264023"/>
            <a:ext cx="2555839" cy="5158066"/>
            <a:chOff x="163607" y="1264023"/>
            <a:chExt cx="2555839" cy="5158066"/>
          </a:xfrm>
        </p:grpSpPr>
        <p:sp>
          <p:nvSpPr>
            <p:cNvPr id="8" name="角丸四角形 7"/>
            <p:cNvSpPr/>
            <p:nvPr/>
          </p:nvSpPr>
          <p:spPr>
            <a:xfrm>
              <a:off x="163607" y="1264023"/>
              <a:ext cx="1698810" cy="3671048"/>
            </a:xfrm>
            <a:prstGeom prst="roundRect">
              <a:avLst>
                <a:gd name="adj" fmla="val 2566"/>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756364" y="4929188"/>
              <a:ext cx="587801" cy="8356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63938" y="5652648"/>
              <a:ext cx="2555508" cy="769441"/>
            </a:xfrm>
            <a:prstGeom prst="rect">
              <a:avLst/>
            </a:prstGeom>
            <a:noFill/>
          </p:spPr>
          <p:txBody>
            <a:bodyPr wrap="none" lIns="91440" tIns="45720" rIns="91440" bIns="45720">
              <a:spAutoFit/>
            </a:bodyPr>
            <a:lstStyle/>
            <a:p>
              <a:pPr algn="ctr"/>
              <a:r>
                <a:rPr lang="ja-JP" altLang="en-US" sz="280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ブロックパレット</a:t>
              </a:r>
              <a:endParaRPr lang="en-US" altLang="ja-JP" sz="2800" b="0" cap="none" spc="0" dirty="0" smtClean="0">
                <a:ln w="0"/>
                <a:solidFill>
                  <a:srgbClr val="FF000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a:p>
              <a:pPr algn="ctr"/>
              <a:r>
                <a:rPr lang="ja-JP" altLang="en-US" sz="1600" b="1" dirty="0" smtClean="0">
                  <a:ln w="0"/>
                  <a:latin typeface="ＭＳ Ｐゴシック" panose="020B0600070205080204" pitchFamily="50" charset="-128"/>
                  <a:ea typeface="ＭＳ Ｐゴシック" panose="020B0600070205080204" pitchFamily="50" charset="-128"/>
                </a:rPr>
                <a:t>ブロックの一覧から選ぶ</a:t>
              </a:r>
              <a:endParaRPr lang="ja-JP" altLang="en-US" sz="1600" b="1" cap="none" spc="0" dirty="0">
                <a:ln w="0"/>
                <a:latin typeface="ＭＳ Ｐゴシック" panose="020B0600070205080204" pitchFamily="50" charset="-128"/>
                <a:ea typeface="ＭＳ Ｐゴシック" panose="020B0600070205080204" pitchFamily="50" charset="-128"/>
              </a:endParaRPr>
            </a:p>
          </p:txBody>
        </p:sp>
      </p:grpSp>
      <p:grpSp>
        <p:nvGrpSpPr>
          <p:cNvPr id="16" name="グループ化 15"/>
          <p:cNvGrpSpPr/>
          <p:nvPr/>
        </p:nvGrpSpPr>
        <p:grpSpPr>
          <a:xfrm>
            <a:off x="2120007" y="1918798"/>
            <a:ext cx="2970685" cy="2916367"/>
            <a:chOff x="2120007" y="1918798"/>
            <a:chExt cx="2970685" cy="2916367"/>
          </a:xfrm>
        </p:grpSpPr>
        <p:sp>
          <p:nvSpPr>
            <p:cNvPr id="10" name="角丸四角形 9"/>
            <p:cNvSpPr/>
            <p:nvPr/>
          </p:nvSpPr>
          <p:spPr>
            <a:xfrm>
              <a:off x="2191870" y="1918798"/>
              <a:ext cx="1990165" cy="2084294"/>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p:cNvCxnSpPr/>
            <p:nvPr/>
          </p:nvCxnSpPr>
          <p:spPr>
            <a:xfrm>
              <a:off x="3428386" y="4003092"/>
              <a:ext cx="176963" cy="432967"/>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120007" y="4311945"/>
              <a:ext cx="2970685" cy="523220"/>
            </a:xfrm>
            <a:prstGeom prst="rect">
              <a:avLst/>
            </a:prstGeom>
            <a:noFill/>
          </p:spPr>
          <p:txBody>
            <a:bodyPr wrap="none" lIns="91440" tIns="45720" rIns="91440" bIns="45720">
              <a:spAutoFit/>
            </a:bodyPr>
            <a:lstStyle/>
            <a:p>
              <a:pPr algn="ctr"/>
              <a:r>
                <a:rPr lang="ja-JP" altLang="en-US" sz="2800" b="0" cap="none" spc="0" dirty="0" smtClean="0">
                  <a:ln w="0"/>
                  <a:solidFill>
                    <a:schemeClr val="accent4">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プログラムブロック</a:t>
              </a:r>
              <a:endParaRPr lang="en-US" altLang="ja-JP" sz="2800" b="0" cap="none" spc="0" dirty="0" smtClean="0">
                <a:ln w="0"/>
                <a:solidFill>
                  <a:schemeClr val="accent4">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grpSp>
      <p:grpSp>
        <p:nvGrpSpPr>
          <p:cNvPr id="3" name="グループ化 2"/>
          <p:cNvGrpSpPr/>
          <p:nvPr/>
        </p:nvGrpSpPr>
        <p:grpSpPr>
          <a:xfrm>
            <a:off x="6613710" y="2118053"/>
            <a:ext cx="2345839" cy="1599362"/>
            <a:chOff x="6613710" y="2118053"/>
            <a:chExt cx="2345839" cy="1599362"/>
          </a:xfrm>
        </p:grpSpPr>
        <p:sp>
          <p:nvSpPr>
            <p:cNvPr id="9" name="楕円 8"/>
            <p:cNvSpPr/>
            <p:nvPr/>
          </p:nvSpPr>
          <p:spPr>
            <a:xfrm>
              <a:off x="6613710" y="2118053"/>
              <a:ext cx="1021978" cy="1008529"/>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7577197" y="2793852"/>
              <a:ext cx="336606" cy="24626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314548" y="2978751"/>
              <a:ext cx="1645001" cy="738664"/>
            </a:xfrm>
            <a:prstGeom prst="rect">
              <a:avLst/>
            </a:prstGeom>
            <a:noFill/>
          </p:spPr>
          <p:txBody>
            <a:bodyPr wrap="none" lIns="91440" tIns="45720" rIns="91440" bIns="45720">
              <a:spAutoFit/>
            </a:bodyPr>
            <a:lstStyle/>
            <a:p>
              <a:pPr algn="ctr"/>
              <a:r>
                <a:rPr lang="ja-JP" altLang="en-US" sz="2800" dirty="0" smtClean="0">
                  <a:ln w="0"/>
                  <a:solidFill>
                    <a:srgbClr val="7030A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スプライト</a:t>
              </a:r>
              <a:endParaRPr lang="en-US" altLang="ja-JP" dirty="0" smtClean="0">
                <a:ln w="0"/>
                <a:solidFill>
                  <a:srgbClr val="7030A0"/>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a:p>
              <a:pPr algn="ctr"/>
              <a:r>
                <a:rPr lang="ja-JP" altLang="en-US" sz="1400" b="1" cap="none" spc="0" dirty="0" smtClean="0">
                  <a:ln w="0"/>
                  <a:latin typeface="ＭＳ Ｐゴシック" panose="020B0600070205080204" pitchFamily="50" charset="-128"/>
                  <a:ea typeface="ＭＳ Ｐゴシック" panose="020B0600070205080204" pitchFamily="50" charset="-128"/>
                </a:rPr>
                <a:t>キャラクタ</a:t>
              </a:r>
              <a:r>
                <a:rPr lang="ja-JP" altLang="en-US" sz="1400" b="1" cap="none" spc="0" dirty="0">
                  <a:ln w="0"/>
                  <a:latin typeface="ＭＳ Ｐゴシック" panose="020B0600070205080204" pitchFamily="50" charset="-128"/>
                  <a:ea typeface="ＭＳ Ｐゴシック" panose="020B0600070205080204" pitchFamily="50" charset="-128"/>
                </a:rPr>
                <a:t>－</a:t>
              </a:r>
              <a:endParaRPr lang="en-US" altLang="ja-JP" sz="1400" b="1" cap="none" spc="0" dirty="0" smtClean="0">
                <a:ln w="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31138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3</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　①「〇歩動かす</a:t>
            </a:r>
            <a:r>
              <a:rPr lang="ja-JP" altLang="en-US" sz="2000" b="1" dirty="0" smtClean="0">
                <a:solidFill>
                  <a:sysClr val="windowText" lastClr="000000"/>
                </a:solidFill>
                <a:latin typeface="ＭＳ Ｐゴシック" panose="020B0600070205080204" pitchFamily="50" charset="-128"/>
                <a:ea typeface="ＭＳ Ｐゴシック" panose="020B0600070205080204" pitchFamily="50" charset="-128"/>
              </a:rPr>
              <a:t>（横移動）</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140086" y="1177607"/>
            <a:ext cx="5476875" cy="5143500"/>
          </a:xfrm>
          <a:prstGeom prst="rect">
            <a:avLst/>
          </a:prstGeom>
          <a:ln>
            <a:solidFill>
              <a:schemeClr val="tx1"/>
            </a:solidFill>
          </a:ln>
        </p:spPr>
      </p:pic>
      <p:pic>
        <p:nvPicPr>
          <p:cNvPr id="7" name="図 6"/>
          <p:cNvPicPr>
            <a:picLocks noChangeAspect="1"/>
          </p:cNvPicPr>
          <p:nvPr/>
        </p:nvPicPr>
        <p:blipFill>
          <a:blip r:embed="rId4"/>
          <a:stretch>
            <a:fillRect/>
          </a:stretch>
        </p:blipFill>
        <p:spPr>
          <a:xfrm>
            <a:off x="3072221" y="1817915"/>
            <a:ext cx="1771650" cy="609600"/>
          </a:xfrm>
          <a:prstGeom prst="rect">
            <a:avLst/>
          </a:prstGeom>
        </p:spPr>
      </p:pic>
      <p:sp>
        <p:nvSpPr>
          <p:cNvPr id="8" name="右矢印 7"/>
          <p:cNvSpPr/>
          <p:nvPr/>
        </p:nvSpPr>
        <p:spPr>
          <a:xfrm>
            <a:off x="1828867" y="1817915"/>
            <a:ext cx="1243353" cy="5769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063998" y="2507300"/>
            <a:ext cx="2834573" cy="923330"/>
          </a:xfrm>
          <a:prstGeom prst="rect">
            <a:avLst/>
          </a:prstGeom>
          <a:noFill/>
        </p:spPr>
        <p:txBody>
          <a:bodyPr wrap="square" rtlCol="0">
            <a:spAutoFit/>
          </a:bodyPr>
          <a:lstStyle/>
          <a:p>
            <a:pPr algn="ctr"/>
            <a:r>
              <a:rPr kumimoji="1" lang="ja-JP" altLang="en-US" b="1" dirty="0" smtClean="0">
                <a:latin typeface="ＭＳ Ｐゴシック" panose="020B0600070205080204" pitchFamily="50" charset="-128"/>
                <a:ea typeface="ＭＳ Ｐゴシック" panose="020B0600070205080204" pitchFamily="50" charset="-128"/>
              </a:rPr>
              <a:t>ブロックパレットから，</a:t>
            </a:r>
            <a:endParaRPr kumimoji="1" lang="en-US" altLang="ja-JP" b="1" dirty="0" smtClean="0">
              <a:latin typeface="ＭＳ Ｐゴシック" panose="020B0600070205080204" pitchFamily="50" charset="-128"/>
              <a:ea typeface="ＭＳ Ｐゴシック" panose="020B0600070205080204" pitchFamily="50" charset="-128"/>
            </a:endParaRPr>
          </a:p>
          <a:p>
            <a:pPr algn="ctr"/>
            <a:r>
              <a:rPr kumimoji="1" lang="ja-JP" altLang="en-US" b="1" dirty="0" smtClean="0">
                <a:latin typeface="ＭＳ Ｐゴシック" panose="020B0600070205080204" pitchFamily="50" charset="-128"/>
                <a:ea typeface="ＭＳ Ｐゴシック" panose="020B0600070205080204" pitchFamily="50" charset="-128"/>
              </a:rPr>
              <a:t>ブロックを</a:t>
            </a:r>
            <a:r>
              <a:rPr kumimoji="1" lang="ja-JP" altLang="en-US" b="1" dirty="0" smtClean="0">
                <a:solidFill>
                  <a:srgbClr val="FF0000"/>
                </a:solidFill>
                <a:latin typeface="ＭＳ Ｐゴシック" panose="020B0600070205080204" pitchFamily="50" charset="-128"/>
                <a:ea typeface="ＭＳ Ｐゴシック" panose="020B0600070205080204" pitchFamily="50" charset="-128"/>
              </a:rPr>
              <a:t>ドラッグ</a:t>
            </a:r>
            <a:r>
              <a:rPr kumimoji="1" lang="ja-JP" altLang="en-US" b="1" dirty="0" smtClean="0">
                <a:latin typeface="ＭＳ Ｐゴシック" panose="020B0600070205080204" pitchFamily="50" charset="-128"/>
                <a:ea typeface="ＭＳ Ｐゴシック" panose="020B0600070205080204" pitchFamily="50" charset="-128"/>
              </a:rPr>
              <a:t>して，</a:t>
            </a:r>
            <a:endParaRPr kumimoji="1" lang="en-US" altLang="ja-JP" b="1" dirty="0" smtClean="0">
              <a:latin typeface="ＭＳ Ｐゴシック" panose="020B0600070205080204" pitchFamily="50" charset="-128"/>
              <a:ea typeface="ＭＳ Ｐゴシック" panose="020B0600070205080204" pitchFamily="50" charset="-128"/>
            </a:endParaRPr>
          </a:p>
          <a:p>
            <a:pPr algn="ctr"/>
            <a:r>
              <a:rPr kumimoji="1" lang="ja-JP" altLang="en-US" b="1" dirty="0" smtClean="0">
                <a:latin typeface="ＭＳ Ｐゴシック" panose="020B0600070205080204" pitchFamily="50" charset="-128"/>
                <a:ea typeface="ＭＳ Ｐゴシック" panose="020B0600070205080204" pitchFamily="50" charset="-128"/>
              </a:rPr>
              <a:t>スクリプトエリアで離す。</a:t>
            </a:r>
            <a:endParaRPr kumimoji="1" lang="ja-JP" altLang="en-US" b="1" dirty="0">
              <a:latin typeface="ＭＳ Ｐゴシック" panose="020B0600070205080204" pitchFamily="50" charset="-128"/>
              <a:ea typeface="ＭＳ Ｐゴシック" panose="020B0600070205080204" pitchFamily="50" charset="-128"/>
            </a:endParaRPr>
          </a:p>
        </p:txBody>
      </p:sp>
      <p:pic>
        <p:nvPicPr>
          <p:cNvPr id="10" name="図 9"/>
          <p:cNvPicPr>
            <a:picLocks noChangeAspect="1"/>
          </p:cNvPicPr>
          <p:nvPr/>
        </p:nvPicPr>
        <p:blipFill>
          <a:blip r:embed="rId5">
            <a:clrChange>
              <a:clrFrom>
                <a:srgbClr val="FFFFFF"/>
              </a:clrFrom>
              <a:clrTo>
                <a:srgbClr val="FFFFFF">
                  <a:alpha val="0"/>
                </a:srgbClr>
              </a:clrTo>
            </a:clrChange>
          </a:blip>
          <a:stretch>
            <a:fillRect/>
          </a:stretch>
        </p:blipFill>
        <p:spPr>
          <a:xfrm>
            <a:off x="5616961" y="1221568"/>
            <a:ext cx="1455071" cy="1704512"/>
          </a:xfrm>
          <a:prstGeom prst="rect">
            <a:avLst/>
          </a:prstGeom>
        </p:spPr>
      </p:pic>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6768794" y="1254805"/>
            <a:ext cx="1382427" cy="1619416"/>
          </a:xfrm>
          <a:prstGeom prst="rect">
            <a:avLst/>
          </a:prstGeom>
        </p:spPr>
      </p:pic>
      <p:pic>
        <p:nvPicPr>
          <p:cNvPr id="12" name="図 11"/>
          <p:cNvPicPr>
            <a:picLocks noChangeAspect="1"/>
          </p:cNvPicPr>
          <p:nvPr/>
        </p:nvPicPr>
        <p:blipFill>
          <a:blip r:embed="rId5">
            <a:clrChange>
              <a:clrFrom>
                <a:srgbClr val="FFFFFF"/>
              </a:clrFrom>
              <a:clrTo>
                <a:srgbClr val="FFFFFF">
                  <a:alpha val="0"/>
                </a:srgbClr>
              </a:clrTo>
            </a:clrChange>
          </a:blip>
          <a:stretch>
            <a:fillRect/>
          </a:stretch>
        </p:blipFill>
        <p:spPr>
          <a:xfrm>
            <a:off x="7857881" y="1241546"/>
            <a:ext cx="1382427" cy="1619416"/>
          </a:xfrm>
          <a:prstGeom prst="rect">
            <a:avLst/>
          </a:prstGeom>
        </p:spPr>
      </p:pic>
      <p:grpSp>
        <p:nvGrpSpPr>
          <p:cNvPr id="29" name="グループ化 28"/>
          <p:cNvGrpSpPr/>
          <p:nvPr/>
        </p:nvGrpSpPr>
        <p:grpSpPr>
          <a:xfrm>
            <a:off x="4831112" y="2374028"/>
            <a:ext cx="4130007" cy="1725782"/>
            <a:chOff x="4831112" y="2374028"/>
            <a:chExt cx="4130007" cy="1725782"/>
          </a:xfrm>
        </p:grpSpPr>
        <p:sp>
          <p:nvSpPr>
            <p:cNvPr id="15" name="テキスト ボックス 14"/>
            <p:cNvSpPr txBox="1"/>
            <p:nvPr/>
          </p:nvSpPr>
          <p:spPr>
            <a:xfrm>
              <a:off x="5837020" y="2899481"/>
              <a:ext cx="3124099" cy="1200329"/>
            </a:xfrm>
            <a:prstGeom prst="rect">
              <a:avLst/>
            </a:prstGeom>
            <a:solidFill>
              <a:schemeClr val="accent6">
                <a:lumMod val="20000"/>
                <a:lumOff val="80000"/>
              </a:schemeClr>
            </a:solidFill>
            <a:ln w="38100">
              <a:solidFill>
                <a:schemeClr val="tx1"/>
              </a:solidFill>
            </a:ln>
          </p:spPr>
          <p:txBody>
            <a:bodyPr wrap="square" rtlCol="0">
              <a:spAutoFit/>
            </a:bodyPr>
            <a:lstStyle/>
            <a:p>
              <a:r>
                <a:rPr kumimoji="1" lang="ja-JP" altLang="en-US" dirty="0" smtClean="0"/>
                <a:t>　スクリプトエリアの</a:t>
              </a:r>
              <a:r>
                <a:rPr kumimoji="1" lang="en-US" altLang="ja-JP" dirty="0" smtClean="0"/>
                <a:t/>
              </a:r>
              <a:br>
                <a:rPr kumimoji="1" lang="en-US" altLang="ja-JP" dirty="0" smtClean="0"/>
              </a:br>
              <a:r>
                <a:rPr kumimoji="1" lang="ja-JP" altLang="en-US" b="1" u="sng" dirty="0" smtClean="0"/>
                <a:t>ブロックを，クリック</a:t>
              </a:r>
              <a:r>
                <a:rPr kumimoji="1" lang="ja-JP" altLang="en-US" dirty="0" smtClean="0"/>
                <a:t>するたびに，スプライト（キャラクター）が，</a:t>
              </a:r>
              <a:r>
                <a:rPr kumimoji="1" lang="ja-JP" altLang="en-US" b="1" dirty="0" smtClean="0"/>
                <a:t>右</a:t>
              </a:r>
              <a:r>
                <a:rPr kumimoji="1" lang="ja-JP" altLang="en-US" dirty="0" smtClean="0"/>
                <a:t>に動く。</a:t>
              </a:r>
              <a:r>
                <a:rPr kumimoji="1" lang="ja-JP" altLang="en-US" dirty="0"/>
                <a:t>　</a:t>
              </a:r>
            </a:p>
          </p:txBody>
        </p:sp>
        <p:cxnSp>
          <p:nvCxnSpPr>
            <p:cNvPr id="17" name="直線矢印コネクタ 16"/>
            <p:cNvCxnSpPr/>
            <p:nvPr/>
          </p:nvCxnSpPr>
          <p:spPr>
            <a:xfrm flipH="1" flipV="1">
              <a:off x="4831112" y="2374028"/>
              <a:ext cx="1061829" cy="552053"/>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右矢印 20"/>
          <p:cNvSpPr/>
          <p:nvPr/>
        </p:nvSpPr>
        <p:spPr>
          <a:xfrm>
            <a:off x="6623667" y="2203788"/>
            <a:ext cx="535575" cy="39188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endParaRPr>
          </a:p>
        </p:txBody>
      </p:sp>
      <p:sp>
        <p:nvSpPr>
          <p:cNvPr id="22" name="右矢印 21"/>
          <p:cNvSpPr/>
          <p:nvPr/>
        </p:nvSpPr>
        <p:spPr>
          <a:xfrm>
            <a:off x="7688290" y="2198914"/>
            <a:ext cx="535575" cy="39188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endParaRPr>
          </a:p>
        </p:txBody>
      </p:sp>
      <p:grpSp>
        <p:nvGrpSpPr>
          <p:cNvPr id="30" name="グループ化 29"/>
          <p:cNvGrpSpPr/>
          <p:nvPr/>
        </p:nvGrpSpPr>
        <p:grpSpPr>
          <a:xfrm>
            <a:off x="5837020" y="4349931"/>
            <a:ext cx="3124099" cy="1754326"/>
            <a:chOff x="5837020" y="4349931"/>
            <a:chExt cx="3124099" cy="1754326"/>
          </a:xfrm>
        </p:grpSpPr>
        <p:sp>
          <p:nvSpPr>
            <p:cNvPr id="23" name="テキスト ボックス 22"/>
            <p:cNvSpPr txBox="1"/>
            <p:nvPr/>
          </p:nvSpPr>
          <p:spPr>
            <a:xfrm>
              <a:off x="5837020" y="4349931"/>
              <a:ext cx="3124099" cy="1754326"/>
            </a:xfrm>
            <a:prstGeom prst="rect">
              <a:avLst/>
            </a:prstGeom>
            <a:solidFill>
              <a:schemeClr val="accent6">
                <a:lumMod val="20000"/>
                <a:lumOff val="80000"/>
              </a:schemeClr>
            </a:solidFill>
            <a:ln w="38100">
              <a:solidFill>
                <a:schemeClr val="tx1"/>
              </a:solidFill>
            </a:ln>
          </p:spPr>
          <p:txBody>
            <a:bodyPr wrap="square" rtlCol="0">
              <a:spAutoFit/>
            </a:bodyPr>
            <a:lstStyle>
              <a:defPPr>
                <a:defRPr lang="en-US"/>
              </a:defPPr>
              <a:lvl1pPr>
                <a:defRPr kumimoji="1"/>
              </a:lvl1pPr>
            </a:lstStyle>
            <a:p>
              <a:r>
                <a:rPr lang="ja-JP" altLang="en-US" dirty="0" smtClean="0"/>
                <a:t>　　　　　　　　　　　　　</a:t>
              </a:r>
              <a:endParaRPr lang="en-US" altLang="ja-JP" dirty="0" smtClean="0"/>
            </a:p>
            <a:p>
              <a:r>
                <a:rPr lang="ja-JP" altLang="en-US" dirty="0" smtClean="0"/>
                <a:t>　　　　　　　ここの数字を，クリックして，数を増やすと，大きく進み，</a:t>
              </a:r>
              <a:r>
                <a:rPr lang="en-US" altLang="ja-JP" dirty="0" smtClean="0"/>
                <a:t/>
              </a:r>
              <a:br>
                <a:rPr lang="en-US" altLang="ja-JP" dirty="0" smtClean="0"/>
              </a:br>
              <a:r>
                <a:rPr lang="ja-JP" altLang="en-US" dirty="0" smtClean="0"/>
                <a:t>　</a:t>
              </a:r>
              <a:r>
                <a:rPr lang="ja-JP" altLang="en-US" u="sng" dirty="0" smtClean="0"/>
                <a:t>負の数</a:t>
              </a:r>
              <a:r>
                <a:rPr lang="ja-JP" altLang="en-US" b="1" dirty="0" smtClean="0">
                  <a:solidFill>
                    <a:srgbClr val="FF0000"/>
                  </a:solidFill>
                </a:rPr>
                <a:t>（</a:t>
              </a:r>
              <a:r>
                <a:rPr lang="en-US" altLang="ja-JP" b="1" dirty="0" smtClean="0">
                  <a:solidFill>
                    <a:srgbClr val="FF0000"/>
                  </a:solidFill>
                </a:rPr>
                <a:t>-10</a:t>
              </a:r>
              <a:r>
                <a:rPr lang="ja-JP" altLang="en-US" b="1" dirty="0" smtClean="0">
                  <a:solidFill>
                    <a:srgbClr val="FF0000"/>
                  </a:solidFill>
                </a:rPr>
                <a:t>）</a:t>
              </a:r>
              <a:r>
                <a:rPr lang="ja-JP" altLang="en-US" dirty="0" smtClean="0"/>
                <a:t>にすると，</a:t>
              </a:r>
              <a:r>
                <a:rPr lang="en-US" altLang="ja-JP" dirty="0" smtClean="0"/>
                <a:t/>
              </a:r>
              <a:br>
                <a:rPr lang="en-US" altLang="ja-JP" dirty="0" smtClean="0"/>
              </a:br>
              <a:r>
                <a:rPr lang="ja-JP" altLang="en-US" b="1" dirty="0" smtClean="0"/>
                <a:t>左</a:t>
              </a:r>
              <a:r>
                <a:rPr lang="ja-JP" altLang="en-US" dirty="0" smtClean="0"/>
                <a:t>に動く。</a:t>
              </a:r>
              <a:endParaRPr lang="ja-JP" altLang="en-US" dirty="0"/>
            </a:p>
          </p:txBody>
        </p:sp>
        <p:pic>
          <p:nvPicPr>
            <p:cNvPr id="24" name="図 23"/>
            <p:cNvPicPr>
              <a:picLocks noChangeAspect="1"/>
            </p:cNvPicPr>
            <p:nvPr/>
          </p:nvPicPr>
          <p:blipFill>
            <a:blip r:embed="rId4"/>
            <a:stretch>
              <a:fillRect/>
            </a:stretch>
          </p:blipFill>
          <p:spPr>
            <a:xfrm>
              <a:off x="5907654" y="4403617"/>
              <a:ext cx="1552353" cy="534143"/>
            </a:xfrm>
            <a:prstGeom prst="rect">
              <a:avLst/>
            </a:prstGeom>
          </p:spPr>
        </p:pic>
        <p:sp>
          <p:nvSpPr>
            <p:cNvPr id="25" name="楕円 24"/>
            <p:cNvSpPr/>
            <p:nvPr/>
          </p:nvSpPr>
          <p:spPr>
            <a:xfrm>
              <a:off x="6309360" y="4403617"/>
              <a:ext cx="459434" cy="4296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a:stCxn id="25" idx="6"/>
            </p:cNvCxnSpPr>
            <p:nvPr/>
          </p:nvCxnSpPr>
          <p:spPr>
            <a:xfrm>
              <a:off x="6768794" y="4618437"/>
              <a:ext cx="807663" cy="2148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045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000"/>
                            </p:stCondLst>
                            <p:childTnLst>
                              <p:par>
                                <p:cTn id="26" presetID="10" presetClass="exit" presetSubtype="0" fill="hold" nodeType="after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3000"/>
                            </p:stCondLst>
                            <p:childTnLst>
                              <p:par>
                                <p:cTn id="42" presetID="10" presetClass="exit" presetSubtype="0" fill="hold" nodeType="after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4000"/>
                            </p:stCondLst>
                            <p:childTnLst>
                              <p:par>
                                <p:cTn id="50" presetID="10" presetClass="exit" presetSubtype="0" fill="hold" grpId="1" nodeType="after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1" grpId="0" animBg="1"/>
      <p:bldP spid="21" grpId="1" animBg="1"/>
      <p:bldP spid="22" grpId="0" animBg="1"/>
      <p:bldP spid="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4</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　</a:t>
            </a:r>
            <a:r>
              <a:rPr lang="ja-JP" altLang="en-US" sz="2800" b="1" dirty="0">
                <a:solidFill>
                  <a:sysClr val="windowText" lastClr="000000"/>
                </a:solidFill>
                <a:latin typeface="ＭＳ Ｐゴシック" panose="020B0600070205080204" pitchFamily="50" charset="-128"/>
                <a:ea typeface="ＭＳ Ｐゴシック" panose="020B0600070205080204" pitchFamily="50" charset="-128"/>
              </a:rPr>
              <a:t>②</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「端で折り返す。」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140086" y="1196657"/>
            <a:ext cx="5486400" cy="5105400"/>
          </a:xfrm>
          <a:prstGeom prst="rect">
            <a:avLst/>
          </a:prstGeom>
        </p:spPr>
      </p:pic>
      <p:pic>
        <p:nvPicPr>
          <p:cNvPr id="7" name="図 6"/>
          <p:cNvPicPr>
            <a:picLocks noChangeAspect="1"/>
          </p:cNvPicPr>
          <p:nvPr/>
        </p:nvPicPr>
        <p:blipFill>
          <a:blip r:embed="rId4"/>
          <a:stretch>
            <a:fillRect/>
          </a:stretch>
        </p:blipFill>
        <p:spPr>
          <a:xfrm>
            <a:off x="2883286" y="3187382"/>
            <a:ext cx="1962150" cy="561975"/>
          </a:xfrm>
          <a:prstGeom prst="rect">
            <a:avLst/>
          </a:prstGeom>
        </p:spPr>
      </p:pic>
      <p:sp>
        <p:nvSpPr>
          <p:cNvPr id="8" name="右矢印 7"/>
          <p:cNvSpPr/>
          <p:nvPr/>
        </p:nvSpPr>
        <p:spPr>
          <a:xfrm>
            <a:off x="2102237" y="3187382"/>
            <a:ext cx="781050" cy="5769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6200000">
            <a:off x="3300216" y="2508386"/>
            <a:ext cx="781050" cy="5769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clrChange>
              <a:clrFrom>
                <a:srgbClr val="F9F9F9"/>
              </a:clrFrom>
              <a:clrTo>
                <a:srgbClr val="F9F9F9">
                  <a:alpha val="0"/>
                </a:srgbClr>
              </a:clrTo>
            </a:clrChange>
          </a:blip>
          <a:stretch>
            <a:fillRect/>
          </a:stretch>
        </p:blipFill>
        <p:spPr>
          <a:xfrm>
            <a:off x="2938706" y="2379169"/>
            <a:ext cx="1962150" cy="561975"/>
          </a:xfrm>
          <a:prstGeom prst="rect">
            <a:avLst/>
          </a:prstGeom>
        </p:spPr>
      </p:pic>
      <p:pic>
        <p:nvPicPr>
          <p:cNvPr id="12" name="図 11"/>
          <p:cNvPicPr>
            <a:picLocks noChangeAspect="1"/>
          </p:cNvPicPr>
          <p:nvPr/>
        </p:nvPicPr>
        <p:blipFill>
          <a:blip r:embed="rId5">
            <a:clrChange>
              <a:clrFrom>
                <a:srgbClr val="FFFFFF"/>
              </a:clrFrom>
              <a:clrTo>
                <a:srgbClr val="FFFFFF">
                  <a:alpha val="0"/>
                </a:srgbClr>
              </a:clrTo>
            </a:clrChange>
          </a:blip>
          <a:stretch>
            <a:fillRect/>
          </a:stretch>
        </p:blipFill>
        <p:spPr>
          <a:xfrm>
            <a:off x="5626486" y="1319987"/>
            <a:ext cx="1383914" cy="1621157"/>
          </a:xfrm>
          <a:prstGeom prst="rect">
            <a:avLst/>
          </a:prstGeom>
        </p:spPr>
      </p:pic>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flipH="1" flipV="1">
            <a:off x="7760086" y="1319986"/>
            <a:ext cx="1383914" cy="1621157"/>
          </a:xfrm>
          <a:prstGeom prst="rect">
            <a:avLst/>
          </a:prstGeom>
        </p:spPr>
      </p:pic>
      <p:pic>
        <p:nvPicPr>
          <p:cNvPr id="17" name="図 16"/>
          <p:cNvPicPr>
            <a:picLocks noChangeAspect="1"/>
          </p:cNvPicPr>
          <p:nvPr/>
        </p:nvPicPr>
        <p:blipFill rotWithShape="1">
          <a:blip r:embed="rId6">
            <a:extLst>
              <a:ext uri="{28A0092B-C50C-407E-A947-70E740481C1C}">
                <a14:useLocalDpi xmlns:a14="http://schemas.microsoft.com/office/drawing/2010/main" val="0"/>
              </a:ext>
            </a:extLst>
          </a:blip>
          <a:srcRect b="32368"/>
          <a:stretch/>
        </p:blipFill>
        <p:spPr>
          <a:xfrm>
            <a:off x="6318443" y="3811981"/>
            <a:ext cx="2208280" cy="2680894"/>
          </a:xfrm>
          <a:prstGeom prst="rect">
            <a:avLst/>
          </a:prstGeom>
        </p:spPr>
      </p:pic>
      <p:sp>
        <p:nvSpPr>
          <p:cNvPr id="18" name="角丸四角形吹き出し 17"/>
          <p:cNvSpPr/>
          <p:nvPr/>
        </p:nvSpPr>
        <p:spPr>
          <a:xfrm>
            <a:off x="5818909" y="2941143"/>
            <a:ext cx="3142210" cy="1118239"/>
          </a:xfrm>
          <a:prstGeom prst="wedgeRoundRectCallout">
            <a:avLst>
              <a:gd name="adj1" fmla="val -4078"/>
              <a:gd name="adj2" fmla="val 92650"/>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うまく，折り返せるようになったけど，何か変だな？</a:t>
            </a:r>
            <a:endParaRPr kumimoji="1" lang="ja-JP" altLang="en-US" sz="2000" b="1"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677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1000"/>
                            </p:stCondLst>
                            <p:childTnLst>
                              <p:par>
                                <p:cTn id="22" presetID="10" presetClass="exit" presetSubtype="0" fill="hold" grpId="1" nodeType="after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 0 L 0.25 0 E" pathEditMode="relative" ptsTypes="">
                                      <p:cBhvr>
                                        <p:cTn id="32" dur="2000" fill="hold"/>
                                        <p:tgtEl>
                                          <p:spTgt spid="12"/>
                                        </p:tgtEl>
                                        <p:attrNameLst>
                                          <p:attrName>ppt_x</p:attrName>
                                          <p:attrName>ppt_y</p:attrName>
                                        </p:attrNameLst>
                                      </p:cBhvr>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3000"/>
                            </p:stCondLst>
                            <p:childTnLst>
                              <p:par>
                                <p:cTn id="42" presetID="35" presetClass="path" presetSubtype="0" accel="50000" decel="50000" fill="hold" nodeType="afterEffect">
                                  <p:stCondLst>
                                    <p:cond delay="0"/>
                                  </p:stCondLst>
                                  <p:childTnLst>
                                    <p:animMotion origin="layout" path="M 0 0 L -0.25 0 E" pathEditMode="relative" ptsTypes="">
                                      <p:cBhvr>
                                        <p:cTn id="43" dur="2000" fill="hold"/>
                                        <p:tgtEl>
                                          <p:spTgt spid="13"/>
                                        </p:tgtEl>
                                        <p:attrNameLst>
                                          <p:attrName>ppt_x</p:attrName>
                                          <p:attrName>ppt_y</p:attrName>
                                        </p:attrNameLst>
                                      </p:cBhvr>
                                    </p:animMotion>
                                  </p:childTnLst>
                                </p:cTn>
                              </p:par>
                            </p:childTnLst>
                          </p:cTn>
                        </p:par>
                        <p:par>
                          <p:cTn id="44" fill="hold">
                            <p:stCondLst>
                              <p:cond delay="5000"/>
                            </p:stCondLst>
                            <p:childTnLst>
                              <p:par>
                                <p:cTn id="45" presetID="10" presetClass="entr" presetSubtype="0" fill="hold" nodeType="afterEffect">
                                  <p:stCondLst>
                                    <p:cond delay="20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7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r="32113"/>
          <a:stretch/>
        </p:blipFill>
        <p:spPr>
          <a:xfrm rot="5400000">
            <a:off x="6272643" y="4120489"/>
            <a:ext cx="2234742" cy="2510033"/>
          </a:xfrm>
          <a:prstGeom prst="rect">
            <a:avLst/>
          </a:prstGeom>
        </p:spPr>
      </p:pic>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5</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　③「回転方法を指定する」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5626486" y="1319987"/>
            <a:ext cx="1383914" cy="1621157"/>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flipH="1">
            <a:off x="7760086" y="1319986"/>
            <a:ext cx="1383914" cy="1621157"/>
          </a:xfrm>
          <a:prstGeom prst="rect">
            <a:avLst/>
          </a:prstGeom>
        </p:spPr>
      </p:pic>
      <p:sp>
        <p:nvSpPr>
          <p:cNvPr id="18" name="角丸四角形吹き出し 17"/>
          <p:cNvSpPr/>
          <p:nvPr/>
        </p:nvSpPr>
        <p:spPr>
          <a:xfrm>
            <a:off x="5818909" y="2941143"/>
            <a:ext cx="3142210" cy="1118239"/>
          </a:xfrm>
          <a:prstGeom prst="wedgeRoundRectCallout">
            <a:avLst>
              <a:gd name="adj1" fmla="val -4078"/>
              <a:gd name="adj2" fmla="val 92650"/>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クリックし続けるのは，たいへんだから，ずっと動き続けるようにしたい！</a:t>
            </a:r>
            <a:endParaRPr kumimoji="1" lang="ja-JP" altLang="en-US" sz="2000" b="1"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5"/>
          <a:stretch>
            <a:fillRect/>
          </a:stretch>
        </p:blipFill>
        <p:spPr>
          <a:xfrm>
            <a:off x="121053" y="1172845"/>
            <a:ext cx="5514975" cy="5153025"/>
          </a:xfrm>
          <a:prstGeom prst="rect">
            <a:avLst/>
          </a:prstGeom>
        </p:spPr>
      </p:pic>
      <p:sp>
        <p:nvSpPr>
          <p:cNvPr id="3" name="上矢印 2"/>
          <p:cNvSpPr/>
          <p:nvPr/>
        </p:nvSpPr>
        <p:spPr>
          <a:xfrm rot="1869906">
            <a:off x="2298255" y="3586034"/>
            <a:ext cx="639282" cy="1103704"/>
          </a:xfrm>
          <a:prstGeom prst="upArrow">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909455" y="3200400"/>
            <a:ext cx="2341418" cy="443345"/>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6"/>
          <a:stretch>
            <a:fillRect/>
          </a:stretch>
        </p:blipFill>
        <p:spPr>
          <a:xfrm>
            <a:off x="2909456" y="4266248"/>
            <a:ext cx="2579530" cy="1566516"/>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261192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0 0 L 0.25 0 E" pathEditMode="relative" ptsTypes="">
                                      <p:cBhvr>
                                        <p:cTn id="15" dur="2000" fill="hold"/>
                                        <p:tgtEl>
                                          <p:spTgt spid="12"/>
                                        </p:tgtEl>
                                        <p:attrNameLst>
                                          <p:attrName>ppt_x</p:attrName>
                                          <p:attrName>ppt_y</p:attrName>
                                        </p:attrNameLst>
                                      </p:cBhvr>
                                    </p:animMotion>
                                  </p:childTnLst>
                                </p:cTn>
                              </p:par>
                            </p:childTnLst>
                          </p:cTn>
                        </p:par>
                        <p:par>
                          <p:cTn id="16" fill="hold">
                            <p:stCondLst>
                              <p:cond delay="2000"/>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25 0 E" pathEditMode="relative" ptsTypes="">
                                      <p:cBhvr>
                                        <p:cTn id="26" dur="2000" fill="hold"/>
                                        <p:tgtEl>
                                          <p:spTgt spid="1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6</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　④「</a:t>
            </a:r>
            <a:r>
              <a:rPr lang="en-US" altLang="ja-JP" sz="2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繰り返し</a:t>
            </a:r>
            <a:r>
              <a:rPr lang="en-US" altLang="ja-JP" sz="2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を使う」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3"/>
          <a:stretch>
            <a:fillRect/>
          </a:stretch>
        </p:blipFill>
        <p:spPr>
          <a:xfrm>
            <a:off x="140086" y="1200944"/>
            <a:ext cx="5476875" cy="5133975"/>
          </a:xfrm>
          <a:prstGeom prst="rect">
            <a:avLst/>
          </a:prstGeom>
        </p:spPr>
      </p:pic>
      <p:pic>
        <p:nvPicPr>
          <p:cNvPr id="8" name="図 7"/>
          <p:cNvPicPr>
            <a:picLocks noChangeAspect="1"/>
          </p:cNvPicPr>
          <p:nvPr/>
        </p:nvPicPr>
        <p:blipFill>
          <a:blip r:embed="rId4"/>
          <a:stretch>
            <a:fillRect/>
          </a:stretch>
        </p:blipFill>
        <p:spPr>
          <a:xfrm>
            <a:off x="3089564" y="2073420"/>
            <a:ext cx="2131434" cy="1282398"/>
          </a:xfrm>
          <a:prstGeom prst="rect">
            <a:avLst/>
          </a:prstGeom>
        </p:spPr>
      </p:pic>
      <p:sp>
        <p:nvSpPr>
          <p:cNvPr id="10" name="下矢印 9"/>
          <p:cNvSpPr/>
          <p:nvPr/>
        </p:nvSpPr>
        <p:spPr>
          <a:xfrm rot="3537809">
            <a:off x="528679" y="2903623"/>
            <a:ext cx="603232" cy="649732"/>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5"/>
          <a:stretch>
            <a:fillRect/>
          </a:stretch>
        </p:blipFill>
        <p:spPr>
          <a:xfrm>
            <a:off x="178282" y="1559429"/>
            <a:ext cx="2667000" cy="4733925"/>
          </a:xfrm>
          <a:prstGeom prst="rect">
            <a:avLst/>
          </a:prstGeom>
        </p:spPr>
      </p:pic>
      <p:sp>
        <p:nvSpPr>
          <p:cNvPr id="11" name="右矢印 10"/>
          <p:cNvSpPr/>
          <p:nvPr/>
        </p:nvSpPr>
        <p:spPr>
          <a:xfrm rot="1221472">
            <a:off x="1878172" y="3453100"/>
            <a:ext cx="1243353" cy="5769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6"/>
          <a:stretch>
            <a:fillRect/>
          </a:stretch>
        </p:blipFill>
        <p:spPr>
          <a:xfrm>
            <a:off x="3183048" y="3865720"/>
            <a:ext cx="1419225" cy="971550"/>
          </a:xfrm>
          <a:prstGeom prst="rect">
            <a:avLst/>
          </a:prstGeom>
        </p:spPr>
      </p:pic>
      <p:sp>
        <p:nvSpPr>
          <p:cNvPr id="13" name="右矢印 12"/>
          <p:cNvSpPr/>
          <p:nvPr/>
        </p:nvSpPr>
        <p:spPr>
          <a:xfrm rot="16200000">
            <a:off x="3004287" y="2673321"/>
            <a:ext cx="1776745" cy="5769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7"/>
          <a:stretch>
            <a:fillRect/>
          </a:stretch>
        </p:blipFill>
        <p:spPr>
          <a:xfrm>
            <a:off x="3063428" y="2112082"/>
            <a:ext cx="2271287" cy="1869444"/>
          </a:xfrm>
          <a:prstGeom prst="rect">
            <a:avLst/>
          </a:prstGeom>
        </p:spPr>
      </p:pic>
      <p:grpSp>
        <p:nvGrpSpPr>
          <p:cNvPr id="15" name="グループ化 14"/>
          <p:cNvGrpSpPr/>
          <p:nvPr/>
        </p:nvGrpSpPr>
        <p:grpSpPr>
          <a:xfrm>
            <a:off x="1405374" y="1154412"/>
            <a:ext cx="3124099" cy="838396"/>
            <a:chOff x="1974916" y="725884"/>
            <a:chExt cx="3124099" cy="838396"/>
          </a:xfrm>
        </p:grpSpPr>
        <p:sp>
          <p:nvSpPr>
            <p:cNvPr id="16" name="テキスト ボックス 15"/>
            <p:cNvSpPr txBox="1"/>
            <p:nvPr/>
          </p:nvSpPr>
          <p:spPr>
            <a:xfrm>
              <a:off x="1974916" y="725884"/>
              <a:ext cx="3124099" cy="646331"/>
            </a:xfrm>
            <a:prstGeom prst="rect">
              <a:avLst/>
            </a:prstGeom>
            <a:solidFill>
              <a:schemeClr val="accent6">
                <a:lumMod val="20000"/>
                <a:lumOff val="80000"/>
              </a:schemeClr>
            </a:solidFill>
            <a:ln w="38100">
              <a:solidFill>
                <a:schemeClr val="tx1"/>
              </a:solidFill>
            </a:ln>
          </p:spPr>
          <p:txBody>
            <a:bodyPr wrap="square" rtlCol="0">
              <a:spAutoFit/>
            </a:bodyPr>
            <a:lstStyle/>
            <a:p>
              <a:r>
                <a:rPr kumimoji="1" lang="ja-JP" altLang="en-US" dirty="0" smtClean="0"/>
                <a:t>　</a:t>
              </a:r>
              <a:r>
                <a:rPr kumimoji="1" lang="ja-JP" altLang="en-US" dirty="0"/>
                <a:t>ブロック</a:t>
              </a:r>
              <a:r>
                <a:rPr kumimoji="1" lang="ja-JP" altLang="en-US" dirty="0" smtClean="0"/>
                <a:t>を重ねた状態で，一番上にもって行って離す。</a:t>
              </a:r>
              <a:r>
                <a:rPr kumimoji="1" lang="ja-JP" altLang="en-US" dirty="0"/>
                <a:t>　</a:t>
              </a:r>
            </a:p>
          </p:txBody>
        </p:sp>
        <p:cxnSp>
          <p:nvCxnSpPr>
            <p:cNvPr id="17" name="直線矢印コネクタ 16"/>
            <p:cNvCxnSpPr/>
            <p:nvPr/>
          </p:nvCxnSpPr>
          <p:spPr>
            <a:xfrm>
              <a:off x="3659106" y="1368865"/>
              <a:ext cx="803095" cy="195415"/>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5735622" y="1553920"/>
            <a:ext cx="3181235" cy="2652221"/>
            <a:chOff x="5755855" y="1720693"/>
            <a:chExt cx="3181235" cy="2652221"/>
          </a:xfrm>
        </p:grpSpPr>
        <p:pic>
          <p:nvPicPr>
            <p:cNvPr id="20" name="図 19"/>
            <p:cNvPicPr>
              <a:picLocks noChangeAspect="1"/>
            </p:cNvPicPr>
            <p:nvPr/>
          </p:nvPicPr>
          <p:blipFill>
            <a:blip r:embed="rId8"/>
            <a:stretch>
              <a:fillRect/>
            </a:stretch>
          </p:blipFill>
          <p:spPr>
            <a:xfrm>
              <a:off x="5755855" y="1720693"/>
              <a:ext cx="3181235" cy="2652221"/>
            </a:xfrm>
            <a:prstGeom prst="rect">
              <a:avLst/>
            </a:prstGeom>
          </p:spPr>
        </p:pic>
        <p:sp>
          <p:nvSpPr>
            <p:cNvPr id="21" name="角丸四角形 20"/>
            <p:cNvSpPr/>
            <p:nvPr/>
          </p:nvSpPr>
          <p:spPr>
            <a:xfrm>
              <a:off x="6882249" y="2714619"/>
              <a:ext cx="876296" cy="9398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3" name="図 22"/>
          <p:cNvPicPr>
            <a:picLocks noChangeAspect="1"/>
          </p:cNvPicPr>
          <p:nvPr/>
        </p:nvPicPr>
        <p:blipFill>
          <a:blip r:embed="rId9"/>
          <a:stretch>
            <a:fillRect/>
          </a:stretch>
        </p:blipFill>
        <p:spPr>
          <a:xfrm>
            <a:off x="5927586" y="2466808"/>
            <a:ext cx="848543" cy="989967"/>
          </a:xfrm>
          <a:prstGeom prst="rect">
            <a:avLst/>
          </a:prstGeom>
        </p:spPr>
      </p:pic>
      <p:pic>
        <p:nvPicPr>
          <p:cNvPr id="24" name="図 23"/>
          <p:cNvPicPr>
            <a:picLocks noChangeAspect="1"/>
          </p:cNvPicPr>
          <p:nvPr/>
        </p:nvPicPr>
        <p:blipFill>
          <a:blip r:embed="rId9"/>
          <a:stretch>
            <a:fillRect/>
          </a:stretch>
        </p:blipFill>
        <p:spPr>
          <a:xfrm flipH="1">
            <a:off x="8016163" y="2466807"/>
            <a:ext cx="848543" cy="989967"/>
          </a:xfrm>
          <a:prstGeom prst="rect">
            <a:avLst/>
          </a:prstGeom>
        </p:spPr>
      </p:pic>
      <p:sp>
        <p:nvSpPr>
          <p:cNvPr id="25" name="下矢印 24"/>
          <p:cNvSpPr/>
          <p:nvPr/>
        </p:nvSpPr>
        <p:spPr>
          <a:xfrm rot="2949093">
            <a:off x="6204591" y="1147830"/>
            <a:ext cx="419652" cy="593499"/>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531523" y="1141625"/>
            <a:ext cx="1995054" cy="369332"/>
          </a:xfrm>
          <a:prstGeom prst="rect">
            <a:avLst/>
          </a:prstGeom>
          <a:solidFill>
            <a:schemeClr val="accent6">
              <a:lumMod val="20000"/>
              <a:lumOff val="80000"/>
            </a:schemeClr>
          </a:solidFill>
          <a:ln w="38100">
            <a:solidFill>
              <a:schemeClr val="tx1"/>
            </a:solidFill>
          </a:ln>
        </p:spPr>
        <p:txBody>
          <a:bodyPr wrap="square" rtlCol="0">
            <a:spAutoFit/>
          </a:bodyPr>
          <a:lstStyle>
            <a:defPPr>
              <a:defRPr lang="en-US"/>
            </a:defPPr>
            <a:lvl1pPr>
              <a:defRPr kumimoji="1"/>
            </a:lvl1pPr>
          </a:lstStyle>
          <a:p>
            <a:pPr algn="ctr"/>
            <a:r>
              <a:rPr lang="ja-JP" altLang="en-US" dirty="0"/>
              <a:t>動きを止める。</a:t>
            </a:r>
          </a:p>
        </p:txBody>
      </p:sp>
      <p:sp>
        <p:nvSpPr>
          <p:cNvPr id="28" name="角丸四角形吹き出し 27"/>
          <p:cNvSpPr/>
          <p:nvPr/>
        </p:nvSpPr>
        <p:spPr>
          <a:xfrm>
            <a:off x="5655157" y="3981526"/>
            <a:ext cx="3305962" cy="964390"/>
          </a:xfrm>
          <a:prstGeom prst="wedgeRoundRectCallout">
            <a:avLst>
              <a:gd name="adj1" fmla="val -725"/>
              <a:gd name="adj2" fmla="val 71101"/>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でも，歩いているようには</a:t>
            </a:r>
            <a:endParaRPr kumimoji="1" lang="en-US" altLang="ja-JP" sz="2000" b="1" dirty="0" smtClean="0">
              <a:solidFill>
                <a:schemeClr val="accent6">
                  <a:lumMod val="50000"/>
                </a:schemeClr>
              </a:solidFill>
              <a:latin typeface="ＭＳ Ｐゴシック" panose="020B0600070205080204" pitchFamily="50" charset="-128"/>
              <a:ea typeface="ＭＳ Ｐゴシック" panose="020B0600070205080204" pitchFamily="50" charset="-128"/>
            </a:endParaRPr>
          </a:p>
          <a:p>
            <a:pPr algn="ctr"/>
            <a:r>
              <a:rPr kumimoji="1" lang="ja-JP" altLang="en-US" sz="2000" b="1" dirty="0" smtClean="0">
                <a:solidFill>
                  <a:schemeClr val="accent6">
                    <a:lumMod val="50000"/>
                  </a:schemeClr>
                </a:solidFill>
                <a:latin typeface="ＭＳ Ｐゴシック" panose="020B0600070205080204" pitchFamily="50" charset="-128"/>
                <a:ea typeface="ＭＳ Ｐゴシック" panose="020B0600070205080204" pitchFamily="50" charset="-128"/>
              </a:rPr>
              <a:t>見えないよね？</a:t>
            </a:r>
            <a:endParaRPr kumimoji="1" lang="ja-JP" altLang="en-US" sz="2000" b="1"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pic>
        <p:nvPicPr>
          <p:cNvPr id="27" name="図 26"/>
          <p:cNvPicPr>
            <a:picLocks noChangeAspect="1"/>
          </p:cNvPicPr>
          <p:nvPr/>
        </p:nvPicPr>
        <p:blipFill rotWithShape="1">
          <a:blip r:embed="rId10" cstate="print">
            <a:extLst>
              <a:ext uri="{28A0092B-C50C-407E-A947-70E740481C1C}">
                <a14:useLocalDpi xmlns:a14="http://schemas.microsoft.com/office/drawing/2010/main" val="0"/>
              </a:ext>
            </a:extLst>
          </a:blip>
          <a:srcRect b="32368"/>
          <a:stretch/>
        </p:blipFill>
        <p:spPr>
          <a:xfrm>
            <a:off x="6933518" y="4700617"/>
            <a:ext cx="1502925" cy="1824580"/>
          </a:xfrm>
          <a:prstGeom prst="rect">
            <a:avLst/>
          </a:prstGeom>
        </p:spPr>
      </p:pic>
    </p:spTree>
    <p:extLst>
      <p:ext uri="{BB962C8B-B14F-4D97-AF65-F5344CB8AC3E}">
        <p14:creationId xmlns:p14="http://schemas.microsoft.com/office/powerpoint/2010/main" val="325554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63" presetClass="path" presetSubtype="0" repeatCount="indefinite" accel="50000" decel="50000" fill="hold" nodeType="clickEffect">
                                  <p:stCondLst>
                                    <p:cond delay="0"/>
                                  </p:stCondLst>
                                  <p:endCondLst>
                                    <p:cond evt="onNext" delay="0">
                                      <p:tgtEl>
                                        <p:sldTgt/>
                                      </p:tgtEl>
                                    </p:cond>
                                  </p:endCondLst>
                                  <p:childTnLst>
                                    <p:animMotion origin="layout" path="M 1.94444E-6 -2.96296E-6 L 0.225 -0.00139 " pathEditMode="relative" rAng="0" ptsTypes="AA">
                                      <p:cBhvr>
                                        <p:cTn id="46" dur="2000" fill="hold"/>
                                        <p:tgtEl>
                                          <p:spTgt spid="23"/>
                                        </p:tgtEl>
                                        <p:attrNameLst>
                                          <p:attrName>ppt_x</p:attrName>
                                          <p:attrName>ppt_y</p:attrName>
                                        </p:attrNameLst>
                                      </p:cBhvr>
                                      <p:rCtr x="11250" y="-69"/>
                                    </p:animMotion>
                                  </p:childTnLst>
                                </p:cTn>
                              </p:par>
                            </p:childTnLst>
                          </p:cTn>
                        </p:par>
                        <p:par>
                          <p:cTn id="47" fill="hold">
                            <p:stCondLst>
                              <p:cond delay="2000"/>
                            </p:stCondLst>
                            <p:childTnLst>
                              <p:par>
                                <p:cTn id="48" presetID="10" presetClass="exit" presetSubtype="0" repeatCount="indefinite" fill="hold" nodeType="afterEffect">
                                  <p:stCondLst>
                                    <p:cond delay="0"/>
                                  </p:stCondLst>
                                  <p:endCondLst>
                                    <p:cond evt="onNext" delay="0">
                                      <p:tgtEl>
                                        <p:sldTgt/>
                                      </p:tgtEl>
                                    </p:cond>
                                  </p:endCondLst>
                                  <p:childTnLst>
                                    <p:animEffect transition="out" filter="fade">
                                      <p:cBhvr>
                                        <p:cTn id="49" dur="2000"/>
                                        <p:tgtEl>
                                          <p:spTgt spid="23"/>
                                        </p:tgtEl>
                                      </p:cBhvr>
                                    </p:animEffect>
                                    <p:set>
                                      <p:cBhvr>
                                        <p:cTn id="50" dur="1" fill="hold">
                                          <p:stCondLst>
                                            <p:cond delay="1999"/>
                                          </p:stCondLst>
                                        </p:cTn>
                                        <p:tgtEl>
                                          <p:spTgt spid="23"/>
                                        </p:tgtEl>
                                        <p:attrNameLst>
                                          <p:attrName>style.visibility</p:attrName>
                                        </p:attrNameLst>
                                      </p:cBhvr>
                                      <p:to>
                                        <p:strVal val="hidden"/>
                                      </p:to>
                                    </p:set>
                                  </p:childTnLst>
                                </p:cTn>
                              </p:par>
                            </p:childTnLst>
                          </p:cTn>
                        </p:par>
                        <p:par>
                          <p:cTn id="51" fill="hold">
                            <p:stCondLst>
                              <p:cond delay="4000"/>
                            </p:stCondLst>
                            <p:childTnLst>
                              <p:par>
                                <p:cTn id="52" presetID="10" presetClass="entr" presetSubtype="0" repeatCount="indefinite" fill="hold" nodeType="afterEffect">
                                  <p:stCondLst>
                                    <p:cond delay="0"/>
                                  </p:stCondLst>
                                  <p:endCondLst>
                                    <p:cond evt="onNext" delay="0">
                                      <p:tgtEl>
                                        <p:sldTgt/>
                                      </p:tgtEl>
                                    </p:cond>
                                  </p:end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par>
                          <p:cTn id="55" fill="hold">
                            <p:stCondLst>
                              <p:cond delay="4500"/>
                            </p:stCondLst>
                            <p:childTnLst>
                              <p:par>
                                <p:cTn id="56" presetID="63" presetClass="path" presetSubtype="0" repeatCount="indefinite" accel="50000" decel="50000" fill="hold" nodeType="afterEffect">
                                  <p:stCondLst>
                                    <p:cond delay="0"/>
                                  </p:stCondLst>
                                  <p:endCondLst>
                                    <p:cond evt="onNext" delay="0">
                                      <p:tgtEl>
                                        <p:sldTgt/>
                                      </p:tgtEl>
                                    </p:cond>
                                  </p:endCondLst>
                                  <p:childTnLst>
                                    <p:animMotion origin="layout" path="M -2.77778E-7 -2.96296E-6 L -0.22847 2.59259E-6 " pathEditMode="relative" rAng="0" ptsTypes="AA">
                                      <p:cBhvr>
                                        <p:cTn id="57" dur="2000" fill="hold"/>
                                        <p:tgtEl>
                                          <p:spTgt spid="24"/>
                                        </p:tgtEl>
                                        <p:attrNameLst>
                                          <p:attrName>ppt_x</p:attrName>
                                          <p:attrName>ppt_y</p:attrName>
                                        </p:attrNameLst>
                                      </p:cBhvr>
                                      <p:rCtr x="-11302" y="23"/>
                                    </p:animMotion>
                                  </p:childTnLst>
                                </p:cTn>
                              </p:par>
                            </p:childTnLst>
                          </p:cTn>
                        </p:par>
                        <p:par>
                          <p:cTn id="58" fill="hold">
                            <p:stCondLst>
                              <p:cond delay="6500"/>
                            </p:stCondLst>
                            <p:childTnLst>
                              <p:par>
                                <p:cTn id="59" presetID="10" presetClass="entr" presetSubtype="0" repeatCount="indefinite" fill="hold" nodeType="afterEffect">
                                  <p:stCondLst>
                                    <p:cond delay="0"/>
                                  </p:stCondLst>
                                  <p:endCondLst>
                                    <p:cond evt="onNext" delay="0">
                                      <p:tgtEl>
                                        <p:sldTgt/>
                                      </p:tgtEl>
                                    </p:cond>
                                  </p:endCondLst>
                                  <p:childTnLst>
                                    <p:set>
                                      <p:cBhvr>
                                        <p:cTn id="60" dur="1" fill="hold">
                                          <p:stCondLst>
                                            <p:cond delay="0"/>
                                          </p:stCondLst>
                                        </p:cTn>
                                        <p:tgtEl>
                                          <p:spTgt spid="23"/>
                                        </p:tgtEl>
                                        <p:attrNameLst>
                                          <p:attrName>style.visibility</p:attrName>
                                        </p:attrNameLst>
                                      </p:cBhvr>
                                      <p:to>
                                        <p:strVal val="visible"/>
                                      </p:to>
                                    </p:set>
                                    <p:animEffect transition="in" filter="fade">
                                      <p:cBhvr>
                                        <p:cTn id="61" dur="2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up)">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25"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7</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スクラッチキャットを動かそう！⑤「</a:t>
            </a:r>
            <a:r>
              <a:rPr lang="en-US" altLang="ja-JP" sz="2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コスチューム</a:t>
            </a:r>
            <a:r>
              <a:rPr lang="en-US" altLang="ja-JP" sz="2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を使う」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140086" y="1172845"/>
            <a:ext cx="2676525" cy="5153025"/>
          </a:xfrm>
          <a:prstGeom prst="rect">
            <a:avLst/>
          </a:prstGeom>
        </p:spPr>
      </p:pic>
      <p:sp>
        <p:nvSpPr>
          <p:cNvPr id="7" name="右矢印 6"/>
          <p:cNvSpPr/>
          <p:nvPr/>
        </p:nvSpPr>
        <p:spPr>
          <a:xfrm rot="14312818">
            <a:off x="1608049" y="1467841"/>
            <a:ext cx="745625" cy="676309"/>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189433" y="1161097"/>
            <a:ext cx="6667500" cy="5248275"/>
          </a:xfrm>
          <a:prstGeom prst="rect">
            <a:avLst/>
          </a:prstGeom>
        </p:spPr>
      </p:pic>
      <p:pic>
        <p:nvPicPr>
          <p:cNvPr id="9" name="図 8"/>
          <p:cNvPicPr>
            <a:picLocks noChangeAspect="1"/>
          </p:cNvPicPr>
          <p:nvPr/>
        </p:nvPicPr>
        <p:blipFill>
          <a:blip r:embed="rId5"/>
          <a:stretch>
            <a:fillRect/>
          </a:stretch>
        </p:blipFill>
        <p:spPr>
          <a:xfrm>
            <a:off x="6429829" y="1172845"/>
            <a:ext cx="2531290" cy="4936015"/>
          </a:xfrm>
          <a:prstGeom prst="rect">
            <a:avLst/>
          </a:prstGeom>
          <a:ln w="76200">
            <a:solidFill>
              <a:srgbClr val="FF0000"/>
            </a:solidFill>
            <a:prstDash val="sysDot"/>
          </a:ln>
        </p:spPr>
      </p:pic>
      <p:sp>
        <p:nvSpPr>
          <p:cNvPr id="10" name="角丸四角形 9"/>
          <p:cNvSpPr/>
          <p:nvPr/>
        </p:nvSpPr>
        <p:spPr>
          <a:xfrm>
            <a:off x="304800" y="1436914"/>
            <a:ext cx="914400" cy="185782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a:off x="1219200" y="1611086"/>
            <a:ext cx="5065486" cy="2612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33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8</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スクラッチキャットを動かそう！⑤「</a:t>
            </a:r>
            <a:r>
              <a:rPr lang="en-US" altLang="ja-JP" sz="2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コスチューム</a:t>
            </a:r>
            <a:r>
              <a:rPr lang="en-US" altLang="ja-JP" sz="2800" b="1" dirty="0" smtClean="0">
                <a:solidFill>
                  <a:sysClr val="windowText" lastClr="000000"/>
                </a:solidFill>
                <a:latin typeface="ＭＳ Ｐゴシック" panose="020B0600070205080204" pitchFamily="50" charset="-128"/>
                <a:ea typeface="ＭＳ Ｐゴシック" panose="020B0600070205080204" pitchFamily="50" charset="-128"/>
              </a:rPr>
              <a:t>』</a:t>
            </a:r>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を使う」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a:stretch>
            <a:fillRect/>
          </a:stretch>
        </p:blipFill>
        <p:spPr>
          <a:xfrm>
            <a:off x="140086" y="1172845"/>
            <a:ext cx="2676525" cy="5153025"/>
          </a:xfrm>
          <a:prstGeom prst="rect">
            <a:avLst/>
          </a:prstGeom>
        </p:spPr>
      </p:pic>
      <p:sp>
        <p:nvSpPr>
          <p:cNvPr id="7" name="右矢印 6"/>
          <p:cNvSpPr/>
          <p:nvPr/>
        </p:nvSpPr>
        <p:spPr>
          <a:xfrm rot="14312818">
            <a:off x="622532" y="1438813"/>
            <a:ext cx="745625" cy="676309"/>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a:stretch>
            <a:fillRect/>
          </a:stretch>
        </p:blipFill>
        <p:spPr>
          <a:xfrm>
            <a:off x="140086" y="1180147"/>
            <a:ext cx="5762625" cy="5229225"/>
          </a:xfrm>
          <a:prstGeom prst="rect">
            <a:avLst/>
          </a:prstGeom>
        </p:spPr>
      </p:pic>
      <p:sp>
        <p:nvSpPr>
          <p:cNvPr id="3" name="右矢印 2"/>
          <p:cNvSpPr/>
          <p:nvPr/>
        </p:nvSpPr>
        <p:spPr>
          <a:xfrm rot="9568139">
            <a:off x="585069" y="1824476"/>
            <a:ext cx="595085" cy="52251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3143" y="4194629"/>
            <a:ext cx="1596571" cy="493485"/>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a:stCxn id="11" idx="3"/>
          </p:cNvCxnSpPr>
          <p:nvPr/>
        </p:nvCxnSpPr>
        <p:spPr>
          <a:xfrm flipV="1">
            <a:off x="2249714" y="4216490"/>
            <a:ext cx="1231413" cy="2248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3481127" y="3969748"/>
            <a:ext cx="1596571" cy="493485"/>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5">
            <a:clrChange>
              <a:clrFrom>
                <a:srgbClr val="FFFFFF"/>
              </a:clrFrom>
              <a:clrTo>
                <a:srgbClr val="FFFFFF">
                  <a:alpha val="0"/>
                </a:srgbClr>
              </a:clrTo>
            </a:clrChange>
          </a:blip>
          <a:stretch>
            <a:fillRect/>
          </a:stretch>
        </p:blipFill>
        <p:spPr>
          <a:xfrm>
            <a:off x="5902711" y="1755161"/>
            <a:ext cx="806973" cy="933912"/>
          </a:xfrm>
          <a:prstGeom prst="rect">
            <a:avLst/>
          </a:prstGeom>
        </p:spPr>
      </p:pic>
      <p:pic>
        <p:nvPicPr>
          <p:cNvPr id="18" name="図 17"/>
          <p:cNvPicPr>
            <a:picLocks noChangeAspect="1"/>
          </p:cNvPicPr>
          <p:nvPr/>
        </p:nvPicPr>
        <p:blipFill>
          <a:blip r:embed="rId6">
            <a:clrChange>
              <a:clrFrom>
                <a:srgbClr val="FFFFFF"/>
              </a:clrFrom>
              <a:clrTo>
                <a:srgbClr val="FFFFFF">
                  <a:alpha val="0"/>
                </a:srgbClr>
              </a:clrTo>
            </a:clrChange>
          </a:blip>
          <a:stretch>
            <a:fillRect/>
          </a:stretch>
        </p:blipFill>
        <p:spPr>
          <a:xfrm>
            <a:off x="6456298" y="1736717"/>
            <a:ext cx="819150" cy="1009650"/>
          </a:xfrm>
          <a:prstGeom prst="rect">
            <a:avLst/>
          </a:prstGeom>
        </p:spPr>
      </p:pic>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865873" y="1736717"/>
            <a:ext cx="806973" cy="933912"/>
          </a:xfrm>
          <a:prstGeom prst="rect">
            <a:avLst/>
          </a:prstGeom>
        </p:spPr>
      </p:pic>
      <p:pic>
        <p:nvPicPr>
          <p:cNvPr id="20" name="図 19"/>
          <p:cNvPicPr>
            <a:picLocks noChangeAspect="1"/>
          </p:cNvPicPr>
          <p:nvPr/>
        </p:nvPicPr>
        <p:blipFill>
          <a:blip r:embed="rId6">
            <a:clrChange>
              <a:clrFrom>
                <a:srgbClr val="FFFFFF"/>
              </a:clrFrom>
              <a:clrTo>
                <a:srgbClr val="FFFFFF">
                  <a:alpha val="0"/>
                </a:srgbClr>
              </a:clrTo>
            </a:clrChange>
          </a:blip>
          <a:stretch>
            <a:fillRect/>
          </a:stretch>
        </p:blipFill>
        <p:spPr>
          <a:xfrm>
            <a:off x="7275448" y="1736717"/>
            <a:ext cx="819150" cy="1009650"/>
          </a:xfrm>
          <a:prstGeom prst="rect">
            <a:avLst/>
          </a:prstGeom>
        </p:spPr>
      </p:pic>
      <p:pic>
        <p:nvPicPr>
          <p:cNvPr id="21" name="図 20"/>
          <p:cNvPicPr>
            <a:picLocks noChangeAspect="1"/>
          </p:cNvPicPr>
          <p:nvPr/>
        </p:nvPicPr>
        <p:blipFill>
          <a:blip r:embed="rId6">
            <a:clrChange>
              <a:clrFrom>
                <a:srgbClr val="FFFFFF"/>
              </a:clrFrom>
              <a:clrTo>
                <a:srgbClr val="FFFFFF">
                  <a:alpha val="0"/>
                </a:srgbClr>
              </a:clrTo>
            </a:clrChange>
          </a:blip>
          <a:stretch>
            <a:fillRect/>
          </a:stretch>
        </p:blipFill>
        <p:spPr>
          <a:xfrm>
            <a:off x="7685639" y="1736717"/>
            <a:ext cx="819150" cy="1009650"/>
          </a:xfrm>
          <a:prstGeom prst="rect">
            <a:avLst/>
          </a:prstGeom>
        </p:spPr>
      </p:pic>
      <p:pic>
        <p:nvPicPr>
          <p:cNvPr id="22" name="図 21"/>
          <p:cNvPicPr>
            <a:picLocks noChangeAspect="1"/>
          </p:cNvPicPr>
          <p:nvPr/>
        </p:nvPicPr>
        <p:blipFill>
          <a:blip r:embed="rId6">
            <a:clrChange>
              <a:clrFrom>
                <a:srgbClr val="FFFFFF"/>
              </a:clrFrom>
              <a:clrTo>
                <a:srgbClr val="FFFFFF">
                  <a:alpha val="0"/>
                </a:srgbClr>
              </a:clrTo>
            </a:clrChange>
          </a:blip>
          <a:stretch>
            <a:fillRect/>
          </a:stretch>
        </p:blipFill>
        <p:spPr>
          <a:xfrm>
            <a:off x="8114650" y="1717292"/>
            <a:ext cx="819150" cy="1009650"/>
          </a:xfrm>
          <a:prstGeom prst="rect">
            <a:avLst/>
          </a:prstGeom>
        </p:spPr>
      </p:pic>
      <p:grpSp>
        <p:nvGrpSpPr>
          <p:cNvPr id="8" name="グループ化 7"/>
          <p:cNvGrpSpPr/>
          <p:nvPr/>
        </p:nvGrpSpPr>
        <p:grpSpPr>
          <a:xfrm>
            <a:off x="5978882" y="3004457"/>
            <a:ext cx="2982237" cy="3488418"/>
            <a:chOff x="5978882" y="3004457"/>
            <a:chExt cx="2982237" cy="3488418"/>
          </a:xfrm>
        </p:grpSpPr>
        <p:sp>
          <p:nvSpPr>
            <p:cNvPr id="24" name="角丸四角形吹き出し 23"/>
            <p:cNvSpPr/>
            <p:nvPr/>
          </p:nvSpPr>
          <p:spPr>
            <a:xfrm>
              <a:off x="5978882" y="3004457"/>
              <a:ext cx="2982237" cy="965291"/>
            </a:xfrm>
            <a:prstGeom prst="wedgeRoundRectCallout">
              <a:avLst>
                <a:gd name="adj1" fmla="val -7693"/>
                <a:gd name="adj2" fmla="val 71262"/>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accent6">
                      <a:lumMod val="50000"/>
                    </a:schemeClr>
                  </a:solidFill>
                  <a:latin typeface="ＭＳ Ｐゴシック" panose="020B0600070205080204" pitchFamily="50" charset="-128"/>
                  <a:ea typeface="ＭＳ Ｐゴシック" panose="020B0600070205080204" pitchFamily="50" charset="-128"/>
                </a:rPr>
                <a:t>そうだ！ネコなんだから，鳴き声があるといいな！</a:t>
              </a:r>
            </a:p>
          </p:txBody>
        </p:sp>
        <p:pic>
          <p:nvPicPr>
            <p:cNvPr id="23" name="図 22"/>
            <p:cNvPicPr>
              <a:picLocks noChangeAspect="1"/>
            </p:cNvPicPr>
            <p:nvPr/>
          </p:nvPicPr>
          <p:blipFill rotWithShape="1">
            <a:blip r:embed="rId7">
              <a:extLst>
                <a:ext uri="{28A0092B-C50C-407E-A947-70E740481C1C}">
                  <a14:useLocalDpi xmlns:a14="http://schemas.microsoft.com/office/drawing/2010/main" val="0"/>
                </a:ext>
              </a:extLst>
            </a:blip>
            <a:srcRect b="28011"/>
            <a:stretch/>
          </p:blipFill>
          <p:spPr>
            <a:xfrm>
              <a:off x="6709684" y="3639286"/>
              <a:ext cx="2208280" cy="2853589"/>
            </a:xfrm>
            <a:prstGeom prst="rect">
              <a:avLst/>
            </a:prstGeom>
          </p:spPr>
        </p:pic>
      </p:grpSp>
      <p:sp>
        <p:nvSpPr>
          <p:cNvPr id="9" name="角丸四角形 8"/>
          <p:cNvSpPr/>
          <p:nvPr/>
        </p:nvSpPr>
        <p:spPr>
          <a:xfrm>
            <a:off x="140086" y="1172845"/>
            <a:ext cx="985329" cy="40977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299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100"/>
                                  </p:stCondLst>
                                  <p:childTnLst>
                                    <p:set>
                                      <p:cBhvr>
                                        <p:cTn id="35" dur="1" fill="hold">
                                          <p:stCondLst>
                                            <p:cond delay="0"/>
                                          </p:stCondLst>
                                        </p:cTn>
                                        <p:tgtEl>
                                          <p:spTgt spid="18"/>
                                        </p:tgtEl>
                                        <p:attrNameLst>
                                          <p:attrName>style.visibility</p:attrName>
                                        </p:attrNameLst>
                                      </p:cBhvr>
                                      <p:to>
                                        <p:strVal val="visible"/>
                                      </p:to>
                                    </p:set>
                                  </p:childTnLst>
                                </p:cTn>
                              </p:par>
                            </p:childTnLst>
                          </p:cTn>
                        </p:par>
                        <p:par>
                          <p:cTn id="36" fill="hold">
                            <p:stCondLst>
                              <p:cond delay="100"/>
                            </p:stCondLst>
                            <p:childTnLst>
                              <p:par>
                                <p:cTn id="37" presetID="1" presetClass="exit" presetSubtype="0" fill="hold" nodeType="afterEffect">
                                  <p:stCondLst>
                                    <p:cond delay="100"/>
                                  </p:stCondLst>
                                  <p:childTnLst>
                                    <p:set>
                                      <p:cBhvr>
                                        <p:cTn id="38" dur="1" fill="hold">
                                          <p:stCondLst>
                                            <p:cond delay="0"/>
                                          </p:stCondLst>
                                        </p:cTn>
                                        <p:tgtEl>
                                          <p:spTgt spid="18"/>
                                        </p:tgtEl>
                                        <p:attrNameLst>
                                          <p:attrName>style.visibility</p:attrName>
                                        </p:attrNameLst>
                                      </p:cBhvr>
                                      <p:to>
                                        <p:strVal val="hidden"/>
                                      </p:to>
                                    </p:set>
                                  </p:childTnLst>
                                </p:cTn>
                              </p:par>
                            </p:childTnLst>
                          </p:cTn>
                        </p:par>
                        <p:par>
                          <p:cTn id="39" fill="hold">
                            <p:stCondLst>
                              <p:cond delay="200"/>
                            </p:stCondLst>
                            <p:childTnLst>
                              <p:par>
                                <p:cTn id="40" presetID="1" presetClass="entr" presetSubtype="0" fill="hold" nodeType="afterEffect">
                                  <p:stCondLst>
                                    <p:cond delay="100"/>
                                  </p:stCondLst>
                                  <p:childTnLst>
                                    <p:set>
                                      <p:cBhvr>
                                        <p:cTn id="41" dur="1" fill="hold">
                                          <p:stCondLst>
                                            <p:cond delay="0"/>
                                          </p:stCondLst>
                                        </p:cTn>
                                        <p:tgtEl>
                                          <p:spTgt spid="19"/>
                                        </p:tgtEl>
                                        <p:attrNameLst>
                                          <p:attrName>style.visibility</p:attrName>
                                        </p:attrNameLst>
                                      </p:cBhvr>
                                      <p:to>
                                        <p:strVal val="visible"/>
                                      </p:to>
                                    </p:set>
                                  </p:childTnLst>
                                </p:cTn>
                              </p:par>
                            </p:childTnLst>
                          </p:cTn>
                        </p:par>
                        <p:par>
                          <p:cTn id="42" fill="hold">
                            <p:stCondLst>
                              <p:cond delay="300"/>
                            </p:stCondLst>
                            <p:childTnLst>
                              <p:par>
                                <p:cTn id="43" presetID="1" presetClass="exit" presetSubtype="0" fill="hold" nodeType="afterEffect">
                                  <p:stCondLst>
                                    <p:cond delay="100"/>
                                  </p:stCondLst>
                                  <p:childTnLst>
                                    <p:set>
                                      <p:cBhvr>
                                        <p:cTn id="44" dur="1" fill="hold">
                                          <p:stCondLst>
                                            <p:cond delay="0"/>
                                          </p:stCondLst>
                                        </p:cTn>
                                        <p:tgtEl>
                                          <p:spTgt spid="19"/>
                                        </p:tgtEl>
                                        <p:attrNameLst>
                                          <p:attrName>style.visibility</p:attrName>
                                        </p:attrNameLst>
                                      </p:cBhvr>
                                      <p:to>
                                        <p:strVal val="hidden"/>
                                      </p:to>
                                    </p:set>
                                  </p:childTnLst>
                                </p:cTn>
                              </p:par>
                            </p:childTnLst>
                          </p:cTn>
                        </p:par>
                        <p:par>
                          <p:cTn id="45" fill="hold">
                            <p:stCondLst>
                              <p:cond delay="400"/>
                            </p:stCondLst>
                            <p:childTnLst>
                              <p:par>
                                <p:cTn id="46" presetID="1" presetClass="entr" presetSubtype="0" fill="hold" nodeType="afterEffect">
                                  <p:stCondLst>
                                    <p:cond delay="100"/>
                                  </p:stCondLst>
                                  <p:childTnLst>
                                    <p:set>
                                      <p:cBhvr>
                                        <p:cTn id="47" dur="1" fill="hold">
                                          <p:stCondLst>
                                            <p:cond delay="0"/>
                                          </p:stCondLst>
                                        </p:cTn>
                                        <p:tgtEl>
                                          <p:spTgt spid="20"/>
                                        </p:tgtEl>
                                        <p:attrNameLst>
                                          <p:attrName>style.visibility</p:attrName>
                                        </p:attrNameLst>
                                      </p:cBhvr>
                                      <p:to>
                                        <p:strVal val="visible"/>
                                      </p:to>
                                    </p:set>
                                  </p:childTnLst>
                                </p:cTn>
                              </p:par>
                            </p:childTnLst>
                          </p:cTn>
                        </p:par>
                        <p:par>
                          <p:cTn id="48" fill="hold">
                            <p:stCondLst>
                              <p:cond delay="500"/>
                            </p:stCondLst>
                            <p:childTnLst>
                              <p:par>
                                <p:cTn id="49" presetID="1" presetClass="exit" presetSubtype="0" fill="hold" nodeType="afterEffect">
                                  <p:stCondLst>
                                    <p:cond delay="100"/>
                                  </p:stCondLst>
                                  <p:childTnLst>
                                    <p:set>
                                      <p:cBhvr>
                                        <p:cTn id="50" dur="1" fill="hold">
                                          <p:stCondLst>
                                            <p:cond delay="0"/>
                                          </p:stCondLst>
                                        </p:cTn>
                                        <p:tgtEl>
                                          <p:spTgt spid="20"/>
                                        </p:tgtEl>
                                        <p:attrNameLst>
                                          <p:attrName>style.visibility</p:attrName>
                                        </p:attrNameLst>
                                      </p:cBhvr>
                                      <p:to>
                                        <p:strVal val="hidden"/>
                                      </p:to>
                                    </p:set>
                                  </p:childTnLst>
                                </p:cTn>
                              </p:par>
                            </p:childTnLst>
                          </p:cTn>
                        </p:par>
                        <p:par>
                          <p:cTn id="51" fill="hold">
                            <p:stCondLst>
                              <p:cond delay="600"/>
                            </p:stCondLst>
                            <p:childTnLst>
                              <p:par>
                                <p:cTn id="52" presetID="1" presetClass="entr" presetSubtype="0" fill="hold" nodeType="afterEffect">
                                  <p:stCondLst>
                                    <p:cond delay="100"/>
                                  </p:stCondLst>
                                  <p:childTnLst>
                                    <p:set>
                                      <p:cBhvr>
                                        <p:cTn id="53" dur="1" fill="hold">
                                          <p:stCondLst>
                                            <p:cond delay="0"/>
                                          </p:stCondLst>
                                        </p:cTn>
                                        <p:tgtEl>
                                          <p:spTgt spid="21"/>
                                        </p:tgtEl>
                                        <p:attrNameLst>
                                          <p:attrName>style.visibility</p:attrName>
                                        </p:attrNameLst>
                                      </p:cBhvr>
                                      <p:to>
                                        <p:strVal val="visible"/>
                                      </p:to>
                                    </p:set>
                                  </p:childTnLst>
                                </p:cTn>
                              </p:par>
                            </p:childTnLst>
                          </p:cTn>
                        </p:par>
                        <p:par>
                          <p:cTn id="54" fill="hold">
                            <p:stCondLst>
                              <p:cond delay="700"/>
                            </p:stCondLst>
                            <p:childTnLst>
                              <p:par>
                                <p:cTn id="55" presetID="1" presetClass="exit" presetSubtype="0" fill="hold" nodeType="afterEffect">
                                  <p:stCondLst>
                                    <p:cond delay="100"/>
                                  </p:stCondLst>
                                  <p:childTnLst>
                                    <p:set>
                                      <p:cBhvr>
                                        <p:cTn id="56" dur="1" fill="hold">
                                          <p:stCondLst>
                                            <p:cond delay="0"/>
                                          </p:stCondLst>
                                        </p:cTn>
                                        <p:tgtEl>
                                          <p:spTgt spid="21"/>
                                        </p:tgtEl>
                                        <p:attrNameLst>
                                          <p:attrName>style.visibility</p:attrName>
                                        </p:attrNameLst>
                                      </p:cBhvr>
                                      <p:to>
                                        <p:strVal val="hidden"/>
                                      </p:to>
                                    </p:set>
                                  </p:childTnLst>
                                </p:cTn>
                              </p:par>
                            </p:childTnLst>
                          </p:cTn>
                        </p:par>
                        <p:par>
                          <p:cTn id="57" fill="hold">
                            <p:stCondLst>
                              <p:cond delay="800"/>
                            </p:stCondLst>
                            <p:childTnLst>
                              <p:par>
                                <p:cTn id="58" presetID="1" presetClass="entr" presetSubtype="0" fill="hold" nodeType="afterEffect">
                                  <p:stCondLst>
                                    <p:cond delay="10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9</a:t>
            </a:fld>
            <a:endParaRPr kumimoji="1" lang="ja-JP" altLang="en-US"/>
          </a:p>
        </p:txBody>
      </p:sp>
      <p:sp>
        <p:nvSpPr>
          <p:cNvPr id="5" name="タイトル 1"/>
          <p:cNvSpPr txBox="1">
            <a:spLocks/>
          </p:cNvSpPr>
          <p:nvPr/>
        </p:nvSpPr>
        <p:spPr>
          <a:xfrm>
            <a:off x="140086" y="438613"/>
            <a:ext cx="8821033" cy="567227"/>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smtClean="0">
                <a:solidFill>
                  <a:sysClr val="windowText" lastClr="000000"/>
                </a:solidFill>
                <a:latin typeface="ＭＳ Ｐゴシック" panose="020B0600070205080204" pitchFamily="50" charset="-128"/>
                <a:ea typeface="ＭＳ Ｐゴシック" panose="020B0600070205080204" pitchFamily="50" charset="-128"/>
              </a:rPr>
              <a:t>スクラッチキャットを動かそう！⑥「音のブロックを使う」　</a:t>
            </a:r>
            <a:endParaRPr lang="ja-JP" altLang="en-US" sz="2800" b="1" dirty="0">
              <a:solidFill>
                <a:sysClr val="windowText" lastClr="000000"/>
              </a:solidFill>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5"/>
          <a:stretch>
            <a:fillRect/>
          </a:stretch>
        </p:blipFill>
        <p:spPr>
          <a:xfrm>
            <a:off x="140086" y="1005840"/>
            <a:ext cx="5781675" cy="5286375"/>
          </a:xfrm>
          <a:prstGeom prst="rect">
            <a:avLst/>
          </a:prstGeom>
        </p:spPr>
      </p:pic>
      <p:sp>
        <p:nvSpPr>
          <p:cNvPr id="7" name="右矢印 6"/>
          <p:cNvSpPr/>
          <p:nvPr/>
        </p:nvSpPr>
        <p:spPr>
          <a:xfrm rot="14027865">
            <a:off x="485443" y="2699289"/>
            <a:ext cx="595085" cy="52251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53143" y="2118736"/>
            <a:ext cx="1915886" cy="493485"/>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2569029" y="2351314"/>
            <a:ext cx="754742" cy="290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3290422" y="2133600"/>
            <a:ext cx="2181464" cy="493485"/>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6"/>
          <a:stretch>
            <a:fillRect/>
          </a:stretch>
        </p:blipFill>
        <p:spPr>
          <a:xfrm>
            <a:off x="6599568" y="1364504"/>
            <a:ext cx="1238079" cy="1508464"/>
          </a:xfrm>
          <a:prstGeom prst="rect">
            <a:avLst/>
          </a:prstGeom>
        </p:spPr>
      </p:pic>
      <p:pic>
        <p:nvPicPr>
          <p:cNvPr id="14" name="cat">
            <a:hlinkClick r:id="" action="ppaction://media"/>
          </p:cNvPr>
          <p:cNvPicPr>
            <a:picLocks noChangeAspect="1"/>
          </p:cNvPicPr>
          <p:nvPr>
            <a:audioFile r:link="rId1"/>
            <p:extLst>
              <p:ext uri="{DAA4B4D4-6D71-4841-9C94-3DE7FCFB9230}">
                <p14:media xmlns:p14="http://schemas.microsoft.com/office/powerpoint/2010/main" r:embed="rId2">
                  <p14:trim st="544"/>
                </p14:media>
              </p:ext>
            </p:extLst>
          </p:nvPr>
        </p:nvPicPr>
        <p:blipFill>
          <a:blip r:embed="rId7"/>
          <a:stretch>
            <a:fillRect/>
          </a:stretch>
        </p:blipFill>
        <p:spPr>
          <a:xfrm>
            <a:off x="7532847" y="1095078"/>
            <a:ext cx="609600" cy="609600"/>
          </a:xfrm>
          <a:prstGeom prst="rect">
            <a:avLst/>
          </a:prstGeom>
        </p:spPr>
      </p:pic>
      <p:sp>
        <p:nvSpPr>
          <p:cNvPr id="15" name="角丸四角形吹き出し 14"/>
          <p:cNvSpPr/>
          <p:nvPr/>
        </p:nvSpPr>
        <p:spPr>
          <a:xfrm>
            <a:off x="6141338" y="3231632"/>
            <a:ext cx="2783017" cy="1278484"/>
          </a:xfrm>
          <a:prstGeom prst="wedgeRoundRectCallout">
            <a:avLst>
              <a:gd name="adj1" fmla="val -725"/>
              <a:gd name="adj2" fmla="val 71101"/>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accent6">
                    <a:lumMod val="50000"/>
                  </a:schemeClr>
                </a:solidFill>
                <a:latin typeface="ＭＳ Ｐゴシック" panose="020B0600070205080204" pitchFamily="50" charset="-128"/>
                <a:ea typeface="ＭＳ Ｐゴシック" panose="020B0600070205080204" pitchFamily="50" charset="-128"/>
              </a:rPr>
              <a:t>ステージ</a:t>
            </a:r>
            <a:r>
              <a:rPr kumimoji="1" lang="ja-JP" altLang="en-US" sz="20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が真っ白だと，さびしいね。</a:t>
            </a:r>
            <a:endParaRPr kumimoji="1" lang="en-US" altLang="ja-JP" sz="2000" b="1" dirty="0" smtClean="0">
              <a:solidFill>
                <a:schemeClr val="accent6">
                  <a:lumMod val="50000"/>
                </a:schemeClr>
              </a:solidFill>
              <a:latin typeface="ＭＳ Ｐゴシック" panose="020B0600070205080204" pitchFamily="50" charset="-128"/>
              <a:ea typeface="ＭＳ Ｐゴシック" panose="020B0600070205080204" pitchFamily="50" charset="-128"/>
            </a:endParaRPr>
          </a:p>
        </p:txBody>
      </p:sp>
      <p:pic>
        <p:nvPicPr>
          <p:cNvPr id="16" name="図 15"/>
          <p:cNvPicPr>
            <a:picLocks noChangeAspect="1"/>
          </p:cNvPicPr>
          <p:nvPr/>
        </p:nvPicPr>
        <p:blipFill rotWithShape="1">
          <a:blip r:embed="rId8" cstate="print">
            <a:extLst>
              <a:ext uri="{28A0092B-C50C-407E-A947-70E740481C1C}">
                <a14:useLocalDpi xmlns:a14="http://schemas.microsoft.com/office/drawing/2010/main" val="0"/>
              </a:ext>
            </a:extLst>
          </a:blip>
          <a:srcRect b="32368"/>
          <a:stretch/>
        </p:blipFill>
        <p:spPr>
          <a:xfrm>
            <a:off x="7078932" y="4074044"/>
            <a:ext cx="1756237" cy="2418831"/>
          </a:xfrm>
          <a:prstGeom prst="rect">
            <a:avLst/>
          </a:prstGeom>
        </p:spPr>
      </p:pic>
    </p:spTree>
    <p:extLst>
      <p:ext uri="{BB962C8B-B14F-4D97-AF65-F5344CB8AC3E}">
        <p14:creationId xmlns:p14="http://schemas.microsoft.com/office/powerpoint/2010/main" val="1117514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par>
                                <p:cTn id="28" presetID="1" presetClass="mediacall" presetSubtype="0" fill="hold" nodeType="withEffect">
                                  <p:stCondLst>
                                    <p:cond delay="0"/>
                                  </p:stCondLst>
                                  <p:childTnLst>
                                    <p:cmd type="call" cmd="playFrom(0.0)">
                                      <p:cBhvr>
                                        <p:cTn id="29" dur="956" fill="hold"/>
                                        <p:tgtEl>
                                          <p:spTgt spid="14"/>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9" fill="hold" display="0">
                  <p:stCondLst>
                    <p:cond delay="indefinite"/>
                  </p:stCondLst>
                  <p:endCondLst>
                    <p:cond evt="onStopAudio" delay="0">
                      <p:tgtEl>
                        <p:sldTgt/>
                      </p:tgtEl>
                    </p:cond>
                  </p:endCondLst>
                </p:cTn>
                <p:tgtEl>
                  <p:spTgt spid="14"/>
                </p:tgtEl>
              </p:cMediaNode>
            </p:audio>
          </p:childTnLst>
        </p:cTn>
      </p:par>
    </p:tnLst>
    <p:bldLst>
      <p:bldP spid="7" grpId="0" animBg="1"/>
      <p:bldP spid="8" grpId="0" animBg="1"/>
      <p:bldP spid="12" grpId="0" animBg="1"/>
      <p:bldP spid="15" grpId="0" animBg="1"/>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1426</TotalTime>
  <Words>304</Words>
  <Application>Microsoft Office PowerPoint</Application>
  <PresentationFormat>画面に合わせる (4:3)</PresentationFormat>
  <Paragraphs>122</Paragraphs>
  <Slides>12</Slides>
  <Notes>12</Notes>
  <HiddenSlides>0</HiddenSlides>
  <MMClips>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Ｐゴシック</vt:lpstr>
      <vt:lpstr>游ゴシック</vt:lpstr>
      <vt:lpstr>游ゴシック Light</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KidaHiroshi</dc:creator>
  <cp:lastModifiedBy>KidaHiroshi</cp:lastModifiedBy>
  <cp:revision>93</cp:revision>
  <cp:lastPrinted>2018-12-05T01:06:49Z</cp:lastPrinted>
  <dcterms:created xsi:type="dcterms:W3CDTF">2018-11-30T09:45:13Z</dcterms:created>
  <dcterms:modified xsi:type="dcterms:W3CDTF">2018-12-11T02:01:33Z</dcterms:modified>
</cp:coreProperties>
</file>