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handoutMasterIdLst>
    <p:handoutMasterId r:id="rId23"/>
  </p:handoutMasterIdLst>
  <p:sldIdLst>
    <p:sldId id="257" r:id="rId2"/>
    <p:sldId id="268" r:id="rId3"/>
    <p:sldId id="269" r:id="rId4"/>
    <p:sldId id="270" r:id="rId5"/>
    <p:sldId id="271"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5" r:id="rId20"/>
    <p:sldId id="267" r:id="rId21"/>
  </p:sldIdLst>
  <p:sldSz cx="9144000" cy="6858000" type="screen4x3"/>
  <p:notesSz cx="6735763" cy="98694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80"/>
    <a:srgbClr val="FF8C1A"/>
    <a:srgbClr val="5CB1D6"/>
    <a:srgbClr val="E2F0D9"/>
    <a:srgbClr val="FFFF00"/>
    <a:srgbClr val="4C98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7" autoAdjust="0"/>
    <p:restoredTop sz="90311" autoAdjust="0"/>
  </p:normalViewPr>
  <p:slideViewPr>
    <p:cSldViewPr snapToGrid="0">
      <p:cViewPr varScale="1">
        <p:scale>
          <a:sx n="66" d="100"/>
          <a:sy n="66" d="100"/>
        </p:scale>
        <p:origin x="1104" y="66"/>
      </p:cViewPr>
      <p:guideLst/>
    </p:cSldViewPr>
  </p:slideViewPr>
  <p:notesTextViewPr>
    <p:cViewPr>
      <p:scale>
        <a:sx n="100" d="100"/>
        <a:sy n="100" d="100"/>
      </p:scale>
      <p:origin x="0" y="0"/>
    </p:cViewPr>
  </p:notesTextViewPr>
  <p:notesViewPr>
    <p:cSldViewPr snapToGrid="0">
      <p:cViewPr varScale="1">
        <p:scale>
          <a:sx n="52" d="100"/>
          <a:sy n="52" d="100"/>
        </p:scale>
        <p:origin x="296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image" Target="../media/image5.JP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image" Target="../media/image5.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D94147-B514-47C0-9DC2-E20F78BA183F}" type="doc">
      <dgm:prSet loTypeId="urn:microsoft.com/office/officeart/2008/layout/BendingPictureBlocks" loCatId="picture" qsTypeId="urn:microsoft.com/office/officeart/2005/8/quickstyle/simple5" qsCatId="simple" csTypeId="urn:microsoft.com/office/officeart/2005/8/colors/colorful1" csCatId="colorful" phldr="1"/>
      <dgm:spPr/>
      <dgm:t>
        <a:bodyPr/>
        <a:lstStyle/>
        <a:p>
          <a:endParaRPr kumimoji="1" lang="ja-JP" altLang="en-US"/>
        </a:p>
      </dgm:t>
    </dgm:pt>
    <dgm:pt modelId="{09F88A91-05DA-4613-B3C0-22143A1FA493}">
      <dgm:prSet phldrT="[テキスト]"/>
      <dgm:spPr/>
      <dgm:t>
        <a:bodyPr/>
        <a:lstStyle/>
        <a:p>
          <a:r>
            <a:rPr kumimoji="1" lang="ja-JP" altLang="en-US" b="1" dirty="0" smtClean="0">
              <a:effectLst>
                <a:outerShdw blurRad="38100" dist="38100" dir="2700000" algn="tl">
                  <a:srgbClr val="000000">
                    <a:alpha val="43137"/>
                  </a:srgbClr>
                </a:outerShdw>
              </a:effectLst>
            </a:rPr>
            <a:t>順次</a:t>
          </a:r>
          <a:endParaRPr kumimoji="1" lang="ja-JP" altLang="en-US" b="1" dirty="0">
            <a:effectLst>
              <a:outerShdw blurRad="38100" dist="38100" dir="2700000" algn="tl">
                <a:srgbClr val="000000">
                  <a:alpha val="43137"/>
                </a:srgbClr>
              </a:outerShdw>
            </a:effectLst>
          </a:endParaRPr>
        </a:p>
      </dgm:t>
    </dgm:pt>
    <dgm:pt modelId="{15724186-93F7-4FD3-A45F-AF7F762FB94E}" type="parTrans" cxnId="{18BB337E-5B4B-40E2-819D-ACF0C7BFA95D}">
      <dgm:prSet/>
      <dgm:spPr/>
      <dgm:t>
        <a:bodyPr/>
        <a:lstStyle/>
        <a:p>
          <a:endParaRPr kumimoji="1" lang="ja-JP" altLang="en-US" b="1">
            <a:effectLst>
              <a:outerShdw blurRad="38100" dist="38100" dir="2700000" algn="tl">
                <a:srgbClr val="000000">
                  <a:alpha val="43137"/>
                </a:srgbClr>
              </a:outerShdw>
            </a:effectLst>
          </a:endParaRPr>
        </a:p>
      </dgm:t>
    </dgm:pt>
    <dgm:pt modelId="{0C062A24-C356-492A-ACB1-A756170E0D60}" type="sibTrans" cxnId="{18BB337E-5B4B-40E2-819D-ACF0C7BFA95D}">
      <dgm:prSet/>
      <dgm:spPr/>
      <dgm:t>
        <a:bodyPr/>
        <a:lstStyle/>
        <a:p>
          <a:endParaRPr kumimoji="1" lang="ja-JP" altLang="en-US" b="1">
            <a:effectLst>
              <a:outerShdw blurRad="38100" dist="38100" dir="2700000" algn="tl">
                <a:srgbClr val="000000">
                  <a:alpha val="43137"/>
                </a:srgbClr>
              </a:outerShdw>
            </a:effectLst>
          </a:endParaRPr>
        </a:p>
      </dgm:t>
    </dgm:pt>
    <dgm:pt modelId="{C6949198-77D1-4E68-9DB9-EF688FA66D72}">
      <dgm:prSet phldrT="[テキスト]"/>
      <dgm:spPr/>
      <dgm:t>
        <a:bodyPr/>
        <a:lstStyle/>
        <a:p>
          <a:r>
            <a:rPr kumimoji="1" lang="ja-JP" altLang="en-US" b="1" dirty="0" smtClean="0">
              <a:effectLst>
                <a:outerShdw blurRad="38100" dist="38100" dir="2700000" algn="tl">
                  <a:srgbClr val="000000">
                    <a:alpha val="43137"/>
                  </a:srgbClr>
                </a:outerShdw>
              </a:effectLst>
            </a:rPr>
            <a:t>反復</a:t>
          </a:r>
          <a:endParaRPr kumimoji="1" lang="ja-JP" altLang="en-US" b="1" dirty="0">
            <a:effectLst>
              <a:outerShdw blurRad="38100" dist="38100" dir="2700000" algn="tl">
                <a:srgbClr val="000000">
                  <a:alpha val="43137"/>
                </a:srgbClr>
              </a:outerShdw>
            </a:effectLst>
          </a:endParaRPr>
        </a:p>
      </dgm:t>
    </dgm:pt>
    <dgm:pt modelId="{24D2A640-8FAD-44A0-BB27-8BCAC53C7EA0}" type="parTrans" cxnId="{238BAF03-B73F-4E8D-90F6-291982D19224}">
      <dgm:prSet/>
      <dgm:spPr/>
      <dgm:t>
        <a:bodyPr/>
        <a:lstStyle/>
        <a:p>
          <a:endParaRPr kumimoji="1" lang="ja-JP" altLang="en-US" b="1">
            <a:effectLst>
              <a:outerShdw blurRad="38100" dist="38100" dir="2700000" algn="tl">
                <a:srgbClr val="000000">
                  <a:alpha val="43137"/>
                </a:srgbClr>
              </a:outerShdw>
            </a:effectLst>
          </a:endParaRPr>
        </a:p>
      </dgm:t>
    </dgm:pt>
    <dgm:pt modelId="{6B4F0AE2-0071-4C20-966C-9E564CB728B7}" type="sibTrans" cxnId="{238BAF03-B73F-4E8D-90F6-291982D19224}">
      <dgm:prSet/>
      <dgm:spPr/>
      <dgm:t>
        <a:bodyPr/>
        <a:lstStyle/>
        <a:p>
          <a:endParaRPr kumimoji="1" lang="ja-JP" altLang="en-US" b="1">
            <a:effectLst>
              <a:outerShdw blurRad="38100" dist="38100" dir="2700000" algn="tl">
                <a:srgbClr val="000000">
                  <a:alpha val="43137"/>
                </a:srgbClr>
              </a:outerShdw>
            </a:effectLst>
          </a:endParaRPr>
        </a:p>
      </dgm:t>
    </dgm:pt>
    <dgm:pt modelId="{F5526454-9D46-4424-9EF0-DD4C11551075}">
      <dgm:prSet phldrT="[テキスト]"/>
      <dgm:spPr/>
      <dgm:t>
        <a:bodyPr/>
        <a:lstStyle/>
        <a:p>
          <a:r>
            <a:rPr kumimoji="1" lang="ja-JP" altLang="en-US" b="1" dirty="0" smtClean="0">
              <a:effectLst>
                <a:outerShdw blurRad="38100" dist="38100" dir="2700000" algn="tl">
                  <a:srgbClr val="000000">
                    <a:alpha val="43137"/>
                  </a:srgbClr>
                </a:outerShdw>
              </a:effectLst>
            </a:rPr>
            <a:t>分岐</a:t>
          </a:r>
          <a:endParaRPr kumimoji="1" lang="ja-JP" altLang="en-US" b="1" dirty="0">
            <a:effectLst>
              <a:outerShdw blurRad="38100" dist="38100" dir="2700000" algn="tl">
                <a:srgbClr val="000000">
                  <a:alpha val="43137"/>
                </a:srgbClr>
              </a:outerShdw>
            </a:effectLst>
          </a:endParaRPr>
        </a:p>
      </dgm:t>
    </dgm:pt>
    <dgm:pt modelId="{D0D9B128-7FA3-4F61-823A-34898706A69E}" type="parTrans" cxnId="{46FEAE1E-C44D-4C1A-8475-8B5871019CA3}">
      <dgm:prSet/>
      <dgm:spPr/>
      <dgm:t>
        <a:bodyPr/>
        <a:lstStyle/>
        <a:p>
          <a:endParaRPr kumimoji="1" lang="ja-JP" altLang="en-US" b="1">
            <a:effectLst>
              <a:outerShdw blurRad="38100" dist="38100" dir="2700000" algn="tl">
                <a:srgbClr val="000000">
                  <a:alpha val="43137"/>
                </a:srgbClr>
              </a:outerShdw>
            </a:effectLst>
          </a:endParaRPr>
        </a:p>
      </dgm:t>
    </dgm:pt>
    <dgm:pt modelId="{9C204A56-9198-48DC-BC41-2AABB44893F7}" type="sibTrans" cxnId="{46FEAE1E-C44D-4C1A-8475-8B5871019CA3}">
      <dgm:prSet/>
      <dgm:spPr/>
      <dgm:t>
        <a:bodyPr/>
        <a:lstStyle/>
        <a:p>
          <a:endParaRPr kumimoji="1" lang="ja-JP" altLang="en-US" b="1">
            <a:effectLst>
              <a:outerShdw blurRad="38100" dist="38100" dir="2700000" algn="tl">
                <a:srgbClr val="000000">
                  <a:alpha val="43137"/>
                </a:srgbClr>
              </a:outerShdw>
            </a:effectLst>
          </a:endParaRPr>
        </a:p>
      </dgm:t>
    </dgm:pt>
    <dgm:pt modelId="{7AE7E8D4-B34B-4842-BE0B-2449A167FDB1}" type="pres">
      <dgm:prSet presAssocID="{4CD94147-B514-47C0-9DC2-E20F78BA183F}" presName="Name0" presStyleCnt="0">
        <dgm:presLayoutVars>
          <dgm:dir/>
          <dgm:resizeHandles/>
        </dgm:presLayoutVars>
      </dgm:prSet>
      <dgm:spPr/>
      <dgm:t>
        <a:bodyPr/>
        <a:lstStyle/>
        <a:p>
          <a:endParaRPr kumimoji="1" lang="ja-JP" altLang="en-US"/>
        </a:p>
      </dgm:t>
    </dgm:pt>
    <dgm:pt modelId="{3B5808A2-F675-4172-A9DC-E773A2CBE5DA}" type="pres">
      <dgm:prSet presAssocID="{09F88A91-05DA-4613-B3C0-22143A1FA493}" presName="composite" presStyleCnt="0"/>
      <dgm:spPr/>
    </dgm:pt>
    <dgm:pt modelId="{6D807268-CFC4-4DCD-8EAC-32D0DCD50A11}" type="pres">
      <dgm:prSet presAssocID="{09F88A91-05DA-4613-B3C0-22143A1FA493}" presName="rect1" presStyleLbl="b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4000" r="-24000"/>
          </a:stretch>
        </a:blipFill>
      </dgm:spPr>
    </dgm:pt>
    <dgm:pt modelId="{B09BEC1F-A775-413B-AD81-FAACD44D1F80}" type="pres">
      <dgm:prSet presAssocID="{09F88A91-05DA-4613-B3C0-22143A1FA493}" presName="rect2" presStyleLbl="node1" presStyleIdx="0" presStyleCnt="3" custLinFactNeighborX="-19932" custLinFactNeighborY="-15096">
        <dgm:presLayoutVars>
          <dgm:bulletEnabled val="1"/>
        </dgm:presLayoutVars>
      </dgm:prSet>
      <dgm:spPr/>
      <dgm:t>
        <a:bodyPr/>
        <a:lstStyle/>
        <a:p>
          <a:endParaRPr kumimoji="1" lang="ja-JP" altLang="en-US"/>
        </a:p>
      </dgm:t>
    </dgm:pt>
    <dgm:pt modelId="{FAFA252D-9DF8-4BFA-8EDE-03ACDB951910}" type="pres">
      <dgm:prSet presAssocID="{0C062A24-C356-492A-ACB1-A756170E0D60}" presName="sibTrans" presStyleCnt="0"/>
      <dgm:spPr/>
    </dgm:pt>
    <dgm:pt modelId="{2F70F280-75C9-4657-A8A9-988CD8317578}" type="pres">
      <dgm:prSet presAssocID="{C6949198-77D1-4E68-9DB9-EF688FA66D72}" presName="composite" presStyleCnt="0"/>
      <dgm:spPr/>
    </dgm:pt>
    <dgm:pt modelId="{E70B924E-90E5-4411-A9E0-F1F8435A1DCC}" type="pres">
      <dgm:prSet presAssocID="{C6949198-77D1-4E68-9DB9-EF688FA66D72}" presName="rect1"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dgm:spPr>
    </dgm:pt>
    <dgm:pt modelId="{3F9CA664-5C15-404E-9B0E-AFBA302A1C43}" type="pres">
      <dgm:prSet presAssocID="{C6949198-77D1-4E68-9DB9-EF688FA66D72}" presName="rect2" presStyleLbl="node1" presStyleIdx="1" presStyleCnt="3" custLinFactNeighborX="-10031" custLinFactNeighborY="-14018">
        <dgm:presLayoutVars>
          <dgm:bulletEnabled val="1"/>
        </dgm:presLayoutVars>
      </dgm:prSet>
      <dgm:spPr/>
      <dgm:t>
        <a:bodyPr/>
        <a:lstStyle/>
        <a:p>
          <a:endParaRPr kumimoji="1" lang="ja-JP" altLang="en-US"/>
        </a:p>
      </dgm:t>
    </dgm:pt>
    <dgm:pt modelId="{135BF12C-07A4-46A3-8897-8AFE4D48CB88}" type="pres">
      <dgm:prSet presAssocID="{6B4F0AE2-0071-4C20-966C-9E564CB728B7}" presName="sibTrans" presStyleCnt="0"/>
      <dgm:spPr/>
    </dgm:pt>
    <dgm:pt modelId="{448765A2-F49A-4ED6-B07D-CB383F6A3B26}" type="pres">
      <dgm:prSet presAssocID="{F5526454-9D46-4424-9EF0-DD4C11551075}" presName="composite" presStyleCnt="0"/>
      <dgm:spPr/>
    </dgm:pt>
    <dgm:pt modelId="{65447075-C73C-4EC0-B556-8EDA2E4C233E}" type="pres">
      <dgm:prSet presAssocID="{F5526454-9D46-4424-9EF0-DD4C11551075}" presName="rect1" presStyleLbl="bgImgPlace1" presStyleIdx="2" presStyleCnt="3" custLinFactNeighborX="-13367" custLinFactNeighborY="-16345"/>
      <dgm:spPr>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dgm:spPr>
    </dgm:pt>
    <dgm:pt modelId="{8D507373-3ECA-4A8F-95D6-950C94E45B66}" type="pres">
      <dgm:prSet presAssocID="{F5526454-9D46-4424-9EF0-DD4C11551075}" presName="rect2" presStyleLbl="node1" presStyleIdx="2" presStyleCnt="3" custLinFactNeighborX="-58229" custLinFactNeighborY="-44209">
        <dgm:presLayoutVars>
          <dgm:bulletEnabled val="1"/>
        </dgm:presLayoutVars>
      </dgm:prSet>
      <dgm:spPr/>
      <dgm:t>
        <a:bodyPr/>
        <a:lstStyle/>
        <a:p>
          <a:endParaRPr kumimoji="1" lang="ja-JP" altLang="en-US"/>
        </a:p>
      </dgm:t>
    </dgm:pt>
  </dgm:ptLst>
  <dgm:cxnLst>
    <dgm:cxn modelId="{2F54EAAA-B2CF-4FAD-AADA-9D3176C54B33}" type="presOf" srcId="{F5526454-9D46-4424-9EF0-DD4C11551075}" destId="{8D507373-3ECA-4A8F-95D6-950C94E45B66}" srcOrd="0" destOrd="0" presId="urn:microsoft.com/office/officeart/2008/layout/BendingPictureBlocks"/>
    <dgm:cxn modelId="{46FEAE1E-C44D-4C1A-8475-8B5871019CA3}" srcId="{4CD94147-B514-47C0-9DC2-E20F78BA183F}" destId="{F5526454-9D46-4424-9EF0-DD4C11551075}" srcOrd="2" destOrd="0" parTransId="{D0D9B128-7FA3-4F61-823A-34898706A69E}" sibTransId="{9C204A56-9198-48DC-BC41-2AABB44893F7}"/>
    <dgm:cxn modelId="{238BAF03-B73F-4E8D-90F6-291982D19224}" srcId="{4CD94147-B514-47C0-9DC2-E20F78BA183F}" destId="{C6949198-77D1-4E68-9DB9-EF688FA66D72}" srcOrd="1" destOrd="0" parTransId="{24D2A640-8FAD-44A0-BB27-8BCAC53C7EA0}" sibTransId="{6B4F0AE2-0071-4C20-966C-9E564CB728B7}"/>
    <dgm:cxn modelId="{E05CB1CB-81AA-4659-9C64-4354F182FDB4}" type="presOf" srcId="{C6949198-77D1-4E68-9DB9-EF688FA66D72}" destId="{3F9CA664-5C15-404E-9B0E-AFBA302A1C43}" srcOrd="0" destOrd="0" presId="urn:microsoft.com/office/officeart/2008/layout/BendingPictureBlocks"/>
    <dgm:cxn modelId="{18BB337E-5B4B-40E2-819D-ACF0C7BFA95D}" srcId="{4CD94147-B514-47C0-9DC2-E20F78BA183F}" destId="{09F88A91-05DA-4613-B3C0-22143A1FA493}" srcOrd="0" destOrd="0" parTransId="{15724186-93F7-4FD3-A45F-AF7F762FB94E}" sibTransId="{0C062A24-C356-492A-ACB1-A756170E0D60}"/>
    <dgm:cxn modelId="{4F249B0B-6C4C-45ED-BC9E-A4E1C927CEDA}" type="presOf" srcId="{09F88A91-05DA-4613-B3C0-22143A1FA493}" destId="{B09BEC1F-A775-413B-AD81-FAACD44D1F80}" srcOrd="0" destOrd="0" presId="urn:microsoft.com/office/officeart/2008/layout/BendingPictureBlocks"/>
    <dgm:cxn modelId="{3BBE3E2E-3965-4672-8C02-B6C7C83F828D}" type="presOf" srcId="{4CD94147-B514-47C0-9DC2-E20F78BA183F}" destId="{7AE7E8D4-B34B-4842-BE0B-2449A167FDB1}" srcOrd="0" destOrd="0" presId="urn:microsoft.com/office/officeart/2008/layout/BendingPictureBlocks"/>
    <dgm:cxn modelId="{38ABBCF1-F5A1-463E-B7EB-619AC5D6C555}" type="presParOf" srcId="{7AE7E8D4-B34B-4842-BE0B-2449A167FDB1}" destId="{3B5808A2-F675-4172-A9DC-E773A2CBE5DA}" srcOrd="0" destOrd="0" presId="urn:microsoft.com/office/officeart/2008/layout/BendingPictureBlocks"/>
    <dgm:cxn modelId="{CF915A44-6F92-48AC-B578-7BA771CCE6EE}" type="presParOf" srcId="{3B5808A2-F675-4172-A9DC-E773A2CBE5DA}" destId="{6D807268-CFC4-4DCD-8EAC-32D0DCD50A11}" srcOrd="0" destOrd="0" presId="urn:microsoft.com/office/officeart/2008/layout/BendingPictureBlocks"/>
    <dgm:cxn modelId="{7B426CD8-EC22-41A9-81D7-99F6362B0DBC}" type="presParOf" srcId="{3B5808A2-F675-4172-A9DC-E773A2CBE5DA}" destId="{B09BEC1F-A775-413B-AD81-FAACD44D1F80}" srcOrd="1" destOrd="0" presId="urn:microsoft.com/office/officeart/2008/layout/BendingPictureBlocks"/>
    <dgm:cxn modelId="{EE76F7A5-022B-4334-AB52-8CCFCBEDB232}" type="presParOf" srcId="{7AE7E8D4-B34B-4842-BE0B-2449A167FDB1}" destId="{FAFA252D-9DF8-4BFA-8EDE-03ACDB951910}" srcOrd="1" destOrd="0" presId="urn:microsoft.com/office/officeart/2008/layout/BendingPictureBlocks"/>
    <dgm:cxn modelId="{9DCFCC08-93E7-4792-A3BB-ACB31B71BA40}" type="presParOf" srcId="{7AE7E8D4-B34B-4842-BE0B-2449A167FDB1}" destId="{2F70F280-75C9-4657-A8A9-988CD8317578}" srcOrd="2" destOrd="0" presId="urn:microsoft.com/office/officeart/2008/layout/BendingPictureBlocks"/>
    <dgm:cxn modelId="{3D7CD3F5-C4A8-49C0-9A57-6820AC4B315C}" type="presParOf" srcId="{2F70F280-75C9-4657-A8A9-988CD8317578}" destId="{E70B924E-90E5-4411-A9E0-F1F8435A1DCC}" srcOrd="0" destOrd="0" presId="urn:microsoft.com/office/officeart/2008/layout/BendingPictureBlocks"/>
    <dgm:cxn modelId="{067C6578-4071-43DA-9E02-9CD068EAD7DC}" type="presParOf" srcId="{2F70F280-75C9-4657-A8A9-988CD8317578}" destId="{3F9CA664-5C15-404E-9B0E-AFBA302A1C43}" srcOrd="1" destOrd="0" presId="urn:microsoft.com/office/officeart/2008/layout/BendingPictureBlocks"/>
    <dgm:cxn modelId="{F9526863-57E5-4CA3-BE43-E697245824CA}" type="presParOf" srcId="{7AE7E8D4-B34B-4842-BE0B-2449A167FDB1}" destId="{135BF12C-07A4-46A3-8897-8AFE4D48CB88}" srcOrd="3" destOrd="0" presId="urn:microsoft.com/office/officeart/2008/layout/BendingPictureBlocks"/>
    <dgm:cxn modelId="{486F4209-6769-4D7F-A316-7A44DACACDE5}" type="presParOf" srcId="{7AE7E8D4-B34B-4842-BE0B-2449A167FDB1}" destId="{448765A2-F49A-4ED6-B07D-CB383F6A3B26}" srcOrd="4" destOrd="0" presId="urn:microsoft.com/office/officeart/2008/layout/BendingPictureBlocks"/>
    <dgm:cxn modelId="{D6BEDB6F-ACF3-41DF-B955-5AD57A460C20}" type="presParOf" srcId="{448765A2-F49A-4ED6-B07D-CB383F6A3B26}" destId="{65447075-C73C-4EC0-B556-8EDA2E4C233E}" srcOrd="0" destOrd="0" presId="urn:microsoft.com/office/officeart/2008/layout/BendingPictureBlocks"/>
    <dgm:cxn modelId="{8097D5E3-33F8-418A-A439-E0CFA5545F60}" type="presParOf" srcId="{448765A2-F49A-4ED6-B07D-CB383F6A3B26}" destId="{8D507373-3ECA-4A8F-95D6-950C94E45B66}" srcOrd="1" destOrd="0" presId="urn:microsoft.com/office/officeart/2008/layout/BendingPictureBlocks"/>
  </dgm:cxnLst>
  <dgm:bg>
    <a:solidFill>
      <a:schemeClr val="accent6">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07268-CFC4-4DCD-8EAC-32D0DCD50A11}">
      <dsp:nvSpPr>
        <dsp:cNvPr id="0" name=""/>
        <dsp:cNvSpPr/>
      </dsp:nvSpPr>
      <dsp:spPr>
        <a:xfrm>
          <a:off x="1550954" y="260729"/>
          <a:ext cx="2483610" cy="208889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4000" r="-24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09BEC1F-A775-413B-AD81-FAACD44D1F80}">
      <dsp:nvSpPr>
        <dsp:cNvPr id="0" name=""/>
        <dsp:cNvSpPr/>
      </dsp:nvSpPr>
      <dsp:spPr>
        <a:xfrm>
          <a:off x="357430" y="935666"/>
          <a:ext cx="1346028" cy="134602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kumimoji="1" lang="ja-JP" altLang="en-US" sz="4000" b="1" kern="1200" dirty="0" smtClean="0">
              <a:effectLst>
                <a:outerShdw blurRad="38100" dist="38100" dir="2700000" algn="tl">
                  <a:srgbClr val="000000">
                    <a:alpha val="43137"/>
                  </a:srgbClr>
                </a:outerShdw>
              </a:effectLst>
            </a:rPr>
            <a:t>順次</a:t>
          </a:r>
          <a:endParaRPr kumimoji="1" lang="ja-JP" altLang="en-US" sz="4000" b="1" kern="1200" dirty="0">
            <a:effectLst>
              <a:outerShdw blurRad="38100" dist="38100" dir="2700000" algn="tl">
                <a:srgbClr val="000000">
                  <a:alpha val="43137"/>
                </a:srgbClr>
              </a:outerShdw>
            </a:effectLst>
          </a:endParaRPr>
        </a:p>
      </dsp:txBody>
      <dsp:txXfrm>
        <a:off x="357430" y="935666"/>
        <a:ext cx="1346028" cy="1346028"/>
      </dsp:txXfrm>
    </dsp:sp>
    <dsp:sp modelId="{E70B924E-90E5-4411-A9E0-F1F8435A1DCC}">
      <dsp:nvSpPr>
        <dsp:cNvPr id="0" name=""/>
        <dsp:cNvSpPr/>
      </dsp:nvSpPr>
      <dsp:spPr>
        <a:xfrm>
          <a:off x="5396038" y="260729"/>
          <a:ext cx="2483610" cy="208889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F9CA664-5C15-404E-9B0E-AFBA302A1C43}">
      <dsp:nvSpPr>
        <dsp:cNvPr id="0" name=""/>
        <dsp:cNvSpPr/>
      </dsp:nvSpPr>
      <dsp:spPr>
        <a:xfrm>
          <a:off x="4335785" y="950177"/>
          <a:ext cx="1346028" cy="134602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kumimoji="1" lang="ja-JP" altLang="en-US" sz="4000" b="1" kern="1200" dirty="0" smtClean="0">
              <a:effectLst>
                <a:outerShdw blurRad="38100" dist="38100" dir="2700000" algn="tl">
                  <a:srgbClr val="000000">
                    <a:alpha val="43137"/>
                  </a:srgbClr>
                </a:outerShdw>
              </a:effectLst>
            </a:rPr>
            <a:t>反復</a:t>
          </a:r>
          <a:endParaRPr kumimoji="1" lang="ja-JP" altLang="en-US" sz="4000" b="1" kern="1200" dirty="0">
            <a:effectLst>
              <a:outerShdw blurRad="38100" dist="38100" dir="2700000" algn="tl">
                <a:srgbClr val="000000">
                  <a:alpha val="43137"/>
                </a:srgbClr>
              </a:outerShdw>
            </a:effectLst>
          </a:endParaRPr>
        </a:p>
      </dsp:txBody>
      <dsp:txXfrm>
        <a:off x="4335785" y="950177"/>
        <a:ext cx="1346028" cy="1346028"/>
      </dsp:txXfrm>
    </dsp:sp>
    <dsp:sp modelId="{65447075-C73C-4EC0-B556-8EDA2E4C233E}">
      <dsp:nvSpPr>
        <dsp:cNvPr id="0" name=""/>
        <dsp:cNvSpPr/>
      </dsp:nvSpPr>
      <dsp:spPr>
        <a:xfrm>
          <a:off x="3141512" y="2519709"/>
          <a:ext cx="2483610" cy="208889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D507373-3ECA-4A8F-95D6-950C94E45B66}">
      <dsp:nvSpPr>
        <dsp:cNvPr id="0" name=""/>
        <dsp:cNvSpPr/>
      </dsp:nvSpPr>
      <dsp:spPr>
        <a:xfrm>
          <a:off x="1764484" y="3144207"/>
          <a:ext cx="1346028" cy="134602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kumimoji="1" lang="ja-JP" altLang="en-US" sz="4000" b="1" kern="1200" dirty="0" smtClean="0">
              <a:effectLst>
                <a:outerShdw blurRad="38100" dist="38100" dir="2700000" algn="tl">
                  <a:srgbClr val="000000">
                    <a:alpha val="43137"/>
                  </a:srgbClr>
                </a:outerShdw>
              </a:effectLst>
            </a:rPr>
            <a:t>分岐</a:t>
          </a:r>
          <a:endParaRPr kumimoji="1" lang="ja-JP" altLang="en-US" sz="4000" b="1" kern="1200" dirty="0">
            <a:effectLst>
              <a:outerShdw blurRad="38100" dist="38100" dir="2700000" algn="tl">
                <a:srgbClr val="000000">
                  <a:alpha val="43137"/>
                </a:srgbClr>
              </a:outerShdw>
            </a:effectLst>
          </a:endParaRPr>
        </a:p>
      </dsp:txBody>
      <dsp:txXfrm>
        <a:off x="1764484" y="3144207"/>
        <a:ext cx="1346028" cy="1346028"/>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188"/>
          </a:xfrm>
          <a:prstGeom prst="rect">
            <a:avLst/>
          </a:prstGeom>
        </p:spPr>
        <p:txBody>
          <a:bodyPr vert="horz" lIns="91440" tIns="45720" rIns="91440" bIns="45720" rtlCol="0"/>
          <a:lstStyle>
            <a:lvl1pPr algn="l">
              <a:defRPr sz="1200"/>
            </a:lvl1pPr>
          </a:lstStyle>
          <a:p>
            <a:r>
              <a:rPr kumimoji="1" lang="ja-JP" altLang="en-US" smtClean="0"/>
              <a:t>かごしまプログラミング教育校内研修パック</a:t>
            </a:r>
            <a:endParaRPr kumimoji="1" lang="ja-JP" altLang="en-US"/>
          </a:p>
        </p:txBody>
      </p:sp>
      <p:sp>
        <p:nvSpPr>
          <p:cNvPr id="3" name="日付プレースホルダー 2"/>
          <p:cNvSpPr>
            <a:spLocks noGrp="1"/>
          </p:cNvSpPr>
          <p:nvPr>
            <p:ph type="dt" sz="quarter" idx="1"/>
          </p:nvPr>
        </p:nvSpPr>
        <p:spPr>
          <a:xfrm>
            <a:off x="3815373" y="0"/>
            <a:ext cx="2918831" cy="495188"/>
          </a:xfrm>
          <a:prstGeom prst="rect">
            <a:avLst/>
          </a:prstGeom>
        </p:spPr>
        <p:txBody>
          <a:bodyPr vert="horz" lIns="91440" tIns="45720" rIns="91440" bIns="45720" rtlCol="0"/>
          <a:lstStyle>
            <a:lvl1pPr algn="r">
              <a:defRPr sz="1200"/>
            </a:lvl1pPr>
          </a:lstStyle>
          <a:p>
            <a:fld id="{C992F62E-F2D8-4026-8ADC-B399E2F26267}" type="datetimeFigureOut">
              <a:rPr kumimoji="1" lang="ja-JP" altLang="en-US" smtClean="0"/>
              <a:t>2018/12/11</a:t>
            </a:fld>
            <a:endParaRPr kumimoji="1" lang="ja-JP" altLang="en-US"/>
          </a:p>
        </p:txBody>
      </p:sp>
      <p:sp>
        <p:nvSpPr>
          <p:cNvPr id="4" name="フッター プレースホルダー 3"/>
          <p:cNvSpPr>
            <a:spLocks noGrp="1"/>
          </p:cNvSpPr>
          <p:nvPr>
            <p:ph type="ftr" sz="quarter" idx="2"/>
          </p:nvPr>
        </p:nvSpPr>
        <p:spPr>
          <a:xfrm>
            <a:off x="0" y="9374301"/>
            <a:ext cx="2918831" cy="495187"/>
          </a:xfrm>
          <a:prstGeom prst="rect">
            <a:avLst/>
          </a:prstGeom>
        </p:spPr>
        <p:txBody>
          <a:bodyPr vert="horz" lIns="91440" tIns="45720" rIns="91440" bIns="45720" rtlCol="0" anchor="b"/>
          <a:lstStyle>
            <a:lvl1pPr algn="l">
              <a:defRPr sz="1200"/>
            </a:lvl1pPr>
          </a:lstStyle>
          <a:p>
            <a:r>
              <a:rPr kumimoji="1" lang="ja-JP" altLang="en-US" smtClean="0"/>
              <a:t>２　ビジュアルプログラミング「</a:t>
            </a:r>
            <a:r>
              <a:rPr kumimoji="1" lang="en-US" altLang="ja-JP" smtClean="0"/>
              <a:t>Scratch</a:t>
            </a:r>
            <a:r>
              <a:rPr kumimoji="1" lang="ja-JP" altLang="en-US" smtClean="0"/>
              <a:t>」演習セット②</a:t>
            </a:r>
            <a:endParaRPr kumimoji="1" lang="ja-JP" altLang="en-US"/>
          </a:p>
        </p:txBody>
      </p:sp>
      <p:sp>
        <p:nvSpPr>
          <p:cNvPr id="5" name="スライド番号プレースホルダー 4"/>
          <p:cNvSpPr>
            <a:spLocks noGrp="1"/>
          </p:cNvSpPr>
          <p:nvPr>
            <p:ph type="sldNum" sz="quarter" idx="3"/>
          </p:nvPr>
        </p:nvSpPr>
        <p:spPr>
          <a:xfrm>
            <a:off x="3815373" y="9374301"/>
            <a:ext cx="2918831" cy="495187"/>
          </a:xfrm>
          <a:prstGeom prst="rect">
            <a:avLst/>
          </a:prstGeom>
        </p:spPr>
        <p:txBody>
          <a:bodyPr vert="horz" lIns="91440" tIns="45720" rIns="91440" bIns="45720" rtlCol="0" anchor="b"/>
          <a:lstStyle>
            <a:lvl1pPr algn="r">
              <a:defRPr sz="1200"/>
            </a:lvl1pPr>
          </a:lstStyle>
          <a:p>
            <a:fld id="{89A59C81-C9FF-47BC-9A68-9DDB47BA5546}" type="slidenum">
              <a:rPr kumimoji="1" lang="ja-JP" altLang="en-US" smtClean="0"/>
              <a:t>‹#›</a:t>
            </a:fld>
            <a:endParaRPr kumimoji="1" lang="ja-JP" altLang="en-US"/>
          </a:p>
        </p:txBody>
      </p:sp>
    </p:spTree>
    <p:extLst>
      <p:ext uri="{BB962C8B-B14F-4D97-AF65-F5344CB8AC3E}">
        <p14:creationId xmlns:p14="http://schemas.microsoft.com/office/powerpoint/2010/main" val="4072601795"/>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3340359" cy="495188"/>
          </a:xfrm>
          <a:prstGeom prst="rect">
            <a:avLst/>
          </a:prstGeom>
        </p:spPr>
        <p:txBody>
          <a:bodyPr vert="horz" lIns="91440" tIns="45720" rIns="91440" bIns="45720" rtlCol="0"/>
          <a:lstStyle>
            <a:lvl1pPr algn="l">
              <a:defRPr sz="1200"/>
            </a:lvl1pPr>
          </a:lstStyle>
          <a:p>
            <a:r>
              <a:rPr kumimoji="1" lang="ja-JP" altLang="en-US" dirty="0" smtClean="0"/>
              <a:t>かごしまプログラミング教育校内研修パック</a:t>
            </a:r>
            <a:endParaRPr kumimoji="1" lang="ja-JP" altLang="en-US" dirty="0"/>
          </a:p>
        </p:txBody>
      </p:sp>
      <p:sp>
        <p:nvSpPr>
          <p:cNvPr id="3" name="日付プレースホルダー 2"/>
          <p:cNvSpPr>
            <a:spLocks noGrp="1"/>
          </p:cNvSpPr>
          <p:nvPr>
            <p:ph type="dt" idx="1"/>
          </p:nvPr>
        </p:nvSpPr>
        <p:spPr>
          <a:xfrm>
            <a:off x="3815373" y="1"/>
            <a:ext cx="2918831" cy="495188"/>
          </a:xfrm>
          <a:prstGeom prst="rect">
            <a:avLst/>
          </a:prstGeom>
        </p:spPr>
        <p:txBody>
          <a:bodyPr vert="horz" lIns="91440" tIns="45720" rIns="91440" bIns="45720" rtlCol="0"/>
          <a:lstStyle>
            <a:lvl1pPr algn="r">
              <a:defRPr sz="1200"/>
            </a:lvl1pPr>
          </a:lstStyle>
          <a:p>
            <a:fld id="{293C42BA-D117-4C56-BBD7-8C2D3E734705}" type="datetimeFigureOut">
              <a:rPr kumimoji="1" lang="ja-JP" altLang="en-US" smtClean="0"/>
              <a:t>2018/12/11</a:t>
            </a:fld>
            <a:endParaRPr kumimoji="1" lang="ja-JP" altLang="en-US"/>
          </a:p>
        </p:txBody>
      </p:sp>
      <p:sp>
        <p:nvSpPr>
          <p:cNvPr id="4" name="スライド イメージ プレースホルダー 3"/>
          <p:cNvSpPr>
            <a:spLocks noGrp="1" noRot="1" noChangeAspect="1"/>
          </p:cNvSpPr>
          <p:nvPr>
            <p:ph type="sldImg" idx="2"/>
          </p:nvPr>
        </p:nvSpPr>
        <p:spPr>
          <a:xfrm>
            <a:off x="1292225" y="882650"/>
            <a:ext cx="4170363" cy="31289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576140" y="4749691"/>
            <a:ext cx="5693626" cy="3886112"/>
          </a:xfrm>
          <a:prstGeom prst="rect">
            <a:avLst/>
          </a:prstGeom>
        </p:spPr>
        <p:txBody>
          <a:bodyPr vert="horz" lIns="91440" tIns="45720" rIns="91440" bIns="45720" rtlCol="0"/>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6" name="フッター プレースホルダー 5"/>
          <p:cNvSpPr>
            <a:spLocks noGrp="1"/>
          </p:cNvSpPr>
          <p:nvPr>
            <p:ph type="ftr" sz="quarter" idx="4"/>
          </p:nvPr>
        </p:nvSpPr>
        <p:spPr>
          <a:xfrm>
            <a:off x="0" y="9374301"/>
            <a:ext cx="3084047" cy="495187"/>
          </a:xfrm>
          <a:prstGeom prst="rect">
            <a:avLst/>
          </a:prstGeom>
        </p:spPr>
        <p:txBody>
          <a:bodyPr vert="horz" lIns="91440" tIns="45720" rIns="91440" bIns="45720" rtlCol="0" anchor="b"/>
          <a:lstStyle>
            <a:lvl1pPr algn="l">
              <a:defRPr sz="1200"/>
            </a:lvl1pPr>
          </a:lstStyle>
          <a:p>
            <a:r>
              <a:rPr kumimoji="1" lang="ja-JP" altLang="en-US" dirty="0" smtClean="0"/>
              <a:t>２　ビジュアルプログラミング「</a:t>
            </a:r>
            <a:r>
              <a:rPr kumimoji="1" lang="en-US" altLang="ja-JP" dirty="0" smtClean="0"/>
              <a:t>Scratch</a:t>
            </a:r>
            <a:r>
              <a:rPr kumimoji="1" lang="ja-JP" altLang="en-US" dirty="0" smtClean="0"/>
              <a:t>」演習セット③</a:t>
            </a:r>
            <a:endParaRPr kumimoji="1" lang="ja-JP" altLang="en-US" dirty="0"/>
          </a:p>
        </p:txBody>
      </p:sp>
      <p:sp>
        <p:nvSpPr>
          <p:cNvPr id="7" name="スライド番号プレースホルダー 6"/>
          <p:cNvSpPr>
            <a:spLocks noGrp="1"/>
          </p:cNvSpPr>
          <p:nvPr>
            <p:ph type="sldNum" sz="quarter" idx="5"/>
          </p:nvPr>
        </p:nvSpPr>
        <p:spPr>
          <a:xfrm>
            <a:off x="3815373" y="9374301"/>
            <a:ext cx="2918831" cy="495187"/>
          </a:xfrm>
          <a:prstGeom prst="rect">
            <a:avLst/>
          </a:prstGeom>
        </p:spPr>
        <p:txBody>
          <a:bodyPr vert="horz" lIns="91440" tIns="45720" rIns="91440" bIns="45720" rtlCol="0" anchor="b"/>
          <a:lstStyle>
            <a:lvl1pPr algn="r">
              <a:defRPr sz="1200"/>
            </a:lvl1pPr>
          </a:lstStyle>
          <a:p>
            <a:fld id="{D3AAC522-C11B-4AA6-B204-ADA97F318ECF}" type="slidenum">
              <a:rPr kumimoji="1" lang="ja-JP" altLang="en-US" smtClean="0"/>
              <a:t>‹#›</a:t>
            </a:fld>
            <a:endParaRPr kumimoji="1" lang="ja-JP" altLang="en-US"/>
          </a:p>
        </p:txBody>
      </p:sp>
    </p:spTree>
    <p:extLst>
      <p:ext uri="{BB962C8B-B14F-4D97-AF65-F5344CB8AC3E}">
        <p14:creationId xmlns:p14="http://schemas.microsoft.com/office/powerpoint/2010/main" val="3609922817"/>
      </p:ext>
    </p:extLst>
  </p:cSld>
  <p:clrMap bg1="lt1" tx1="dk1" bg2="lt2" tx2="dk2" accent1="accent1" accent2="accent2" accent3="accent3" accent4="accent4" accent5="accent5" accent6="accent6" hlink="hlink" folHlink="folHlink"/>
  <p:hf dt="0"/>
  <p:notesStyle>
    <a:lvl1pPr marL="0" algn="l"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400" kern="1200">
        <a:solidFill>
          <a:schemeClr val="tx1"/>
        </a:solidFill>
        <a:latin typeface="+mn-lt"/>
        <a:ea typeface="+mn-ea"/>
        <a:cs typeface="+mn-cs"/>
      </a:defRPr>
    </a:lvl2pPr>
    <a:lvl3pPr marL="914400" algn="l" defTabSz="914400" rtl="0" eaLnBrk="1" latinLnBrk="0" hangingPunct="1">
      <a:defRPr kumimoji="1" sz="1400" kern="1200">
        <a:solidFill>
          <a:schemeClr val="tx1"/>
        </a:solidFill>
        <a:latin typeface="+mn-lt"/>
        <a:ea typeface="+mn-ea"/>
        <a:cs typeface="+mn-cs"/>
      </a:defRPr>
    </a:lvl3pPr>
    <a:lvl4pPr marL="1371600" algn="l" defTabSz="914400" rtl="0" eaLnBrk="1" latinLnBrk="0" hangingPunct="1">
      <a:defRPr kumimoji="1" sz="1400" kern="1200">
        <a:solidFill>
          <a:schemeClr val="tx1"/>
        </a:solidFill>
        <a:latin typeface="+mn-lt"/>
        <a:ea typeface="+mn-ea"/>
        <a:cs typeface="+mn-cs"/>
      </a:defRPr>
    </a:lvl4pPr>
    <a:lvl5pPr marL="1828800" algn="l" defTabSz="914400" rtl="0" eaLnBrk="1" latinLnBrk="0" hangingPunct="1">
      <a:defRPr kumimoji="1" sz="14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この演習では，プログラミングの基本となる「順次」「反復」「条件分岐」について学びましょう！（クリック）</a:t>
            </a:r>
            <a:endParaRPr kumimoji="1" lang="ja-JP" altLang="en-US" dirty="0"/>
          </a:p>
        </p:txBody>
      </p:sp>
      <p:sp>
        <p:nvSpPr>
          <p:cNvPr id="4" name="スライド番号プレースホルダー 3"/>
          <p:cNvSpPr>
            <a:spLocks noGrp="1"/>
          </p:cNvSpPr>
          <p:nvPr>
            <p:ph type="sldNum" sz="quarter" idx="10"/>
          </p:nvPr>
        </p:nvSpPr>
        <p:spPr/>
        <p:txBody>
          <a:bodyPr/>
          <a:lstStyle/>
          <a:p>
            <a:fld id="{D3AAC522-C11B-4AA6-B204-ADA97F318ECF}" type="slidenum">
              <a:rPr kumimoji="1" lang="ja-JP" altLang="en-US" smtClean="0"/>
              <a:t>1</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２　ビジュアルプログラミング「</a:t>
            </a:r>
            <a:r>
              <a:rPr kumimoji="1" lang="en-US" altLang="ja-JP" smtClean="0"/>
              <a:t>Scratch</a:t>
            </a:r>
            <a:r>
              <a:rPr kumimoji="1" lang="ja-JP" altLang="en-US" smtClean="0"/>
              <a:t>」演習セット②</a:t>
            </a:r>
            <a:endParaRPr kumimoji="1" lang="ja-JP" altLang="en-US"/>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a:p>
        </p:txBody>
      </p:sp>
    </p:spTree>
    <p:extLst>
      <p:ext uri="{BB962C8B-B14F-4D97-AF65-F5344CB8AC3E}">
        <p14:creationId xmlns:p14="http://schemas.microsoft.com/office/powerpoint/2010/main" val="554810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では，反復処理のブロックを使って，スクラッチキャットに，ダンスさせるプログラムを作ってみましょう。ダンスの曲は，「音」のブロックの「音をさがす」にある「ループ」の曲</a:t>
            </a:r>
            <a:r>
              <a:rPr kumimoji="1" lang="ja-JP" altLang="en-US" dirty="0" smtClean="0"/>
              <a:t>を反復させて</a:t>
            </a:r>
            <a:r>
              <a:rPr kumimoji="1" lang="ja-JP" altLang="en-US" dirty="0" smtClean="0"/>
              <a:t>使おう。（時間がある場合には，それぞれ自分なりのプログラムを作ってもらい，紹介しあうのもいいですね。）</a:t>
            </a:r>
            <a:endParaRPr kumimoji="1" lang="en-US" altLang="ja-JP" dirty="0" smtClean="0"/>
          </a:p>
          <a:p>
            <a:r>
              <a:rPr kumimoji="1" lang="ja-JP" altLang="en-US" dirty="0" smtClean="0"/>
              <a:t>　次のスライドでは</a:t>
            </a:r>
            <a:r>
              <a:rPr kumimoji="1" lang="ja-JP" altLang="en-US" dirty="0" smtClean="0"/>
              <a:t>，一つの</a:t>
            </a:r>
            <a:r>
              <a:rPr kumimoji="1" lang="ja-JP" altLang="en-US" dirty="0" smtClean="0"/>
              <a:t>サンプルプログラムを示しています。</a:t>
            </a:r>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smtClean="0"/>
              <a:t>かごしまプログラミング教育校内研修パック</a:t>
            </a:r>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smtClean="0"/>
              <a:t>２　ビジュアルプログラミング「</a:t>
            </a:r>
            <a:r>
              <a:rPr kumimoji="1" lang="en-US" altLang="ja-JP" smtClean="0"/>
              <a:t>Scratch</a:t>
            </a:r>
            <a:r>
              <a:rPr kumimoji="1" lang="ja-JP" altLang="en-US" smtClean="0"/>
              <a:t>」演習セット②</a:t>
            </a:r>
            <a:endParaRPr kumimoji="1" lang="ja-JP" altLang="en-US"/>
          </a:p>
        </p:txBody>
      </p:sp>
      <p:sp>
        <p:nvSpPr>
          <p:cNvPr id="6" name="スライド番号プレースホルダー 5"/>
          <p:cNvSpPr>
            <a:spLocks noGrp="1"/>
          </p:cNvSpPr>
          <p:nvPr>
            <p:ph type="sldNum" sz="quarter" idx="12"/>
          </p:nvPr>
        </p:nvSpPr>
        <p:spPr/>
        <p:txBody>
          <a:bodyPr/>
          <a:lstStyle/>
          <a:p>
            <a:fld id="{D3AAC522-C11B-4AA6-B204-ADA97F318ECF}" type="slidenum">
              <a:rPr kumimoji="1" lang="ja-JP" altLang="en-US" smtClean="0"/>
              <a:t>10</a:t>
            </a:fld>
            <a:endParaRPr kumimoji="1" lang="ja-JP" altLang="en-US"/>
          </a:p>
        </p:txBody>
      </p:sp>
    </p:spTree>
    <p:extLst>
      <p:ext uri="{BB962C8B-B14F-4D97-AF65-F5344CB8AC3E}">
        <p14:creationId xmlns:p14="http://schemas.microsoft.com/office/powerpoint/2010/main" val="2022142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これが，反復処理を使ったスクラッチキャットのダンスのサンプルです。これが正解というのはありませんので，このサンプルを参考にしながら，いろいろと工夫してみてください。</a:t>
            </a:r>
            <a:endParaRPr kumimoji="1" lang="en-US" altLang="ja-JP" dirty="0" smtClean="0"/>
          </a:p>
          <a:p>
            <a:r>
              <a:rPr kumimoji="1" lang="ja-JP" altLang="en-US" dirty="0" smtClean="0"/>
              <a:t>　　なお，このプログラム</a:t>
            </a:r>
            <a:r>
              <a:rPr kumimoji="1" lang="ja-JP" altLang="en-US" dirty="0" smtClean="0"/>
              <a:t>に作る上</a:t>
            </a:r>
            <a:r>
              <a:rPr kumimoji="1" lang="ja-JP" altLang="en-US" dirty="0" smtClean="0"/>
              <a:t>でのヒントを，次のスライドで説明しています</a:t>
            </a:r>
            <a:r>
              <a:rPr kumimoji="1" lang="ja-JP" altLang="en-US" dirty="0" smtClean="0"/>
              <a:t>。</a:t>
            </a:r>
            <a:r>
              <a:rPr kumimoji="1" lang="en-US" altLang="ja-JP" dirty="0" smtClean="0"/>
              <a:t>※</a:t>
            </a:r>
            <a:r>
              <a:rPr kumimoji="1" lang="ja-JP" altLang="en-US" dirty="0" smtClean="0"/>
              <a:t>背景の設定については，「体験編</a:t>
            </a:r>
            <a:r>
              <a:rPr kumimoji="1" lang="en-US" altLang="ja-JP" dirty="0" smtClean="0"/>
              <a:t>2-</a:t>
            </a:r>
            <a:r>
              <a:rPr kumimoji="1" lang="ja-JP" altLang="en-US" dirty="0" smtClean="0"/>
              <a:t>②</a:t>
            </a:r>
            <a:r>
              <a:rPr kumimoji="1" lang="en-US" altLang="ja-JP" dirty="0" smtClean="0"/>
              <a:t>『</a:t>
            </a:r>
            <a:r>
              <a:rPr kumimoji="1" lang="ja-JP" altLang="en-US" dirty="0" smtClean="0"/>
              <a:t>スクラッチキャットを自由に動かそう</a:t>
            </a:r>
            <a:r>
              <a:rPr kumimoji="1" lang="en-US" altLang="ja-JP" dirty="0" smtClean="0"/>
              <a:t>』</a:t>
            </a:r>
            <a:r>
              <a:rPr kumimoji="1" lang="ja-JP" altLang="en-US" dirty="0" smtClean="0"/>
              <a:t>」を参照してください。</a:t>
            </a:r>
            <a:endParaRPr kumimoji="1" lang="en-US" altLang="ja-JP" dirty="0" smtClean="0"/>
          </a:p>
          <a:p>
            <a:r>
              <a:rPr kumimoji="1" lang="ja-JP" altLang="en-US" dirty="0" smtClean="0"/>
              <a:t>　　この</a:t>
            </a:r>
            <a:r>
              <a:rPr kumimoji="1" lang="ja-JP" altLang="en-US" dirty="0" smtClean="0"/>
              <a:t>プログラムを</a:t>
            </a:r>
            <a:r>
              <a:rPr kumimoji="1" lang="ja-JP" altLang="en-US" dirty="0" smtClean="0"/>
              <a:t>実行すると，このようになります。</a:t>
            </a:r>
            <a:r>
              <a:rPr kumimoji="1" lang="en-US" altLang="ja-JP" dirty="0" smtClean="0"/>
              <a:t>(</a:t>
            </a:r>
            <a:r>
              <a:rPr kumimoji="1" lang="ja-JP" altLang="en-US" dirty="0" smtClean="0"/>
              <a:t>クリック</a:t>
            </a:r>
            <a:r>
              <a:rPr kumimoji="1" lang="en-US" altLang="ja-JP" dirty="0" smtClean="0"/>
              <a:t>)</a:t>
            </a:r>
            <a:r>
              <a:rPr kumimoji="1" lang="ja-JP" altLang="en-US" dirty="0" smtClean="0"/>
              <a:t>　</a:t>
            </a:r>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smtClean="0"/>
              <a:t>かごしまプログラミング教育校内研修パック</a:t>
            </a:r>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smtClean="0"/>
              <a:t>２　ビジュアルプログラミング「</a:t>
            </a:r>
            <a:r>
              <a:rPr kumimoji="1" lang="en-US" altLang="ja-JP" smtClean="0"/>
              <a:t>Scratch</a:t>
            </a:r>
            <a:r>
              <a:rPr kumimoji="1" lang="ja-JP" altLang="en-US" smtClean="0"/>
              <a:t>」演習セット②</a:t>
            </a:r>
            <a:endParaRPr kumimoji="1" lang="ja-JP" altLang="en-US"/>
          </a:p>
        </p:txBody>
      </p:sp>
      <p:sp>
        <p:nvSpPr>
          <p:cNvPr id="6" name="スライド番号プレースホルダー 5"/>
          <p:cNvSpPr>
            <a:spLocks noGrp="1"/>
          </p:cNvSpPr>
          <p:nvPr>
            <p:ph type="sldNum" sz="quarter" idx="12"/>
          </p:nvPr>
        </p:nvSpPr>
        <p:spPr/>
        <p:txBody>
          <a:bodyPr/>
          <a:lstStyle/>
          <a:p>
            <a:fld id="{D3AAC522-C11B-4AA6-B204-ADA97F318ECF}" type="slidenum">
              <a:rPr kumimoji="1" lang="ja-JP" altLang="en-US" smtClean="0"/>
              <a:t>11</a:t>
            </a:fld>
            <a:endParaRPr kumimoji="1" lang="ja-JP" altLang="en-US"/>
          </a:p>
        </p:txBody>
      </p:sp>
    </p:spTree>
    <p:extLst>
      <p:ext uri="{BB962C8B-B14F-4D97-AF65-F5344CB8AC3E}">
        <p14:creationId xmlns:p14="http://schemas.microsoft.com/office/powerpoint/2010/main" val="433289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スクラッチキャットには，あらかじめ</a:t>
            </a:r>
            <a:r>
              <a:rPr kumimoji="1" lang="en-US" altLang="ja-JP" dirty="0" smtClean="0"/>
              <a:t>2</a:t>
            </a:r>
            <a:r>
              <a:rPr kumimoji="1" lang="ja-JP" altLang="en-US" dirty="0" smtClean="0"/>
              <a:t>種類のコスチュームが用意されており，これを交互に表示させることで歩いているように見えます。このようにコスチュームを追加することで，キャラクターにアニメーションのような動きをさせることができます。まず，ブロックパレットのコスチュームタブをクリックしてください。（クリック）</a:t>
            </a:r>
            <a:endParaRPr kumimoji="1" lang="en-US" altLang="ja-JP" dirty="0" smtClean="0"/>
          </a:p>
          <a:p>
            <a:r>
              <a:rPr kumimoji="1" lang="ja-JP" altLang="en-US" dirty="0" smtClean="0"/>
              <a:t>　次に，画面の左下にある「ネコ」のアイコン（コスチュームを選ぶ）をクリックします。（クリック）</a:t>
            </a:r>
            <a:endParaRPr kumimoji="1" lang="en-US" altLang="ja-JP" dirty="0" smtClean="0"/>
          </a:p>
          <a:p>
            <a:r>
              <a:rPr kumimoji="1" lang="ja-JP" altLang="en-US" dirty="0" smtClean="0"/>
              <a:t>　すると，様々なキャラクター等が表示されるので，「動物」のカテゴリーからスクラッチキャットの違うポーズ（</a:t>
            </a:r>
            <a:r>
              <a:rPr kumimoji="1" lang="en-US" altLang="ja-JP" dirty="0" smtClean="0"/>
              <a:t>Cat Flying-b</a:t>
            </a:r>
            <a:r>
              <a:rPr kumimoji="1" lang="ja-JP" altLang="en-US" dirty="0" smtClean="0"/>
              <a:t>）を選んでクリックしてください。（クリック）</a:t>
            </a:r>
            <a:endParaRPr kumimoji="1" lang="en-US" altLang="ja-JP" dirty="0" smtClean="0"/>
          </a:p>
          <a:p>
            <a:r>
              <a:rPr kumimoji="1" lang="ja-JP" altLang="en-US" dirty="0" smtClean="0"/>
              <a:t>　コスチュームタブの左側に，新しいキャラクターのポーズが追加されているのを確認してください。</a:t>
            </a:r>
            <a:endParaRPr kumimoji="1" lang="en-US" altLang="ja-JP" dirty="0" smtClean="0"/>
          </a:p>
          <a:p>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smtClean="0"/>
              <a:t>かごしまプログラミング教育校内研修パック</a:t>
            </a:r>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smtClean="0"/>
              <a:t>２　ビジュアルプログラミング「</a:t>
            </a:r>
            <a:r>
              <a:rPr kumimoji="1" lang="en-US" altLang="ja-JP" smtClean="0"/>
              <a:t>Scratch</a:t>
            </a:r>
            <a:r>
              <a:rPr kumimoji="1" lang="ja-JP" altLang="en-US" smtClean="0"/>
              <a:t>」演習セット②</a:t>
            </a:r>
            <a:endParaRPr kumimoji="1" lang="ja-JP" altLang="en-US"/>
          </a:p>
        </p:txBody>
      </p:sp>
      <p:sp>
        <p:nvSpPr>
          <p:cNvPr id="6" name="スライド番号プレースホルダー 5"/>
          <p:cNvSpPr>
            <a:spLocks noGrp="1"/>
          </p:cNvSpPr>
          <p:nvPr>
            <p:ph type="sldNum" sz="quarter" idx="12"/>
          </p:nvPr>
        </p:nvSpPr>
        <p:spPr/>
        <p:txBody>
          <a:bodyPr/>
          <a:lstStyle/>
          <a:p>
            <a:fld id="{D3AAC522-C11B-4AA6-B204-ADA97F318ECF}" type="slidenum">
              <a:rPr kumimoji="1" lang="ja-JP" altLang="en-US" smtClean="0"/>
              <a:t>12</a:t>
            </a:fld>
            <a:endParaRPr kumimoji="1" lang="ja-JP" altLang="en-US"/>
          </a:p>
        </p:txBody>
      </p:sp>
    </p:spTree>
    <p:extLst>
      <p:ext uri="{BB962C8B-B14F-4D97-AF65-F5344CB8AC3E}">
        <p14:creationId xmlns:p14="http://schemas.microsoft.com/office/powerpoint/2010/main" val="2298172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ここでは，同じポーズのコスチュームをもう一つ追加してみましょう。（クリック）次に，右上の三角矢印が向かい合っているアイコンをクリックしてみましょう。（クリック）</a:t>
            </a:r>
            <a:endParaRPr kumimoji="1" lang="en-US" altLang="ja-JP" dirty="0" smtClean="0"/>
          </a:p>
          <a:p>
            <a:r>
              <a:rPr kumimoji="1" lang="ja-JP" altLang="en-US" dirty="0" smtClean="0"/>
              <a:t>　このように，左右反対向きのコスチュームになりました。（クリック）この画面では，キャラクターの向きだけでなく，色を変えたり，絵を描き加えたり，消したりするなど，様々加工や修正を加えることもできます。</a:t>
            </a:r>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smtClean="0"/>
              <a:t>かごしまプログラミング教育校内研修パック</a:t>
            </a:r>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smtClean="0"/>
              <a:t>２　ビジュアルプログラミング「</a:t>
            </a:r>
            <a:r>
              <a:rPr kumimoji="1" lang="en-US" altLang="ja-JP" smtClean="0"/>
              <a:t>Scratch</a:t>
            </a:r>
            <a:r>
              <a:rPr kumimoji="1" lang="ja-JP" altLang="en-US" smtClean="0"/>
              <a:t>」演習セット②</a:t>
            </a:r>
            <a:endParaRPr kumimoji="1" lang="ja-JP" altLang="en-US"/>
          </a:p>
        </p:txBody>
      </p:sp>
      <p:sp>
        <p:nvSpPr>
          <p:cNvPr id="6" name="スライド番号プレースホルダー 5"/>
          <p:cNvSpPr>
            <a:spLocks noGrp="1"/>
          </p:cNvSpPr>
          <p:nvPr>
            <p:ph type="sldNum" sz="quarter" idx="12"/>
          </p:nvPr>
        </p:nvSpPr>
        <p:spPr/>
        <p:txBody>
          <a:bodyPr/>
          <a:lstStyle/>
          <a:p>
            <a:fld id="{D3AAC522-C11B-4AA6-B204-ADA97F318ECF}" type="slidenum">
              <a:rPr kumimoji="1" lang="ja-JP" altLang="en-US" smtClean="0"/>
              <a:t>13</a:t>
            </a:fld>
            <a:endParaRPr kumimoji="1" lang="ja-JP" altLang="en-US"/>
          </a:p>
        </p:txBody>
      </p:sp>
    </p:spTree>
    <p:extLst>
      <p:ext uri="{BB962C8B-B14F-4D97-AF65-F5344CB8AC3E}">
        <p14:creationId xmlns:p14="http://schemas.microsoft.com/office/powerpoint/2010/main" val="157770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次に，先程のサンプルではメッセージブロックを使っていました。（クリック）このメッセージブロックを使うと，一つのスクリプトから合図を送って，その合図をきっかけに別のスクリプトを動かすことができます。サンプルではスクラッチキャット内のスクリプト同士で，メッセージを送っていましたが，異なるスクリプトや背景のスクリプトにメッセージを送ったり，受け取ったりすることができます。</a:t>
            </a:r>
            <a:endParaRPr kumimoji="1" lang="en-US" altLang="ja-JP" dirty="0" smtClean="0"/>
          </a:p>
          <a:p>
            <a:r>
              <a:rPr kumimoji="1" lang="ja-JP" altLang="en-US" dirty="0" smtClean="0"/>
              <a:t>　例えば，これはスクラッチキャットのスクリプトから，メッセージを送っています。（クリック）メッセージは複数のスクリプトに送ることができますが，ここでは背景のスクリプトでメッセージを受け取るようにしています。（クリック）</a:t>
            </a:r>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smtClean="0"/>
              <a:t>かごしまプログラミング教育校内研修パック</a:t>
            </a:r>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smtClean="0"/>
              <a:t>２　ビジュアルプログラミング「</a:t>
            </a:r>
            <a:r>
              <a:rPr kumimoji="1" lang="en-US" altLang="ja-JP" smtClean="0"/>
              <a:t>Scratch</a:t>
            </a:r>
            <a:r>
              <a:rPr kumimoji="1" lang="ja-JP" altLang="en-US" smtClean="0"/>
              <a:t>」演習セット②</a:t>
            </a:r>
            <a:endParaRPr kumimoji="1" lang="ja-JP" altLang="en-US"/>
          </a:p>
        </p:txBody>
      </p:sp>
      <p:sp>
        <p:nvSpPr>
          <p:cNvPr id="6" name="スライド番号プレースホルダー 5"/>
          <p:cNvSpPr>
            <a:spLocks noGrp="1"/>
          </p:cNvSpPr>
          <p:nvPr>
            <p:ph type="sldNum" sz="quarter" idx="12"/>
          </p:nvPr>
        </p:nvSpPr>
        <p:spPr/>
        <p:txBody>
          <a:bodyPr/>
          <a:lstStyle/>
          <a:p>
            <a:fld id="{D3AAC522-C11B-4AA6-B204-ADA97F318ECF}" type="slidenum">
              <a:rPr kumimoji="1" lang="ja-JP" altLang="en-US" smtClean="0"/>
              <a:t>14</a:t>
            </a:fld>
            <a:endParaRPr kumimoji="1" lang="ja-JP" altLang="en-US"/>
          </a:p>
        </p:txBody>
      </p:sp>
    </p:spTree>
    <p:extLst>
      <p:ext uri="{BB962C8B-B14F-4D97-AF65-F5344CB8AC3E}">
        <p14:creationId xmlns:p14="http://schemas.microsoft.com/office/powerpoint/2010/main" val="1941951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最後に，「分岐」のプログラムです。分岐とは，ある条件にもとづいて，次に行う動作をかえる動きのことです。</a:t>
            </a:r>
            <a:endParaRPr kumimoji="1" lang="en-US" altLang="ja-JP" dirty="0" smtClean="0"/>
          </a:p>
          <a:p>
            <a:r>
              <a:rPr kumimoji="1" lang="ja-JP" altLang="en-US" dirty="0" smtClean="0"/>
              <a:t>　これを，日常生活に置き換えて考えると，（クリック）このように，気温によって，エアコンをつけるか，窓を開けるか行動を変えますよね。日常はこのように条件によって判断し，行動することの繰り返しの連続ですよね。</a:t>
            </a:r>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smtClean="0"/>
              <a:t>かごしまプログラミング教育校内研修パック</a:t>
            </a:r>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smtClean="0"/>
              <a:t>２　ビジュアルプログラミング「</a:t>
            </a:r>
            <a:r>
              <a:rPr kumimoji="1" lang="en-US" altLang="ja-JP" smtClean="0"/>
              <a:t>Scratch</a:t>
            </a:r>
            <a:r>
              <a:rPr kumimoji="1" lang="ja-JP" altLang="en-US" smtClean="0"/>
              <a:t>」演習セット②</a:t>
            </a:r>
            <a:endParaRPr kumimoji="1" lang="ja-JP" altLang="en-US"/>
          </a:p>
        </p:txBody>
      </p:sp>
      <p:sp>
        <p:nvSpPr>
          <p:cNvPr id="6" name="スライド番号プレースホルダー 5"/>
          <p:cNvSpPr>
            <a:spLocks noGrp="1"/>
          </p:cNvSpPr>
          <p:nvPr>
            <p:ph type="sldNum" sz="quarter" idx="12"/>
          </p:nvPr>
        </p:nvSpPr>
        <p:spPr/>
        <p:txBody>
          <a:bodyPr/>
          <a:lstStyle/>
          <a:p>
            <a:fld id="{D3AAC522-C11B-4AA6-B204-ADA97F318ECF}" type="slidenum">
              <a:rPr kumimoji="1" lang="ja-JP" altLang="en-US" smtClean="0"/>
              <a:t>15</a:t>
            </a:fld>
            <a:endParaRPr kumimoji="1" lang="ja-JP" altLang="en-US"/>
          </a:p>
        </p:txBody>
      </p:sp>
    </p:spTree>
    <p:extLst>
      <p:ext uri="{BB962C8B-B14F-4D97-AF65-F5344CB8AC3E}">
        <p14:creationId xmlns:p14="http://schemas.microsoft.com/office/powerpoint/2010/main" val="3146385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では，この分岐のブロックを使って，スクラッチキャットに，ステージ上でドラムを演奏させるプログラムを作ってみましょう。（時間がある場合には，それぞれ自分なりのプログラムを作ってもらい，紹介しあうのもいいですね。）</a:t>
            </a:r>
            <a:endParaRPr kumimoji="1" lang="en-US" altLang="ja-JP" dirty="0" smtClean="0"/>
          </a:p>
          <a:p>
            <a:r>
              <a:rPr kumimoji="1" lang="ja-JP" altLang="en-US" dirty="0" smtClean="0"/>
              <a:t>　次のスライドでは，ひとつのサンプルプログラムを示しています。</a:t>
            </a:r>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smtClean="0"/>
              <a:t>かごしまプログラミング教育校内研修パック</a:t>
            </a:r>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smtClean="0"/>
              <a:t>２　ビジュアルプログラミング「</a:t>
            </a:r>
            <a:r>
              <a:rPr kumimoji="1" lang="en-US" altLang="ja-JP" smtClean="0"/>
              <a:t>Scratch</a:t>
            </a:r>
            <a:r>
              <a:rPr kumimoji="1" lang="ja-JP" altLang="en-US" smtClean="0"/>
              <a:t>」演習セット②</a:t>
            </a:r>
            <a:endParaRPr kumimoji="1" lang="ja-JP" altLang="en-US"/>
          </a:p>
        </p:txBody>
      </p:sp>
      <p:sp>
        <p:nvSpPr>
          <p:cNvPr id="6" name="スライド番号プレースホルダー 5"/>
          <p:cNvSpPr>
            <a:spLocks noGrp="1"/>
          </p:cNvSpPr>
          <p:nvPr>
            <p:ph type="sldNum" sz="quarter" idx="12"/>
          </p:nvPr>
        </p:nvSpPr>
        <p:spPr/>
        <p:txBody>
          <a:bodyPr/>
          <a:lstStyle/>
          <a:p>
            <a:fld id="{D3AAC522-C11B-4AA6-B204-ADA97F318ECF}" type="slidenum">
              <a:rPr kumimoji="1" lang="ja-JP" altLang="en-US" smtClean="0"/>
              <a:t>16</a:t>
            </a:fld>
            <a:endParaRPr kumimoji="1" lang="ja-JP" altLang="en-US"/>
          </a:p>
        </p:txBody>
      </p:sp>
    </p:spTree>
    <p:extLst>
      <p:ext uri="{BB962C8B-B14F-4D97-AF65-F5344CB8AC3E}">
        <p14:creationId xmlns:p14="http://schemas.microsoft.com/office/powerpoint/2010/main" val="3759188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これが</a:t>
            </a:r>
            <a:r>
              <a:rPr kumimoji="1" lang="ja-JP" altLang="en-US" dirty="0" smtClean="0"/>
              <a:t>，分岐処理</a:t>
            </a:r>
            <a:r>
              <a:rPr kumimoji="1" lang="ja-JP" altLang="en-US" dirty="0" smtClean="0"/>
              <a:t>を使ったスクラッチキャット</a:t>
            </a:r>
            <a:r>
              <a:rPr kumimoji="1" lang="ja-JP" altLang="en-US" dirty="0" smtClean="0"/>
              <a:t>の演奏の</a:t>
            </a:r>
            <a:r>
              <a:rPr kumimoji="1" lang="ja-JP" altLang="en-US" dirty="0" smtClean="0"/>
              <a:t>サンプルです。これが正解というのはありませんので，このサンプルを参考にしながら，いろいろと工夫してみてください。</a:t>
            </a:r>
            <a:endParaRPr kumimoji="1" lang="en-US" altLang="ja-JP" dirty="0" smtClean="0"/>
          </a:p>
          <a:p>
            <a:r>
              <a:rPr kumimoji="1" lang="ja-JP" altLang="en-US" dirty="0" smtClean="0"/>
              <a:t>　　なお，このプログラム</a:t>
            </a:r>
            <a:r>
              <a:rPr kumimoji="1" lang="ja-JP" altLang="en-US" dirty="0" smtClean="0"/>
              <a:t>に作る上</a:t>
            </a:r>
            <a:r>
              <a:rPr kumimoji="1" lang="ja-JP" altLang="en-US" dirty="0" smtClean="0"/>
              <a:t>でのヒントを，次のスライドで説明しています。</a:t>
            </a:r>
            <a:endParaRPr kumimoji="1" lang="en-US" altLang="ja-JP" dirty="0" smtClean="0"/>
          </a:p>
          <a:p>
            <a:r>
              <a:rPr kumimoji="1" lang="ja-JP" altLang="en-US" dirty="0" smtClean="0"/>
              <a:t>　　この</a:t>
            </a:r>
            <a:r>
              <a:rPr kumimoji="1" lang="ja-JP" altLang="en-US" dirty="0" smtClean="0"/>
              <a:t>プログラムを</a:t>
            </a:r>
            <a:r>
              <a:rPr kumimoji="1" lang="ja-JP" altLang="en-US" dirty="0" smtClean="0"/>
              <a:t>実行すると，このようになります。</a:t>
            </a:r>
            <a:r>
              <a:rPr kumimoji="1" lang="en-US" altLang="ja-JP" dirty="0" smtClean="0"/>
              <a:t>(</a:t>
            </a:r>
            <a:r>
              <a:rPr kumimoji="1" lang="ja-JP" altLang="en-US" dirty="0" smtClean="0"/>
              <a:t>クリック</a:t>
            </a:r>
            <a:r>
              <a:rPr kumimoji="1" lang="en-US" altLang="ja-JP" dirty="0" smtClean="0"/>
              <a:t>)</a:t>
            </a:r>
            <a:r>
              <a:rPr kumimoji="1" lang="ja-JP" altLang="en-US" dirty="0" smtClean="0"/>
              <a:t>　</a:t>
            </a:r>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smtClean="0"/>
              <a:t>かごしまプログラミング教育校内研修パック</a:t>
            </a:r>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smtClean="0"/>
              <a:t>２　ビジュアルプログラミング「</a:t>
            </a:r>
            <a:r>
              <a:rPr kumimoji="1" lang="en-US" altLang="ja-JP" smtClean="0"/>
              <a:t>Scratch</a:t>
            </a:r>
            <a:r>
              <a:rPr kumimoji="1" lang="ja-JP" altLang="en-US" smtClean="0"/>
              <a:t>」演習セット②</a:t>
            </a:r>
            <a:endParaRPr kumimoji="1" lang="ja-JP" altLang="en-US"/>
          </a:p>
        </p:txBody>
      </p:sp>
      <p:sp>
        <p:nvSpPr>
          <p:cNvPr id="6" name="スライド番号プレースホルダー 5"/>
          <p:cNvSpPr>
            <a:spLocks noGrp="1"/>
          </p:cNvSpPr>
          <p:nvPr>
            <p:ph type="sldNum" sz="quarter" idx="12"/>
          </p:nvPr>
        </p:nvSpPr>
        <p:spPr/>
        <p:txBody>
          <a:bodyPr/>
          <a:lstStyle/>
          <a:p>
            <a:fld id="{D3AAC522-C11B-4AA6-B204-ADA97F318ECF}" type="slidenum">
              <a:rPr kumimoji="1" lang="ja-JP" altLang="en-US" smtClean="0"/>
              <a:t>17</a:t>
            </a:fld>
            <a:endParaRPr kumimoji="1" lang="ja-JP" altLang="en-US"/>
          </a:p>
        </p:txBody>
      </p:sp>
    </p:spTree>
    <p:extLst>
      <p:ext uri="{BB962C8B-B14F-4D97-AF65-F5344CB8AC3E}">
        <p14:creationId xmlns:p14="http://schemas.microsoft.com/office/powerpoint/2010/main" val="1346414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分岐ブロックには，「もし～なら」ということばが書かれています。制御のコードの中にあります。この「もし」と「なら」の間の六角形の部分には，様々な条件を入れることができます。（クリック）これは，「もし，マウスポインタが，スクラッチキャットに，触れたなら，画面上のどこかの場所に移動する」というプログラムです。</a:t>
            </a:r>
            <a:endParaRPr kumimoji="1" lang="en-US" altLang="ja-JP" dirty="0" smtClean="0"/>
          </a:p>
          <a:p>
            <a:r>
              <a:rPr kumimoji="1" lang="ja-JP" altLang="en-US" dirty="0" smtClean="0"/>
              <a:t>　また，「もし～なら，〇〇し，そうでなければ〇〇する」というブロックを使って，条件に合わなかった時の動きも指定することができます。（クリック）これは，マウスポインタに触れたら，別の場所に，そうでない間はずっと動いているようにしたものです。</a:t>
            </a:r>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smtClean="0"/>
              <a:t>かごしまプログラミング教育校内研修パック</a:t>
            </a:r>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smtClean="0"/>
              <a:t>２　ビジュアルプログラミング「</a:t>
            </a:r>
            <a:r>
              <a:rPr kumimoji="1" lang="en-US" altLang="ja-JP" smtClean="0"/>
              <a:t>Scratch</a:t>
            </a:r>
            <a:r>
              <a:rPr kumimoji="1" lang="ja-JP" altLang="en-US" smtClean="0"/>
              <a:t>」演習セット②</a:t>
            </a:r>
            <a:endParaRPr kumimoji="1" lang="ja-JP" altLang="en-US"/>
          </a:p>
        </p:txBody>
      </p:sp>
      <p:sp>
        <p:nvSpPr>
          <p:cNvPr id="6" name="スライド番号プレースホルダー 5"/>
          <p:cNvSpPr>
            <a:spLocks noGrp="1"/>
          </p:cNvSpPr>
          <p:nvPr>
            <p:ph type="sldNum" sz="quarter" idx="12"/>
          </p:nvPr>
        </p:nvSpPr>
        <p:spPr/>
        <p:txBody>
          <a:bodyPr/>
          <a:lstStyle/>
          <a:p>
            <a:fld id="{D3AAC522-C11B-4AA6-B204-ADA97F318ECF}" type="slidenum">
              <a:rPr kumimoji="1" lang="ja-JP" altLang="en-US" smtClean="0"/>
              <a:t>18</a:t>
            </a:fld>
            <a:endParaRPr kumimoji="1" lang="ja-JP" altLang="en-US"/>
          </a:p>
        </p:txBody>
      </p:sp>
    </p:spTree>
    <p:extLst>
      <p:ext uri="{BB962C8B-B14F-4D97-AF65-F5344CB8AC3E}">
        <p14:creationId xmlns:p14="http://schemas.microsoft.com/office/powerpoint/2010/main" val="1443854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スクラッチで動かせるのは，一つのキャラクターだけではありません。キャラクター（スプライト）を，追加することで，いくつものキャラクターを順番に，あるいは同時に動かすこともできます。（クリック）</a:t>
            </a:r>
            <a:endParaRPr kumimoji="1" lang="en-US" altLang="ja-JP" dirty="0" smtClean="0"/>
          </a:p>
          <a:p>
            <a:r>
              <a:rPr kumimoji="1" lang="ja-JP" altLang="en-US" dirty="0" smtClean="0"/>
              <a:t>　追加の方法は，ステージの右下にある「スプライトを選ぶ」をクリックして，表示される様々なスプライトをクリックするだけです。この他にも，画像ファイルを読み込んだり，コスチュームのタブから自分で描いたりすることもできます。</a:t>
            </a:r>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smtClean="0"/>
              <a:t>かごしまプログラミング教育校内研修パック</a:t>
            </a:r>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smtClean="0"/>
              <a:t>２　ビジュアルプログラミング「</a:t>
            </a:r>
            <a:r>
              <a:rPr kumimoji="1" lang="en-US" altLang="ja-JP" smtClean="0"/>
              <a:t>Scratch</a:t>
            </a:r>
            <a:r>
              <a:rPr kumimoji="1" lang="ja-JP" altLang="en-US" smtClean="0"/>
              <a:t>」演習セット②</a:t>
            </a:r>
            <a:endParaRPr kumimoji="1" lang="ja-JP" altLang="en-US"/>
          </a:p>
        </p:txBody>
      </p:sp>
      <p:sp>
        <p:nvSpPr>
          <p:cNvPr id="6" name="スライド番号プレースホルダー 5"/>
          <p:cNvSpPr>
            <a:spLocks noGrp="1"/>
          </p:cNvSpPr>
          <p:nvPr>
            <p:ph type="sldNum" sz="quarter" idx="12"/>
          </p:nvPr>
        </p:nvSpPr>
        <p:spPr/>
        <p:txBody>
          <a:bodyPr/>
          <a:lstStyle/>
          <a:p>
            <a:fld id="{D3AAC522-C11B-4AA6-B204-ADA97F318ECF}" type="slidenum">
              <a:rPr kumimoji="1" lang="ja-JP" altLang="en-US" smtClean="0"/>
              <a:t>19</a:t>
            </a:fld>
            <a:endParaRPr kumimoji="1" lang="ja-JP" altLang="en-US"/>
          </a:p>
        </p:txBody>
      </p:sp>
    </p:spTree>
    <p:extLst>
      <p:ext uri="{BB962C8B-B14F-4D97-AF65-F5344CB8AC3E}">
        <p14:creationId xmlns:p14="http://schemas.microsoft.com/office/powerpoint/2010/main" val="888616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プログラミングで</a:t>
            </a:r>
            <a:r>
              <a:rPr kumimoji="1" lang="ja-JP" altLang="en-US" dirty="0" smtClean="0"/>
              <a:t>よく聞く「</a:t>
            </a:r>
            <a:r>
              <a:rPr kumimoji="1" lang="ja-JP" altLang="en-US" dirty="0" smtClean="0"/>
              <a:t>順次・反復・分岐」とは，何でしょうか？（クリック）</a:t>
            </a:r>
            <a:endParaRPr kumimoji="1" lang="en-US" altLang="ja-JP" dirty="0" smtClean="0"/>
          </a:p>
          <a:p>
            <a:r>
              <a:rPr kumimoji="1" lang="ja-JP" altLang="en-US" dirty="0" smtClean="0"/>
              <a:t>　実は，プログラミングの動き，あるいは処理は，この「順次・反復・分岐」の三つで作られています。複雑なプログラムも，この三つを組み合わせて作られています。</a:t>
            </a:r>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smtClean="0"/>
              <a:t>かごしまプログラミング教育校内研修パック</a:t>
            </a:r>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smtClean="0"/>
              <a:t>２　ビジュアルプログラミング「</a:t>
            </a:r>
            <a:r>
              <a:rPr kumimoji="1" lang="en-US" altLang="ja-JP" smtClean="0"/>
              <a:t>Scratch</a:t>
            </a:r>
            <a:r>
              <a:rPr kumimoji="1" lang="ja-JP" altLang="en-US" smtClean="0"/>
              <a:t>」演習セット②</a:t>
            </a:r>
            <a:endParaRPr kumimoji="1" lang="ja-JP" altLang="en-US"/>
          </a:p>
        </p:txBody>
      </p:sp>
      <p:sp>
        <p:nvSpPr>
          <p:cNvPr id="6" name="スライド番号プレースホルダー 5"/>
          <p:cNvSpPr>
            <a:spLocks noGrp="1"/>
          </p:cNvSpPr>
          <p:nvPr>
            <p:ph type="sldNum" sz="quarter" idx="12"/>
          </p:nvPr>
        </p:nvSpPr>
        <p:spPr/>
        <p:txBody>
          <a:bodyPr/>
          <a:lstStyle/>
          <a:p>
            <a:fld id="{D3AAC522-C11B-4AA6-B204-ADA97F318ECF}" type="slidenum">
              <a:rPr kumimoji="1" lang="ja-JP" altLang="en-US" smtClean="0"/>
              <a:t>2</a:t>
            </a:fld>
            <a:endParaRPr kumimoji="1" lang="ja-JP" altLang="en-US"/>
          </a:p>
        </p:txBody>
      </p:sp>
    </p:spTree>
    <p:extLst>
      <p:ext uri="{BB962C8B-B14F-4D97-AF65-F5344CB8AC3E}">
        <p14:creationId xmlns:p14="http://schemas.microsoft.com/office/powerpoint/2010/main" val="2228818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04938" y="1233488"/>
            <a:ext cx="4171950" cy="3128962"/>
          </a:xfrm>
        </p:spPr>
      </p:sp>
      <p:sp>
        <p:nvSpPr>
          <p:cNvPr id="3" name="ノート プレースホルダー 2"/>
          <p:cNvSpPr>
            <a:spLocks noGrp="1"/>
          </p:cNvSpPr>
          <p:nvPr>
            <p:ph type="body" idx="1"/>
          </p:nvPr>
        </p:nvSpPr>
        <p:spPr/>
        <p:txBody>
          <a:bodyPr/>
          <a:lstStyle/>
          <a:p>
            <a:r>
              <a:rPr kumimoji="1" lang="ja-JP" altLang="en-US" dirty="0" smtClean="0"/>
              <a:t>　このようにスクラッチに限らず，プログラミングは，</a:t>
            </a:r>
            <a:r>
              <a:rPr kumimoji="1" lang="ja-JP" altLang="en-US" dirty="0" smtClean="0"/>
              <a:t>どんなに複雑</a:t>
            </a:r>
            <a:r>
              <a:rPr kumimoji="1" lang="ja-JP" altLang="en-US" dirty="0" smtClean="0"/>
              <a:t>のものでも，この「順次・反復・分岐」を組み合わせて，つくられています。</a:t>
            </a:r>
            <a:endParaRPr kumimoji="1" lang="en-US" altLang="ja-JP" dirty="0" smtClean="0"/>
          </a:p>
          <a:p>
            <a:r>
              <a:rPr kumimoji="1" lang="ja-JP" altLang="en-US" dirty="0" smtClean="0"/>
              <a:t>　また，スクラッチで，「こんなことがしたい」と全員で同じ目標を立てても，その実現方法やブロックの組み合わせ方は，異なるはずです。ですから，これが正しい答えだというものはありません。ただ，だれもが分かりやすく，簡単で短いプログラムにすることが大切です。ですから，できあがったプログラミングを見せ合い，互いのよさを見つけながら，よりよいものにし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D3AAC522-C11B-4AA6-B204-ADA97F318ECF}" type="slidenum">
              <a:rPr kumimoji="1" lang="ja-JP" altLang="en-US" smtClean="0"/>
              <a:t>20</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２　ビジュアルプログラミング「</a:t>
            </a:r>
            <a:r>
              <a:rPr kumimoji="1" lang="en-US" altLang="ja-JP" smtClean="0"/>
              <a:t>Scratch</a:t>
            </a:r>
            <a:r>
              <a:rPr kumimoji="1" lang="ja-JP" altLang="en-US" smtClean="0"/>
              <a:t>」演習セット②</a:t>
            </a:r>
            <a:endParaRPr kumimoji="1" lang="ja-JP" altLang="en-US"/>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a:p>
        </p:txBody>
      </p:sp>
    </p:spTree>
    <p:extLst>
      <p:ext uri="{BB962C8B-B14F-4D97-AF65-F5344CB8AC3E}">
        <p14:creationId xmlns:p14="http://schemas.microsoft.com/office/powerpoint/2010/main" val="2018512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では，これらの動きについて，一つずつ見ていきながら，スクラッチでプログラミングしていきましょう。</a:t>
            </a:r>
            <a:endParaRPr kumimoji="1" lang="en-US" altLang="ja-JP" dirty="0" smtClean="0"/>
          </a:p>
          <a:p>
            <a:r>
              <a:rPr kumimoji="1" lang="ja-JP" altLang="en-US" dirty="0" smtClean="0"/>
              <a:t>　まず，「順次」です。プログラムはほとんどの場合，実行させる命令を，上から順に提示していきます。したがって，コンピュータ上の処理も上から下に向けて実行されていきます。</a:t>
            </a:r>
            <a:endParaRPr kumimoji="1" lang="en-US" altLang="ja-JP" dirty="0" smtClean="0"/>
          </a:p>
          <a:p>
            <a:r>
              <a:rPr kumimoji="1" lang="ja-JP" altLang="en-US" dirty="0" smtClean="0"/>
              <a:t>　日常生活に置き換えて考えると，（クリック）朝，起きてから，出かけるまで</a:t>
            </a:r>
            <a:r>
              <a:rPr kumimoji="1" lang="ja-JP" altLang="en-US" dirty="0" smtClean="0"/>
              <a:t>の一連の流れ（ルーティン）は</a:t>
            </a:r>
            <a:r>
              <a:rPr kumimoji="1" lang="ja-JP" altLang="en-US" dirty="0" smtClean="0"/>
              <a:t>，みなさん，自分なりの順次のプログラムができているのではないでしょうか？</a:t>
            </a:r>
            <a:endParaRPr kumimoji="1" lang="en-US" altLang="ja-JP" dirty="0" smtClean="0"/>
          </a:p>
          <a:p>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smtClean="0"/>
              <a:t>かごしまプログラミング教育校内研修パック</a:t>
            </a:r>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smtClean="0"/>
              <a:t>２　ビジュアルプログラミング「</a:t>
            </a:r>
            <a:r>
              <a:rPr kumimoji="1" lang="en-US" altLang="ja-JP" smtClean="0"/>
              <a:t>Scratch</a:t>
            </a:r>
            <a:r>
              <a:rPr kumimoji="1" lang="ja-JP" altLang="en-US" smtClean="0"/>
              <a:t>」演習セット②</a:t>
            </a:r>
            <a:endParaRPr kumimoji="1" lang="ja-JP" altLang="en-US"/>
          </a:p>
        </p:txBody>
      </p:sp>
      <p:sp>
        <p:nvSpPr>
          <p:cNvPr id="6" name="スライド番号プレースホルダー 5"/>
          <p:cNvSpPr>
            <a:spLocks noGrp="1"/>
          </p:cNvSpPr>
          <p:nvPr>
            <p:ph type="sldNum" sz="quarter" idx="12"/>
          </p:nvPr>
        </p:nvSpPr>
        <p:spPr/>
        <p:txBody>
          <a:bodyPr/>
          <a:lstStyle/>
          <a:p>
            <a:fld id="{D3AAC522-C11B-4AA6-B204-ADA97F318ECF}" type="slidenum">
              <a:rPr kumimoji="1" lang="ja-JP" altLang="en-US" smtClean="0"/>
              <a:t>3</a:t>
            </a:fld>
            <a:endParaRPr kumimoji="1" lang="ja-JP" altLang="en-US"/>
          </a:p>
        </p:txBody>
      </p:sp>
    </p:spTree>
    <p:extLst>
      <p:ext uri="{BB962C8B-B14F-4D97-AF65-F5344CB8AC3E}">
        <p14:creationId xmlns:p14="http://schemas.microsoft.com/office/powerpoint/2010/main" val="3769709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では，この順次処理のブロックだけを使って，スクラッチキャットに，ムーンウォークをさせながら，画面の端から反対側まで動かすプログラムを作ってみましょう。（時間がある場合には，それぞれ自分なりのプログラムを作ってもらい，紹介しあうのもいいですね。）</a:t>
            </a:r>
            <a:endParaRPr kumimoji="1" lang="en-US" altLang="ja-JP" dirty="0" smtClean="0"/>
          </a:p>
          <a:p>
            <a:r>
              <a:rPr kumimoji="1" lang="ja-JP" altLang="en-US" dirty="0" smtClean="0"/>
              <a:t>　次のスライドでは</a:t>
            </a:r>
            <a:r>
              <a:rPr kumimoji="1" lang="ja-JP" altLang="en-US" dirty="0" smtClean="0"/>
              <a:t>，一つの</a:t>
            </a:r>
            <a:r>
              <a:rPr kumimoji="1" lang="ja-JP" altLang="en-US" dirty="0" smtClean="0"/>
              <a:t>サンプルプログラムを示しています。</a:t>
            </a:r>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smtClean="0"/>
              <a:t>かごしまプログラミング教育校内研修パック</a:t>
            </a:r>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smtClean="0"/>
              <a:t>２　ビジュアルプログラミング「</a:t>
            </a:r>
            <a:r>
              <a:rPr kumimoji="1" lang="en-US" altLang="ja-JP" smtClean="0"/>
              <a:t>Scratch</a:t>
            </a:r>
            <a:r>
              <a:rPr kumimoji="1" lang="ja-JP" altLang="en-US" smtClean="0"/>
              <a:t>」演習セット②</a:t>
            </a:r>
            <a:endParaRPr kumimoji="1" lang="ja-JP" altLang="en-US"/>
          </a:p>
        </p:txBody>
      </p:sp>
      <p:sp>
        <p:nvSpPr>
          <p:cNvPr id="6" name="スライド番号プレースホルダー 5"/>
          <p:cNvSpPr>
            <a:spLocks noGrp="1"/>
          </p:cNvSpPr>
          <p:nvPr>
            <p:ph type="sldNum" sz="quarter" idx="12"/>
          </p:nvPr>
        </p:nvSpPr>
        <p:spPr/>
        <p:txBody>
          <a:bodyPr/>
          <a:lstStyle/>
          <a:p>
            <a:fld id="{D3AAC522-C11B-4AA6-B204-ADA97F318ECF}" type="slidenum">
              <a:rPr kumimoji="1" lang="ja-JP" altLang="en-US" smtClean="0"/>
              <a:t>4</a:t>
            </a:fld>
            <a:endParaRPr kumimoji="1" lang="ja-JP" altLang="en-US"/>
          </a:p>
        </p:txBody>
      </p:sp>
    </p:spTree>
    <p:extLst>
      <p:ext uri="{BB962C8B-B14F-4D97-AF65-F5344CB8AC3E}">
        <p14:creationId xmlns:p14="http://schemas.microsoft.com/office/powerpoint/2010/main" val="2118891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これ</a:t>
            </a:r>
            <a:r>
              <a:rPr kumimoji="1" lang="ja-JP" altLang="en-US" dirty="0" smtClean="0"/>
              <a:t>が，順次処理だけでつくったスクラッチキャットのムーンウォークのサンプルです。これが正解というのはありませんので，このサンプルを参考にしながら，いろいろと工夫してみてください。</a:t>
            </a:r>
            <a:endParaRPr kumimoji="1" lang="en-US" altLang="ja-JP" dirty="0" smtClean="0"/>
          </a:p>
          <a:p>
            <a:r>
              <a:rPr kumimoji="1" lang="ja-JP" altLang="en-US" dirty="0" smtClean="0"/>
              <a:t>　</a:t>
            </a:r>
            <a:r>
              <a:rPr kumimoji="1" lang="ja-JP" altLang="en-US" dirty="0" smtClean="0"/>
              <a:t>なお</a:t>
            </a:r>
            <a:r>
              <a:rPr kumimoji="1" lang="ja-JP" altLang="en-US" dirty="0" smtClean="0"/>
              <a:t>，この</a:t>
            </a:r>
            <a:r>
              <a:rPr kumimoji="1" lang="ja-JP" altLang="en-US" dirty="0" smtClean="0"/>
              <a:t>プログラムを作る上</a:t>
            </a:r>
            <a:r>
              <a:rPr kumimoji="1" lang="ja-JP" altLang="en-US" dirty="0" smtClean="0"/>
              <a:t>でのヒントを，次のスライドで説明しています。</a:t>
            </a:r>
            <a:endParaRPr kumimoji="1" lang="en-US" altLang="ja-JP" dirty="0" smtClean="0"/>
          </a:p>
          <a:p>
            <a:r>
              <a:rPr kumimoji="1" lang="ja-JP" altLang="en-US" dirty="0" smtClean="0"/>
              <a:t>　　この</a:t>
            </a:r>
            <a:r>
              <a:rPr kumimoji="1" lang="ja-JP" altLang="en-US" dirty="0" smtClean="0"/>
              <a:t>プログラムを</a:t>
            </a:r>
            <a:r>
              <a:rPr kumimoji="1" lang="ja-JP" altLang="en-US" dirty="0" smtClean="0"/>
              <a:t>実行すると，このようになります。</a:t>
            </a:r>
            <a:r>
              <a:rPr kumimoji="1" lang="en-US" altLang="ja-JP" dirty="0" smtClean="0"/>
              <a:t>(</a:t>
            </a:r>
            <a:r>
              <a:rPr kumimoji="1" lang="ja-JP" altLang="en-US" dirty="0" smtClean="0"/>
              <a:t>クリック</a:t>
            </a:r>
            <a:r>
              <a:rPr kumimoji="1" lang="en-US" altLang="ja-JP" dirty="0" smtClean="0"/>
              <a:t>)</a:t>
            </a:r>
            <a:r>
              <a:rPr kumimoji="1" lang="ja-JP" altLang="en-US" dirty="0" smtClean="0"/>
              <a:t>　</a:t>
            </a:r>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smtClean="0"/>
              <a:t>かごしまプログラミング教育校内研修パック</a:t>
            </a:r>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smtClean="0"/>
              <a:t>２　ビジュアルプログラミング「</a:t>
            </a:r>
            <a:r>
              <a:rPr kumimoji="1" lang="en-US" altLang="ja-JP" smtClean="0"/>
              <a:t>Scratch</a:t>
            </a:r>
            <a:r>
              <a:rPr kumimoji="1" lang="ja-JP" altLang="en-US" smtClean="0"/>
              <a:t>」演習セット②</a:t>
            </a:r>
            <a:endParaRPr kumimoji="1" lang="ja-JP" altLang="en-US"/>
          </a:p>
        </p:txBody>
      </p:sp>
      <p:sp>
        <p:nvSpPr>
          <p:cNvPr id="6" name="スライド番号プレースホルダー 5"/>
          <p:cNvSpPr>
            <a:spLocks noGrp="1"/>
          </p:cNvSpPr>
          <p:nvPr>
            <p:ph type="sldNum" sz="quarter" idx="12"/>
          </p:nvPr>
        </p:nvSpPr>
        <p:spPr/>
        <p:txBody>
          <a:bodyPr/>
          <a:lstStyle/>
          <a:p>
            <a:fld id="{D3AAC522-C11B-4AA6-B204-ADA97F318ECF}" type="slidenum">
              <a:rPr kumimoji="1" lang="ja-JP" altLang="en-US" smtClean="0"/>
              <a:t>5</a:t>
            </a:fld>
            <a:endParaRPr kumimoji="1" lang="ja-JP" altLang="en-US"/>
          </a:p>
        </p:txBody>
      </p:sp>
    </p:spTree>
    <p:extLst>
      <p:ext uri="{BB962C8B-B14F-4D97-AF65-F5344CB8AC3E}">
        <p14:creationId xmlns:p14="http://schemas.microsoft.com/office/powerpoint/2010/main" val="3694657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スクラッチの画面上の位置は，</a:t>
            </a:r>
            <a:r>
              <a:rPr kumimoji="1" lang="en-US" altLang="ja-JP" dirty="0" smtClean="0"/>
              <a:t>x</a:t>
            </a:r>
            <a:r>
              <a:rPr kumimoji="1" lang="ja-JP" altLang="en-US" dirty="0" smtClean="0"/>
              <a:t>座標と</a:t>
            </a:r>
            <a:r>
              <a:rPr kumimoji="1" lang="ja-JP" altLang="en-US" dirty="0" err="1" smtClean="0"/>
              <a:t>ｙ</a:t>
            </a:r>
            <a:r>
              <a:rPr kumimoji="1" lang="ja-JP" altLang="en-US" dirty="0" smtClean="0"/>
              <a:t>座標で表すことができます。ｘ座標は，横の位置を示し，</a:t>
            </a:r>
            <a:r>
              <a:rPr kumimoji="1" lang="en-US" altLang="ja-JP" dirty="0" smtClean="0"/>
              <a:t>-240</a:t>
            </a:r>
            <a:r>
              <a:rPr kumimoji="1" lang="ja-JP" altLang="en-US" dirty="0" smtClean="0"/>
              <a:t>から＋</a:t>
            </a:r>
            <a:r>
              <a:rPr kumimoji="1" lang="en-US" altLang="ja-JP" dirty="0" smtClean="0"/>
              <a:t>240</a:t>
            </a:r>
            <a:r>
              <a:rPr kumimoji="1" lang="ja-JP" altLang="en-US" dirty="0" smtClean="0"/>
              <a:t>の間で設定します。ｙ座標は，縦の位置を示し，</a:t>
            </a:r>
            <a:r>
              <a:rPr kumimoji="1" lang="en-US" altLang="ja-JP" dirty="0" smtClean="0"/>
              <a:t>-180</a:t>
            </a:r>
            <a:r>
              <a:rPr kumimoji="1" lang="ja-JP" altLang="en-US" dirty="0" smtClean="0"/>
              <a:t>から＋</a:t>
            </a:r>
            <a:r>
              <a:rPr kumimoji="1" lang="en-US" altLang="ja-JP" dirty="0" smtClean="0"/>
              <a:t>180</a:t>
            </a:r>
            <a:r>
              <a:rPr kumimoji="1" lang="ja-JP" altLang="en-US" dirty="0" smtClean="0"/>
              <a:t>の</a:t>
            </a:r>
            <a:r>
              <a:rPr kumimoji="1" lang="ja-JP" altLang="en-US" dirty="0" smtClean="0"/>
              <a:t>数字で設定します。この座標位置をブロックで指定することで，キャラクターを移動させたり，登場させたりする位置を，自由に設定することができます。</a:t>
            </a:r>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smtClean="0"/>
              <a:t>かごしまプログラミング教育校内研修パック</a:t>
            </a:r>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smtClean="0"/>
              <a:t>２　ビジュアルプログラミング「</a:t>
            </a:r>
            <a:r>
              <a:rPr kumimoji="1" lang="en-US" altLang="ja-JP" smtClean="0"/>
              <a:t>Scratch</a:t>
            </a:r>
            <a:r>
              <a:rPr kumimoji="1" lang="ja-JP" altLang="en-US" smtClean="0"/>
              <a:t>」演習セット②</a:t>
            </a:r>
            <a:endParaRPr kumimoji="1" lang="ja-JP" altLang="en-US"/>
          </a:p>
        </p:txBody>
      </p:sp>
      <p:sp>
        <p:nvSpPr>
          <p:cNvPr id="6" name="スライド番号プレースホルダー 5"/>
          <p:cNvSpPr>
            <a:spLocks noGrp="1"/>
          </p:cNvSpPr>
          <p:nvPr>
            <p:ph type="sldNum" sz="quarter" idx="12"/>
          </p:nvPr>
        </p:nvSpPr>
        <p:spPr/>
        <p:txBody>
          <a:bodyPr/>
          <a:lstStyle/>
          <a:p>
            <a:fld id="{D3AAC522-C11B-4AA6-B204-ADA97F318ECF}" type="slidenum">
              <a:rPr kumimoji="1" lang="ja-JP" altLang="en-US" smtClean="0"/>
              <a:t>6</a:t>
            </a:fld>
            <a:endParaRPr kumimoji="1" lang="ja-JP" altLang="en-US"/>
          </a:p>
        </p:txBody>
      </p:sp>
    </p:spTree>
    <p:extLst>
      <p:ext uri="{BB962C8B-B14F-4D97-AF65-F5344CB8AC3E}">
        <p14:creationId xmlns:p14="http://schemas.microsoft.com/office/powerpoint/2010/main" val="1268044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スクラッチキャットの「音」のコードにあるブロックには，使える音が「ニャー」の音しかありません。そこで，もっといろいろな音や音楽を使えるようにしましょう。</a:t>
            </a:r>
            <a:endParaRPr kumimoji="1" lang="en-US" altLang="ja-JP" dirty="0" smtClean="0"/>
          </a:p>
          <a:p>
            <a:r>
              <a:rPr kumimoji="1" lang="ja-JP" altLang="en-US" dirty="0" smtClean="0"/>
              <a:t>　まず，「ニャーの音を鳴らす」のブロックをスクリプトエリアにドラッグします。（クリック）次に，「ニャー」の部分の下向き矢印をクリックしてください。（クリック）</a:t>
            </a:r>
            <a:endParaRPr kumimoji="1" lang="en-US" altLang="ja-JP" dirty="0" smtClean="0"/>
          </a:p>
          <a:p>
            <a:r>
              <a:rPr kumimoji="1" lang="ja-JP" altLang="en-US" dirty="0" smtClean="0"/>
              <a:t>　すると，「録音」という選択肢が表示されるので，これをクリックします。（クリック）今度は，「録音」というウィンドウが開きます。スクラッチでは，あらかじめ準備されている音や音楽以外にも，人の声や実際の音，または音源のファイルを読み込むことができます。録音する場合は，この画面から行いますが，ここでは使用しないので，（クリック）右上の</a:t>
            </a:r>
            <a:r>
              <a:rPr kumimoji="1" lang="en-US" altLang="ja-JP" dirty="0" smtClean="0"/>
              <a:t>×</a:t>
            </a:r>
            <a:r>
              <a:rPr kumimoji="1" lang="ja-JP" altLang="en-US" dirty="0" smtClean="0"/>
              <a:t>（バツ）ボタンをクリックして，閉じてください。</a:t>
            </a:r>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smtClean="0"/>
              <a:t>かごしまプログラミング教育校内研修パック</a:t>
            </a:r>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smtClean="0"/>
              <a:t>２　ビジュアルプログラミング「</a:t>
            </a:r>
            <a:r>
              <a:rPr kumimoji="1" lang="en-US" altLang="ja-JP" smtClean="0"/>
              <a:t>Scratch</a:t>
            </a:r>
            <a:r>
              <a:rPr kumimoji="1" lang="ja-JP" altLang="en-US" smtClean="0"/>
              <a:t>」演習セット②</a:t>
            </a:r>
            <a:endParaRPr kumimoji="1" lang="ja-JP" altLang="en-US"/>
          </a:p>
        </p:txBody>
      </p:sp>
      <p:sp>
        <p:nvSpPr>
          <p:cNvPr id="6" name="スライド番号プレースホルダー 5"/>
          <p:cNvSpPr>
            <a:spLocks noGrp="1"/>
          </p:cNvSpPr>
          <p:nvPr>
            <p:ph type="sldNum" sz="quarter" idx="12"/>
          </p:nvPr>
        </p:nvSpPr>
        <p:spPr/>
        <p:txBody>
          <a:bodyPr/>
          <a:lstStyle/>
          <a:p>
            <a:fld id="{D3AAC522-C11B-4AA6-B204-ADA97F318ECF}" type="slidenum">
              <a:rPr kumimoji="1" lang="ja-JP" altLang="en-US" smtClean="0"/>
              <a:t>7</a:t>
            </a:fld>
            <a:endParaRPr kumimoji="1" lang="ja-JP" altLang="en-US"/>
          </a:p>
        </p:txBody>
      </p:sp>
    </p:spTree>
    <p:extLst>
      <p:ext uri="{BB962C8B-B14F-4D97-AF65-F5344CB8AC3E}">
        <p14:creationId xmlns:p14="http://schemas.microsoft.com/office/powerpoint/2010/main" val="30771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aseline="0" dirty="0" smtClean="0"/>
              <a:t>　すると，ブロックパレットにある「音」のタブが開きます。音はこの画面で，音量や速度などの加工も行えます。ここでは，左下の「音を選ぶ」をクリックします。（クリック）</a:t>
            </a:r>
            <a:endParaRPr kumimoji="1" lang="en-US" altLang="ja-JP" baseline="0" dirty="0" smtClean="0"/>
          </a:p>
          <a:p>
            <a:r>
              <a:rPr kumimoji="1" lang="ja-JP" altLang="en-US" baseline="0" dirty="0" smtClean="0"/>
              <a:t>　今度は，様々な種類に分類された音や音楽が一覧表示されるので，</a:t>
            </a:r>
            <a:r>
              <a:rPr kumimoji="1" lang="ja-JP" altLang="en-US" baseline="0" dirty="0" smtClean="0"/>
              <a:t>マウスポインタ</a:t>
            </a:r>
            <a:r>
              <a:rPr kumimoji="1" lang="ja-JP" altLang="en-US" baseline="0" dirty="0" smtClean="0"/>
              <a:t>を乗せて音を確認し，使いたい音が決まったらクリックしてください。（クリック）　</a:t>
            </a:r>
            <a:endParaRPr kumimoji="1" lang="en-US" altLang="ja-JP" baseline="0" dirty="0" smtClean="0"/>
          </a:p>
          <a:p>
            <a:r>
              <a:rPr kumimoji="1" lang="ja-JP" altLang="en-US" baseline="0" dirty="0" smtClean="0"/>
              <a:t>　選んだ音が，ここに追加されているか確認してください。追加されていれば，コードのタブをクリックします。（クリック）</a:t>
            </a:r>
            <a:endParaRPr kumimoji="1" lang="en-US" altLang="ja-JP" baseline="0" dirty="0" smtClean="0"/>
          </a:p>
          <a:p>
            <a:r>
              <a:rPr kumimoji="1" lang="ja-JP" altLang="en-US" baseline="0" dirty="0" smtClean="0"/>
              <a:t>　「ニャーの音を鳴らす」のブロックの下向き矢印をクリックしてください。先程，追加した音が表示されるので，これをクリックして音を設定します。</a:t>
            </a:r>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smtClean="0"/>
              <a:t>かごしまプログラミング教育校内研修パック</a:t>
            </a:r>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smtClean="0"/>
              <a:t>２　ビジュアルプログラミング「</a:t>
            </a:r>
            <a:r>
              <a:rPr kumimoji="1" lang="en-US" altLang="ja-JP" smtClean="0"/>
              <a:t>Scratch</a:t>
            </a:r>
            <a:r>
              <a:rPr kumimoji="1" lang="ja-JP" altLang="en-US" smtClean="0"/>
              <a:t>」演習セット②</a:t>
            </a:r>
            <a:endParaRPr kumimoji="1" lang="ja-JP" altLang="en-US"/>
          </a:p>
        </p:txBody>
      </p:sp>
      <p:sp>
        <p:nvSpPr>
          <p:cNvPr id="6" name="スライド番号プレースホルダー 5"/>
          <p:cNvSpPr>
            <a:spLocks noGrp="1"/>
          </p:cNvSpPr>
          <p:nvPr>
            <p:ph type="sldNum" sz="quarter" idx="12"/>
          </p:nvPr>
        </p:nvSpPr>
        <p:spPr/>
        <p:txBody>
          <a:bodyPr/>
          <a:lstStyle/>
          <a:p>
            <a:fld id="{D3AAC522-C11B-4AA6-B204-ADA97F318ECF}" type="slidenum">
              <a:rPr kumimoji="1" lang="ja-JP" altLang="en-US" smtClean="0"/>
              <a:t>8</a:t>
            </a:fld>
            <a:endParaRPr kumimoji="1" lang="ja-JP" altLang="en-US"/>
          </a:p>
        </p:txBody>
      </p:sp>
    </p:spTree>
    <p:extLst>
      <p:ext uri="{BB962C8B-B14F-4D97-AF65-F5344CB8AC3E}">
        <p14:creationId xmlns:p14="http://schemas.microsoft.com/office/powerpoint/2010/main" val="355004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次に，「反復」のプログラムです。反復とは，プログラムの全体または指定された範囲の動きを繰り返す動きのことです。</a:t>
            </a:r>
            <a:endParaRPr kumimoji="1" lang="en-US" altLang="ja-JP" dirty="0" smtClean="0"/>
          </a:p>
          <a:p>
            <a:r>
              <a:rPr kumimoji="1" lang="ja-JP" altLang="en-US" dirty="0" smtClean="0"/>
              <a:t>　これを，日常生活に置き換えて考えると，（クリック）このように，学習する時は，分かるようになるまで何度も繰り返したりしますよね。</a:t>
            </a:r>
            <a:endParaRPr kumimoji="1" lang="en-US" altLang="ja-JP" dirty="0" smtClean="0"/>
          </a:p>
          <a:p>
            <a:r>
              <a:rPr kumimoji="1" lang="ja-JP" altLang="en-US" dirty="0" smtClean="0"/>
              <a:t>　ただ，人間は何度も繰り返す内には，休憩も必要ですが，コンピュータは疲れないので，限りなく同じことを繰り返すことが可能です。</a:t>
            </a:r>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smtClean="0"/>
              <a:t>かごしまプログラミング教育校内研修パック</a:t>
            </a:r>
            <a:endParaRPr kumimoji="1" lang="ja-JP" altLang="en-US" dirty="0"/>
          </a:p>
        </p:txBody>
      </p:sp>
      <p:sp>
        <p:nvSpPr>
          <p:cNvPr id="5" name="フッター プレースホルダー 4"/>
          <p:cNvSpPr>
            <a:spLocks noGrp="1"/>
          </p:cNvSpPr>
          <p:nvPr>
            <p:ph type="ftr" sz="quarter" idx="11"/>
          </p:nvPr>
        </p:nvSpPr>
        <p:spPr/>
        <p:txBody>
          <a:bodyPr/>
          <a:lstStyle/>
          <a:p>
            <a:r>
              <a:rPr kumimoji="1" lang="ja-JP" altLang="en-US" smtClean="0"/>
              <a:t>２　ビジュアルプログラミング「</a:t>
            </a:r>
            <a:r>
              <a:rPr kumimoji="1" lang="en-US" altLang="ja-JP" smtClean="0"/>
              <a:t>Scratch</a:t>
            </a:r>
            <a:r>
              <a:rPr kumimoji="1" lang="ja-JP" altLang="en-US" smtClean="0"/>
              <a:t>」演習セット②</a:t>
            </a:r>
            <a:endParaRPr kumimoji="1" lang="ja-JP" altLang="en-US"/>
          </a:p>
        </p:txBody>
      </p:sp>
      <p:sp>
        <p:nvSpPr>
          <p:cNvPr id="6" name="スライド番号プレースホルダー 5"/>
          <p:cNvSpPr>
            <a:spLocks noGrp="1"/>
          </p:cNvSpPr>
          <p:nvPr>
            <p:ph type="sldNum" sz="quarter" idx="12"/>
          </p:nvPr>
        </p:nvSpPr>
        <p:spPr/>
        <p:txBody>
          <a:bodyPr/>
          <a:lstStyle/>
          <a:p>
            <a:fld id="{D3AAC522-C11B-4AA6-B204-ADA97F318ECF}" type="slidenum">
              <a:rPr kumimoji="1" lang="ja-JP" altLang="en-US" smtClean="0"/>
              <a:t>9</a:t>
            </a:fld>
            <a:endParaRPr kumimoji="1" lang="ja-JP" altLang="en-US"/>
          </a:p>
        </p:txBody>
      </p:sp>
    </p:spTree>
    <p:extLst>
      <p:ext uri="{BB962C8B-B14F-4D97-AF65-F5344CB8AC3E}">
        <p14:creationId xmlns:p14="http://schemas.microsoft.com/office/powerpoint/2010/main" val="375817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a:xfrm>
            <a:off x="342900" y="6219491"/>
            <a:ext cx="2057400" cy="365125"/>
          </a:xfrm>
          <a:prstGeom prst="rect">
            <a:avLst/>
          </a:prstGeom>
        </p:spPr>
        <p:txBody>
          <a:bodyPr/>
          <a:lstStyle/>
          <a:p>
            <a:fld id="{E9528973-BDE9-4294-8DAC-620DDAF8C062}" type="datetime1">
              <a:rPr kumimoji="1" lang="ja-JP" altLang="en-US" smtClean="0"/>
              <a:t>2018/12/11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38023446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a:xfrm>
            <a:off x="342900" y="6219491"/>
            <a:ext cx="2057400" cy="365125"/>
          </a:xfrm>
          <a:prstGeom prst="rect">
            <a:avLst/>
          </a:prstGeom>
        </p:spPr>
        <p:txBody>
          <a:bodyPr/>
          <a:lstStyle/>
          <a:p>
            <a:fld id="{9F84CA93-910C-4AA2-B881-FF95CDD76DAB}" type="datetime1">
              <a:rPr kumimoji="1" lang="ja-JP" altLang="en-US" smtClean="0"/>
              <a:t>2018/12/11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1806806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a:xfrm>
            <a:off x="342900" y="6219491"/>
            <a:ext cx="2057400" cy="365125"/>
          </a:xfrm>
          <a:prstGeom prst="rect">
            <a:avLst/>
          </a:prstGeom>
        </p:spPr>
        <p:txBody>
          <a:bodyPr/>
          <a:lstStyle/>
          <a:p>
            <a:fld id="{976DE81D-A8F9-4E4F-BFB0-34448F700E1F}" type="datetime1">
              <a:rPr kumimoji="1" lang="ja-JP" altLang="en-US" smtClean="0"/>
              <a:t>2018/12/11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988077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a:xfrm>
            <a:off x="342900" y="6219491"/>
            <a:ext cx="2057400" cy="365125"/>
          </a:xfrm>
          <a:prstGeom prst="rect">
            <a:avLst/>
          </a:prstGeom>
        </p:spPr>
        <p:txBody>
          <a:bodyPr/>
          <a:lstStyle/>
          <a:p>
            <a:fld id="{6B3F711A-EB5D-4EFA-B835-5AE058AA0F3C}" type="datetime1">
              <a:rPr kumimoji="1" lang="ja-JP" altLang="en-US" smtClean="0"/>
              <a:t>2018/12/11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34325013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a:xfrm>
            <a:off x="342900" y="6219491"/>
            <a:ext cx="2057400" cy="365125"/>
          </a:xfrm>
          <a:prstGeom prst="rect">
            <a:avLst/>
          </a:prstGeom>
        </p:spPr>
        <p:txBody>
          <a:bodyPr/>
          <a:lstStyle/>
          <a:p>
            <a:fld id="{0A3FCDC0-7703-4E3E-8D70-3CEC698E1899}" type="datetime1">
              <a:rPr kumimoji="1" lang="ja-JP" altLang="en-US" smtClean="0"/>
              <a:t>2018/12/11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23497807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a:xfrm>
            <a:off x="342900" y="6219491"/>
            <a:ext cx="2057400" cy="365125"/>
          </a:xfrm>
          <a:prstGeom prst="rect">
            <a:avLst/>
          </a:prstGeom>
        </p:spPr>
        <p:txBody>
          <a:bodyPr/>
          <a:lstStyle/>
          <a:p>
            <a:fld id="{8B24FCD2-FCB6-4FDB-91BC-1878AFD0A51B}" type="datetime1">
              <a:rPr kumimoji="1" lang="ja-JP" altLang="en-US" smtClean="0"/>
              <a:t>2018/12/11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64424568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a:xfrm>
            <a:off x="342900" y="6219491"/>
            <a:ext cx="2057400" cy="365125"/>
          </a:xfrm>
          <a:prstGeom prst="rect">
            <a:avLst/>
          </a:prstGeom>
        </p:spPr>
        <p:txBody>
          <a:bodyPr/>
          <a:lstStyle/>
          <a:p>
            <a:fld id="{8E43FAB0-F3E6-46C8-A452-8AE2AB16C7A6}" type="datetime1">
              <a:rPr kumimoji="1" lang="ja-JP" altLang="en-US" smtClean="0"/>
              <a:t>2018/12/11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37944911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a:xfrm>
            <a:off x="342900" y="6219491"/>
            <a:ext cx="2057400" cy="365125"/>
          </a:xfrm>
          <a:prstGeom prst="rect">
            <a:avLst/>
          </a:prstGeom>
        </p:spPr>
        <p:txBody>
          <a:bodyPr/>
          <a:lstStyle/>
          <a:p>
            <a:fld id="{E10D8966-B99B-47F7-B106-DB4672553DD8}" type="datetime1">
              <a:rPr kumimoji="1" lang="ja-JP" altLang="en-US" smtClean="0"/>
              <a:t>2018/12/11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3899579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42900" y="6219491"/>
            <a:ext cx="2057400" cy="365125"/>
          </a:xfrm>
          <a:prstGeom prst="rect">
            <a:avLst/>
          </a:prstGeom>
        </p:spPr>
        <p:txBody>
          <a:bodyPr/>
          <a:lstStyle/>
          <a:p>
            <a:fld id="{45A31053-657E-42B2-ADAD-2B0A26251405}" type="datetime1">
              <a:rPr kumimoji="1" lang="ja-JP" altLang="en-US" smtClean="0"/>
              <a:t>2018/12/11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1311934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a:xfrm>
            <a:off x="342900" y="6219491"/>
            <a:ext cx="2057400" cy="365125"/>
          </a:xfrm>
          <a:prstGeom prst="rect">
            <a:avLst/>
          </a:prstGeom>
        </p:spPr>
        <p:txBody>
          <a:bodyPr/>
          <a:lstStyle/>
          <a:p>
            <a:fld id="{39727C9C-53F6-4F52-B1B1-4F9873B834B9}" type="datetime1">
              <a:rPr kumimoji="1" lang="ja-JP" altLang="en-US" smtClean="0"/>
              <a:t>2018/12/11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2147338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a:xfrm>
            <a:off x="342900" y="6219491"/>
            <a:ext cx="2057400" cy="365125"/>
          </a:xfrm>
          <a:prstGeom prst="rect">
            <a:avLst/>
          </a:prstGeom>
        </p:spPr>
        <p:txBody>
          <a:bodyPr/>
          <a:lstStyle/>
          <a:p>
            <a:fld id="{98E1DF5C-F8E6-4F28-8612-C2A5ACF38942}" type="datetime1">
              <a:rPr kumimoji="1" lang="ja-JP" altLang="en-US" smtClean="0"/>
              <a:t>2018/12/11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1110388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7" name="正方形/長方形 6"/>
          <p:cNvSpPr/>
          <p:nvPr userDrawn="1"/>
        </p:nvSpPr>
        <p:spPr>
          <a:xfrm>
            <a:off x="0" y="0"/>
            <a:ext cx="9144000" cy="237881"/>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userDrawn="1"/>
        </p:nvSpPr>
        <p:spPr>
          <a:xfrm>
            <a:off x="0" y="245361"/>
            <a:ext cx="9144000" cy="7142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userDrawn="1"/>
        </p:nvSpPr>
        <p:spPr>
          <a:xfrm>
            <a:off x="0" y="329575"/>
            <a:ext cx="9144000" cy="47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userDrawn="1"/>
        </p:nvSpPr>
        <p:spPr>
          <a:xfrm>
            <a:off x="0" y="-50337"/>
            <a:ext cx="9055824" cy="338554"/>
          </a:xfrm>
          <a:prstGeom prst="rect">
            <a:avLst/>
          </a:prstGeom>
          <a:noFill/>
        </p:spPr>
        <p:txBody>
          <a:bodyPr wrap="square" lIns="91440" tIns="45720" rIns="91440" bIns="45720">
            <a:spAutoFit/>
          </a:bodyPr>
          <a:lstStyle/>
          <a:p>
            <a:pPr algn="ctr"/>
            <a:r>
              <a:rPr lang="ja-JP" altLang="en-US" sz="1600" b="0" cap="none" spc="0" dirty="0" smtClean="0">
                <a:ln w="10160">
                  <a:solidFill>
                    <a:schemeClr val="bg1"/>
                  </a:solidFill>
                  <a:prstDash val="solid"/>
                </a:ln>
                <a:solidFill>
                  <a:srgbClr val="FFFFFF"/>
                </a:solidFill>
                <a:effectLst>
                  <a:outerShdw blurRad="38100" dist="22860" dir="5400000" algn="tl" rotWithShape="0">
                    <a:srgbClr val="000000">
                      <a:alpha val="30000"/>
                    </a:srgbClr>
                  </a:outerShdw>
                </a:effectLst>
              </a:rPr>
              <a:t>かごしま</a:t>
            </a:r>
            <a:r>
              <a:rPr lang="ja-JP" altLang="en-US" sz="1600" b="0" cap="none" spc="0" dirty="0" smtClean="0">
                <a:ln w="10160">
                  <a:solidFill>
                    <a:srgbClr val="FFFF00"/>
                  </a:solidFill>
                  <a:prstDash val="solid"/>
                </a:ln>
                <a:solidFill>
                  <a:srgbClr val="FFFF00"/>
                </a:solidFill>
                <a:effectLst>
                  <a:outerShdw blurRad="38100" dist="22860" dir="5400000" algn="tl" rotWithShape="0">
                    <a:srgbClr val="000000">
                      <a:alpha val="30000"/>
                    </a:srgbClr>
                  </a:outerShdw>
                </a:effectLst>
              </a:rPr>
              <a:t>プログラミング教育研修パック 　</a:t>
            </a:r>
            <a:r>
              <a:rPr lang="en-US" altLang="ja-JP" sz="1600" b="0" cap="none" spc="0" dirty="0" smtClean="0">
                <a:ln w="10160">
                  <a:solidFill>
                    <a:srgbClr val="FFCCFF"/>
                  </a:solidFill>
                  <a:prstDash val="solid"/>
                </a:ln>
                <a:solidFill>
                  <a:srgbClr val="FFFF00"/>
                </a:solidFill>
                <a:effectLst>
                  <a:outerShdw blurRad="38100" dist="22860" dir="5400000" algn="tl" rotWithShape="0">
                    <a:srgbClr val="000000">
                      <a:alpha val="30000"/>
                    </a:srgbClr>
                  </a:outerShdw>
                </a:effectLst>
              </a:rPr>
              <a:t>Ⅱ</a:t>
            </a:r>
            <a:r>
              <a:rPr lang="ja-JP" altLang="en-US" sz="1600" b="0" cap="none" spc="0" dirty="0" smtClean="0">
                <a:ln w="10160">
                  <a:solidFill>
                    <a:srgbClr val="FFCCFF"/>
                  </a:solidFill>
                  <a:prstDash val="solid"/>
                </a:ln>
                <a:solidFill>
                  <a:srgbClr val="FFFF00"/>
                </a:solidFill>
                <a:effectLst>
                  <a:outerShdw blurRad="38100" dist="22860" dir="5400000" algn="tl" rotWithShape="0">
                    <a:srgbClr val="000000">
                      <a:alpha val="30000"/>
                    </a:srgbClr>
                  </a:outerShdw>
                </a:effectLst>
              </a:rPr>
              <a:t>体験編</a:t>
            </a:r>
            <a:r>
              <a:rPr lang="ja-JP" altLang="en-US" sz="1600" b="0" cap="none" spc="0" dirty="0" smtClean="0">
                <a:ln w="10160">
                  <a:solidFill>
                    <a:schemeClr val="bg1"/>
                  </a:solidFill>
                  <a:prstDash val="solid"/>
                </a:ln>
                <a:solidFill>
                  <a:srgbClr val="FFFF00"/>
                </a:solidFill>
                <a:effectLst>
                  <a:outerShdw blurRad="38100" dist="22860" dir="5400000" algn="tl" rotWithShape="0">
                    <a:srgbClr val="000000">
                      <a:alpha val="30000"/>
                    </a:srgbClr>
                  </a:outerShdw>
                </a:effectLst>
              </a:rPr>
              <a:t>２</a:t>
            </a:r>
            <a:r>
              <a:rPr lang="ja-JP" altLang="en-US" sz="1600" b="0" cap="none" spc="0" baseline="0" dirty="0" smtClean="0">
                <a:ln w="10160">
                  <a:solidFill>
                    <a:schemeClr val="bg1"/>
                  </a:solidFill>
                  <a:prstDash val="solid"/>
                </a:ln>
                <a:solidFill>
                  <a:srgbClr val="FFFF00"/>
                </a:solidFill>
                <a:effectLst>
                  <a:outerShdw blurRad="38100" dist="22860" dir="5400000" algn="tl" rotWithShape="0">
                    <a:srgbClr val="000000">
                      <a:alpha val="30000"/>
                    </a:srgbClr>
                  </a:outerShdw>
                </a:effectLst>
              </a:rPr>
              <a:t> </a:t>
            </a:r>
            <a:r>
              <a:rPr lang="ja-JP" altLang="en-US" sz="1100" b="0" cap="none" spc="0" dirty="0" smtClean="0">
                <a:ln w="10160">
                  <a:solidFill>
                    <a:schemeClr val="bg1"/>
                  </a:solidFill>
                  <a:prstDash val="solid"/>
                </a:ln>
                <a:solidFill>
                  <a:srgbClr val="FFFF00"/>
                </a:solidFill>
                <a:effectLst>
                  <a:outerShdw blurRad="38100" dist="22860" dir="5400000" algn="tl" rotWithShape="0">
                    <a:srgbClr val="000000">
                      <a:alpha val="30000"/>
                    </a:srgbClr>
                  </a:outerShdw>
                </a:effectLst>
              </a:rPr>
              <a:t>ビジュアルプログラミング</a:t>
            </a:r>
            <a:r>
              <a:rPr lang="ja-JP" altLang="en-US" sz="1600" b="0" cap="none" spc="0" dirty="0" smtClean="0">
                <a:ln w="10160">
                  <a:solidFill>
                    <a:schemeClr val="bg1"/>
                  </a:solidFill>
                  <a:prstDash val="solid"/>
                </a:ln>
                <a:solidFill>
                  <a:srgbClr val="FFFF00"/>
                </a:solidFill>
                <a:effectLst>
                  <a:outerShdw blurRad="38100" dist="22860" dir="5400000" algn="tl" rotWithShape="0">
                    <a:srgbClr val="000000">
                      <a:alpha val="30000"/>
                    </a:srgbClr>
                  </a:outerShdw>
                </a:effectLst>
              </a:rPr>
              <a:t>「</a:t>
            </a:r>
            <a:r>
              <a:rPr lang="en-US" altLang="ja-JP" sz="1600" b="0" cap="none" spc="0" dirty="0" smtClean="0">
                <a:ln w="10160">
                  <a:solidFill>
                    <a:schemeClr val="bg1"/>
                  </a:solidFill>
                  <a:prstDash val="solid"/>
                </a:ln>
                <a:solidFill>
                  <a:srgbClr val="FFFF00"/>
                </a:solidFill>
                <a:effectLst>
                  <a:outerShdw blurRad="38100" dist="22860" dir="5400000" algn="tl" rotWithShape="0">
                    <a:srgbClr val="000000">
                      <a:alpha val="30000"/>
                    </a:srgbClr>
                  </a:outerShdw>
                </a:effectLst>
              </a:rPr>
              <a:t>Scratch</a:t>
            </a:r>
            <a:r>
              <a:rPr lang="ja-JP" altLang="en-US" sz="1600" b="0" cap="none" spc="0" dirty="0" smtClean="0">
                <a:ln w="10160">
                  <a:solidFill>
                    <a:schemeClr val="bg1"/>
                  </a:solidFill>
                  <a:prstDash val="solid"/>
                </a:ln>
                <a:solidFill>
                  <a:srgbClr val="FFFF00"/>
                </a:solidFill>
                <a:effectLst>
                  <a:outerShdw blurRad="38100" dist="22860" dir="5400000" algn="tl" rotWithShape="0">
                    <a:srgbClr val="000000">
                      <a:alpha val="30000"/>
                    </a:srgbClr>
                  </a:outerShdw>
                </a:effectLst>
              </a:rPr>
              <a:t>」演習セット</a:t>
            </a:r>
            <a:r>
              <a:rPr lang="ja-JP" altLang="en-US" sz="1600" b="0" cap="none" spc="0" dirty="0" smtClean="0">
                <a:ln w="10160">
                  <a:solidFill>
                    <a:srgbClr val="FFFF00"/>
                  </a:solidFill>
                  <a:prstDash val="solid"/>
                </a:ln>
                <a:solidFill>
                  <a:srgbClr val="FFFF00"/>
                </a:solidFill>
                <a:effectLst>
                  <a:outerShdw blurRad="38100" dist="22860" dir="5400000" algn="tl" rotWithShape="0">
                    <a:srgbClr val="000000">
                      <a:alpha val="30000"/>
                    </a:srgbClr>
                  </a:outerShdw>
                </a:effectLst>
              </a:rPr>
              <a:t>　</a:t>
            </a:r>
            <a:endParaRPr lang="ja-JP" altLang="en-US" sz="1600" b="0" cap="none" spc="0" dirty="0">
              <a:ln w="10160">
                <a:solidFill>
                  <a:schemeClr val="bg1"/>
                </a:solidFill>
                <a:prstDash val="solid"/>
              </a:ln>
              <a:solidFill>
                <a:schemeClr val="bg1"/>
              </a:solidFill>
              <a:effectLst>
                <a:outerShdw blurRad="38100" dist="22860" dir="5400000" algn="tl" rotWithShape="0">
                  <a:srgbClr val="000000">
                    <a:alpha val="30000"/>
                  </a:srgbClr>
                </a:outerShdw>
              </a:effectLst>
            </a:endParaRPr>
          </a:p>
        </p:txBody>
      </p:sp>
      <p:sp>
        <p:nvSpPr>
          <p:cNvPr id="14" name="正方形/長方形 13"/>
          <p:cNvSpPr/>
          <p:nvPr userDrawn="1"/>
        </p:nvSpPr>
        <p:spPr>
          <a:xfrm>
            <a:off x="0" y="6504544"/>
            <a:ext cx="9144000" cy="369332"/>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6200000" scaled="1"/>
            <a:tileRect/>
          </a:gradFill>
        </p:spPr>
        <p:txBody>
          <a:bodyPr wrap="square">
            <a:spAutoFit/>
          </a:bodyPr>
          <a:lstStyle/>
          <a:p>
            <a:pPr algn="r"/>
            <a:r>
              <a:rPr lang="en-US" altLang="ja-JP" dirty="0" smtClean="0">
                <a:solidFill>
                  <a:srgbClr val="FFFFFF"/>
                </a:solidFill>
                <a:effectLst/>
              </a:rPr>
              <a:t> Kagoshima Prefectural Institute For</a:t>
            </a:r>
            <a:r>
              <a:rPr lang="ja-JP" altLang="en-US" baseline="0" dirty="0" smtClean="0">
                <a:solidFill>
                  <a:srgbClr val="FFFFFF"/>
                </a:solidFill>
                <a:effectLst/>
              </a:rPr>
              <a:t> </a:t>
            </a:r>
            <a:r>
              <a:rPr lang="en-US" altLang="ja-JP" dirty="0" smtClean="0">
                <a:solidFill>
                  <a:srgbClr val="FFFFFF"/>
                </a:solidFill>
                <a:effectLst/>
              </a:rPr>
              <a:t>Education Research </a:t>
            </a:r>
            <a:endParaRPr lang="en-US" altLang="ja-JP" dirty="0">
              <a:solidFill>
                <a:srgbClr val="FFFFFF"/>
              </a:solidFill>
              <a:effectLst/>
            </a:endParaRPr>
          </a:p>
        </p:txBody>
      </p:sp>
      <p:sp>
        <p:nvSpPr>
          <p:cNvPr id="6" name="Slide Number Placeholder 5"/>
          <p:cNvSpPr>
            <a:spLocks noGrp="1"/>
          </p:cNvSpPr>
          <p:nvPr>
            <p:ph type="sldNum" sz="quarter" idx="4"/>
          </p:nvPr>
        </p:nvSpPr>
        <p:spPr>
          <a:xfrm>
            <a:off x="0" y="6492875"/>
            <a:ext cx="792856" cy="365125"/>
          </a:xfrm>
          <a:prstGeom prst="rect">
            <a:avLst/>
          </a:prstGeom>
        </p:spPr>
        <p:txBody>
          <a:bodyPr vert="horz" lIns="91440" tIns="45720" rIns="91440" bIns="45720" rtlCol="0" anchor="ctr"/>
          <a:lstStyle>
            <a:lvl1pPr algn="ctr">
              <a:defRPr sz="2800">
                <a:solidFill>
                  <a:schemeClr val="bg1"/>
                </a:solidFill>
              </a:defRPr>
            </a:lvl1pPr>
          </a:lstStyle>
          <a:p>
            <a:fld id="{DD638FA8-802B-4CC3-821C-FEAAB671A0D4}" type="slidenum">
              <a:rPr kumimoji="1" lang="ja-JP" altLang="en-US" smtClean="0"/>
              <a:pPr/>
              <a:t>‹#›</a:t>
            </a:fld>
            <a:endParaRPr kumimoji="1" lang="ja-JP" altLang="en-US" dirty="0"/>
          </a:p>
        </p:txBody>
      </p:sp>
    </p:spTree>
    <p:extLst>
      <p:ext uri="{BB962C8B-B14F-4D97-AF65-F5344CB8AC3E}">
        <p14:creationId xmlns:p14="http://schemas.microsoft.com/office/powerpoint/2010/main" val="17695126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7.png"/><Relationship Id="rId5" Type="http://schemas.openxmlformats.org/officeDocument/2006/relationships/image" Target="../media/image3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9.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2.wdp"/><Relationship Id="rId4" Type="http://schemas.openxmlformats.org/officeDocument/2006/relationships/image" Target="../media/image35.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9.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2.xml"/><Relationship Id="rId7" Type="http://schemas.openxmlformats.org/officeDocument/2006/relationships/image" Target="../media/image4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5.png"/><Relationship Id="rId5" Type="http://schemas.openxmlformats.org/officeDocument/2006/relationships/image" Target="../media/image19.png"/><Relationship Id="rId4" Type="http://schemas.openxmlformats.org/officeDocument/2006/relationships/notesSlide" Target="../notesSlides/notesSlide14.xml"/><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1.png"/><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7.mp4"/><Relationship Id="rId7" Type="http://schemas.openxmlformats.org/officeDocument/2006/relationships/image" Target="../media/image53.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notesSlide" Target="../notesSlides/notesSlide18.xml"/><Relationship Id="rId11" Type="http://schemas.openxmlformats.org/officeDocument/2006/relationships/image" Target="../media/image56.png"/><Relationship Id="rId5" Type="http://schemas.openxmlformats.org/officeDocument/2006/relationships/slideLayout" Target="../slideLayouts/slideLayout2.xml"/><Relationship Id="rId10" Type="http://schemas.openxmlformats.org/officeDocument/2006/relationships/image" Target="../media/image55.png"/><Relationship Id="rId4" Type="http://schemas.openxmlformats.org/officeDocument/2006/relationships/video" Target="../media/media7.mp4"/><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53.png"/><Relationship Id="rId5" Type="http://schemas.openxmlformats.org/officeDocument/2006/relationships/image" Target="../media/image60.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9.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334985" y="1134283"/>
            <a:ext cx="8627806" cy="2064968"/>
          </a:xfrm>
          <a:prstGeom prst="rect">
            <a:avLst/>
          </a:prstGeom>
          <a:solidFill>
            <a:schemeClr val="accent6">
              <a:lumMod val="40000"/>
              <a:lumOff val="60000"/>
            </a:schemeClr>
          </a:solidFill>
          <a:scene3d>
            <a:camera prst="orthographicFront"/>
            <a:lightRig rig="threePt" dir="t"/>
          </a:scene3d>
          <a:sp3d>
            <a:bevelT w="114300" prst="hardEdge"/>
          </a:sp3d>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ja-JP" altLang="en-US" sz="3200" b="1" dirty="0">
                <a:solidFill>
                  <a:prstClr val="black"/>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２</a:t>
            </a:r>
            <a:r>
              <a:rPr kumimoji="1" lang="ja-JP" altLang="en-US" sz="4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j-cs"/>
              </a:rPr>
              <a:t>　</a:t>
            </a:r>
            <a:r>
              <a:rPr lang="ja-JP" altLang="en-US" sz="3200" b="1" dirty="0" smtClean="0">
                <a:solidFill>
                  <a:prstClr val="black"/>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ビジュアル</a:t>
            </a:r>
            <a:r>
              <a:rPr kumimoji="1" lang="ja-JP" altLang="en-US" sz="32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rPr>
              <a:t>プログラミング</a:t>
            </a:r>
            <a:r>
              <a:rPr kumimoji="1" lang="ja-JP" altLang="en-US" sz="3200" b="1" i="0" u="none" strike="noStrike" kern="1200" cap="none" spc="0" normalizeH="0" baseline="0" noProof="0" dirty="0" smtClean="0">
                <a:ln>
                  <a:solidFill>
                    <a:schemeClr val="accent4">
                      <a:lumMod val="75000"/>
                    </a:schemeClr>
                  </a:solidFill>
                </a:ln>
                <a:solidFill>
                  <a:schemeClr val="bg1"/>
                </a:solidFill>
                <a:effectLst>
                  <a:glow rad="139700">
                    <a:srgbClr val="FFCC00"/>
                  </a:glow>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rPr>
              <a:t>「</a:t>
            </a:r>
            <a:r>
              <a:rPr kumimoji="1" lang="en-US" altLang="ja-JP" sz="3200" b="1" i="0" u="none" strike="noStrike" kern="1200" cap="none" spc="0" normalizeH="0" baseline="0" noProof="0" dirty="0" smtClean="0">
                <a:ln>
                  <a:solidFill>
                    <a:schemeClr val="accent4">
                      <a:lumMod val="75000"/>
                    </a:schemeClr>
                  </a:solidFill>
                </a:ln>
                <a:solidFill>
                  <a:schemeClr val="bg1"/>
                </a:solidFill>
                <a:effectLst>
                  <a:glow rad="139700">
                    <a:srgbClr val="FFCC00"/>
                  </a:glow>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rPr>
              <a:t>Scratch</a:t>
            </a:r>
            <a:r>
              <a:rPr kumimoji="1" lang="ja-JP" altLang="en-US" sz="3200" b="1" i="0" u="none" strike="noStrike" kern="1200" cap="none" spc="0" normalizeH="0" baseline="0" noProof="0" dirty="0" smtClean="0">
                <a:ln>
                  <a:solidFill>
                    <a:schemeClr val="accent4">
                      <a:lumMod val="75000"/>
                    </a:schemeClr>
                  </a:solidFill>
                </a:ln>
                <a:solidFill>
                  <a:schemeClr val="bg1"/>
                </a:solidFill>
                <a:effectLst>
                  <a:glow rad="139700">
                    <a:srgbClr val="FFCC00"/>
                  </a:glow>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rPr>
              <a:t>」</a:t>
            </a:r>
            <a:r>
              <a:rPr kumimoji="1" lang="ja-JP" altLang="en-US" sz="32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rPr>
              <a:t>演習セット</a:t>
            </a:r>
            <a:endParaRPr kumimoji="1" lang="en-US" altLang="ja-JP" sz="32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1" lang="ja-JP" altLang="en-US" sz="3200" b="1" i="0" u="none" strike="noStrike" kern="1200" cap="none" spc="0" normalizeH="0" baseline="0" noProof="0" dirty="0" smtClean="0">
                <a:ln>
                  <a:noFill/>
                </a:ln>
                <a:solidFill>
                  <a:srgbClr val="70AD47">
                    <a:lumMod val="50000"/>
                  </a:srgbClr>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j-cs"/>
              </a:rPr>
              <a:t>「③</a:t>
            </a:r>
            <a:r>
              <a:rPr kumimoji="1" lang="ja-JP" altLang="en-US" sz="28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j-cs"/>
              </a:rPr>
              <a:t>スクラッチキャット</a:t>
            </a:r>
            <a:r>
              <a:rPr kumimoji="1" lang="ja-JP" altLang="en-US" sz="2800" b="1" i="0" u="none" strike="noStrike" kern="120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j-cs"/>
              </a:rPr>
              <a:t>と学ぶ</a:t>
            </a:r>
            <a:r>
              <a:rPr kumimoji="1" lang="en-US" altLang="ja-JP" sz="3600" b="1" i="0" u="none" strike="noStrike" kern="120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j-cs"/>
              </a:rPr>
              <a:t>『</a:t>
            </a:r>
            <a:r>
              <a:rPr kumimoji="1" lang="ja-JP" altLang="en-US" sz="3600" b="1" i="0" u="none" strike="noStrike" kern="120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j-cs"/>
              </a:rPr>
              <a:t>順次・反復・分岐</a:t>
            </a:r>
            <a:r>
              <a:rPr kumimoji="1" lang="en-US" altLang="ja-JP" sz="3600" b="1" i="0" u="none" strike="noStrike" kern="120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j-cs"/>
              </a:rPr>
              <a:t>』</a:t>
            </a:r>
            <a:r>
              <a:rPr kumimoji="1" lang="ja-JP" altLang="en-US" sz="3200" b="1" i="0" u="none" strike="noStrike" kern="1200" cap="none" spc="0" normalizeH="0" baseline="0" noProof="0" dirty="0" smtClean="0">
                <a:ln>
                  <a:noFill/>
                </a:ln>
                <a:solidFill>
                  <a:srgbClr val="70AD47">
                    <a:lumMod val="50000"/>
                  </a:srgbClr>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j-cs"/>
              </a:rPr>
              <a:t>」</a:t>
            </a:r>
            <a:endParaRPr kumimoji="1" lang="ja-JP" altLang="en-US" sz="2800" b="0" i="0" u="none" strike="noStrike" kern="1200" cap="none" spc="0" normalizeH="0" baseline="0" noProof="0" dirty="0">
              <a:ln>
                <a:noFill/>
              </a:ln>
              <a:solidFill>
                <a:srgbClr val="70AD47">
                  <a:lumMod val="50000"/>
                </a:srgbClr>
              </a:solidFill>
              <a:effectLst/>
              <a:uLnTx/>
              <a:uFillTx/>
              <a:latin typeface="ＭＳ Ｐゴシック" panose="020B0600070205080204" pitchFamily="50" charset="-128"/>
              <a:ea typeface="ＭＳ Ｐゴシック" panose="020B0600070205080204" pitchFamily="50" charset="-128"/>
              <a:cs typeface="+mj-cs"/>
            </a:endParaRPr>
          </a:p>
        </p:txBody>
      </p:sp>
      <p:sp>
        <p:nvSpPr>
          <p:cNvPr id="4" name="スライド番号プレースホルダー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D638FA8-802B-4CC3-821C-FEAAB671A0D4}" type="slidenum">
              <a:rPr kumimoji="1" lang="ja-JP" altLang="en-US" sz="2800" b="0"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a:t>
            </a:fld>
            <a:endParaRPr kumimoji="1" lang="ja-JP" altLang="en-US" sz="2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正方形/長方形 14"/>
          <p:cNvSpPr/>
          <p:nvPr/>
        </p:nvSpPr>
        <p:spPr>
          <a:xfrm>
            <a:off x="5960760" y="606574"/>
            <a:ext cx="2807179" cy="52322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smtClean="0">
                <a:ln w="3175">
                  <a:noFill/>
                  <a:prstDash val="solid"/>
                </a:ln>
                <a:solidFill>
                  <a:srgbClr val="70AD47">
                    <a:lumMod val="50000"/>
                  </a:srgbClr>
                </a:solidFill>
                <a:effectLst/>
                <a:uLnTx/>
                <a:uFillTx/>
                <a:latin typeface="ＭＳ Ｐゴシック" panose="020B0600070205080204" pitchFamily="50" charset="-128"/>
                <a:ea typeface="ＭＳ Ｐゴシック" panose="020B0600070205080204" pitchFamily="50" charset="-128"/>
                <a:cs typeface="+mn-cs"/>
              </a:rPr>
              <a:t>活動時間</a:t>
            </a:r>
            <a:r>
              <a:rPr kumimoji="0" lang="en-US" altLang="ja-JP" sz="2800" b="0" i="0" u="none" strike="noStrike" kern="1200" cap="none" spc="0" normalizeH="0" baseline="0" noProof="0" dirty="0">
                <a:ln w="3175">
                  <a:noFill/>
                  <a:prstDash val="solid"/>
                </a:ln>
                <a:solidFill>
                  <a:srgbClr val="70AD47">
                    <a:lumMod val="50000"/>
                  </a:srgbClr>
                </a:solidFill>
                <a:effectLst/>
                <a:uLnTx/>
                <a:uFillTx/>
                <a:latin typeface="ＭＳ Ｐゴシック" panose="020B0600070205080204" pitchFamily="50" charset="-128"/>
                <a:ea typeface="ＭＳ Ｐゴシック" panose="020B0600070205080204" pitchFamily="50" charset="-128"/>
                <a:cs typeface="+mn-cs"/>
              </a:rPr>
              <a:t>_</a:t>
            </a:r>
            <a:r>
              <a:rPr kumimoji="0" lang="ja-JP" altLang="en-US" sz="2800" b="0" i="0" u="none" strike="noStrike" kern="1200" cap="none" spc="0" normalizeH="0" baseline="0" noProof="0" dirty="0" smtClean="0">
                <a:ln w="3175">
                  <a:noFill/>
                  <a:prstDash val="solid"/>
                </a:ln>
                <a:solidFill>
                  <a:srgbClr val="70AD47">
                    <a:lumMod val="50000"/>
                  </a:srgbClr>
                </a:solidFill>
                <a:effectLst/>
                <a:uLnTx/>
                <a:uFillTx/>
                <a:latin typeface="ＭＳ Ｐゴシック" panose="020B0600070205080204" pitchFamily="50" charset="-128"/>
                <a:ea typeface="ＭＳ Ｐゴシック" panose="020B0600070205080204" pitchFamily="50" charset="-128"/>
                <a:cs typeface="+mn-cs"/>
              </a:rPr>
              <a:t>約</a:t>
            </a:r>
            <a:r>
              <a:rPr lang="en-US" altLang="ja-JP" sz="2800" noProof="0" dirty="0">
                <a:ln w="3175">
                  <a:noFill/>
                  <a:prstDash val="solid"/>
                </a:ln>
                <a:solidFill>
                  <a:srgbClr val="70AD47">
                    <a:lumMod val="50000"/>
                  </a:srgbClr>
                </a:solidFill>
                <a:latin typeface="ＭＳ Ｐゴシック" panose="020B0600070205080204" pitchFamily="50" charset="-128"/>
                <a:ea typeface="ＭＳ Ｐゴシック" panose="020B0600070205080204" pitchFamily="50" charset="-128"/>
              </a:rPr>
              <a:t>30</a:t>
            </a:r>
            <a:r>
              <a:rPr kumimoji="0" lang="ja-JP" altLang="en-US" sz="2800" b="0" i="0" u="none" strike="noStrike" kern="1200" cap="none" spc="0" normalizeH="0" baseline="0" noProof="0" dirty="0" smtClean="0">
                <a:ln w="3175">
                  <a:noFill/>
                  <a:prstDash val="solid"/>
                </a:ln>
                <a:solidFill>
                  <a:srgbClr val="70AD47">
                    <a:lumMod val="50000"/>
                  </a:srgbClr>
                </a:solidFill>
                <a:effectLst/>
                <a:uLnTx/>
                <a:uFillTx/>
                <a:latin typeface="ＭＳ Ｐゴシック" panose="020B0600070205080204" pitchFamily="50" charset="-128"/>
                <a:ea typeface="ＭＳ Ｐゴシック" panose="020B0600070205080204" pitchFamily="50" charset="-128"/>
                <a:cs typeface="+mn-cs"/>
              </a:rPr>
              <a:t>分</a:t>
            </a:r>
            <a:endParaRPr kumimoji="0" lang="ja-JP" altLang="en-US" sz="2800" b="0" i="0" u="none" strike="noStrike" kern="1200" cap="none" spc="0" normalizeH="0" baseline="0" noProof="0" dirty="0">
              <a:ln w="3175">
                <a:noFill/>
                <a:prstDash val="solid"/>
              </a:ln>
              <a:solidFill>
                <a:srgbClr val="70AD47">
                  <a:lumMod val="50000"/>
                </a:srgbClr>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1028" name="Picture 4" descr="æä¸­æè¨ã®ã¤ã©ã¹ã"/>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5521" y="633932"/>
            <a:ext cx="666955" cy="651949"/>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rot="20850992">
            <a:off x="392930" y="620241"/>
            <a:ext cx="2695943" cy="830997"/>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4800" b="1" i="0" u="none" strike="noStrike" kern="1200" cap="none" spc="0" normalizeH="0" baseline="0" noProof="0" dirty="0" smtClean="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a:ea typeface="游ゴシック" panose="020B0400000000000000" pitchFamily="50" charset="-128"/>
                <a:cs typeface="+mn-cs"/>
              </a:rPr>
              <a:t>Ⅱ</a:t>
            </a:r>
            <a:r>
              <a:rPr kumimoji="0" lang="ja-JP" altLang="en-US" sz="4800" b="1" i="0" u="none" strike="noStrike" kern="1200" cap="none" spc="0" normalizeH="0" baseline="0" noProof="0" dirty="0" smtClean="0">
                <a:ln w="9525">
                  <a:solidFill>
                    <a:prstClr val="white"/>
                  </a:solidFill>
                  <a:prstDash val="solid"/>
                </a:ln>
                <a:solidFill>
                  <a:srgbClr val="70AD47">
                    <a:lumMod val="50000"/>
                  </a:srgbClr>
                </a:solidFill>
                <a:effectLst>
                  <a:outerShdw blurRad="12700" dist="38100" dir="2700000" algn="tl" rotWithShape="0">
                    <a:prstClr val="white">
                      <a:lumMod val="50000"/>
                    </a:prstClr>
                  </a:outerShdw>
                </a:effectLst>
                <a:uLnTx/>
                <a:uFillTx/>
                <a:latin typeface="Calibri" panose="020F0502020204030204"/>
                <a:ea typeface="游ゴシック" panose="020B0400000000000000" pitchFamily="50" charset="-128"/>
                <a:cs typeface="+mn-cs"/>
              </a:rPr>
              <a:t>体験編</a:t>
            </a:r>
            <a:endParaRPr kumimoji="0" lang="ja-JP" altLang="en-US" sz="4800" b="1" i="0" u="none" strike="noStrike" kern="1200" cap="none" spc="0" normalizeH="0" baseline="0" noProof="0" dirty="0">
              <a:ln w="9525">
                <a:solidFill>
                  <a:prstClr val="white"/>
                </a:solidFill>
                <a:prstDash val="solid"/>
              </a:ln>
              <a:solidFill>
                <a:srgbClr val="70AD47">
                  <a:lumMod val="50000"/>
                </a:srgbClr>
              </a:solidFill>
              <a:effectLst>
                <a:outerShdw blurRad="12700" dist="38100" dir="2700000" algn="tl" rotWithShape="0">
                  <a:prstClr val="white">
                    <a:lumMod val="50000"/>
                  </a:prstClr>
                </a:outerShdw>
              </a:effectLst>
              <a:uLnTx/>
              <a:uFillTx/>
              <a:latin typeface="Calibri" panose="020F0502020204030204"/>
              <a:ea typeface="游ゴシック" panose="020B0400000000000000" pitchFamily="50" charset="-128"/>
              <a:cs typeface="+mn-cs"/>
            </a:endParaRPr>
          </a:p>
        </p:txBody>
      </p:sp>
      <p:pic>
        <p:nvPicPr>
          <p:cNvPr id="7" name="図 6"/>
          <p:cNvPicPr>
            <a:picLocks noChangeAspect="1"/>
          </p:cNvPicPr>
          <p:nvPr/>
        </p:nvPicPr>
        <p:blipFill rotWithShape="1">
          <a:blip r:embed="rId6" cstate="print">
            <a:extLst>
              <a:ext uri="{28A0092B-C50C-407E-A947-70E740481C1C}">
                <a14:useLocalDpi xmlns:a14="http://schemas.microsoft.com/office/drawing/2010/main" val="0"/>
              </a:ext>
            </a:extLst>
          </a:blip>
          <a:srcRect t="-2935" b="25828"/>
          <a:stretch/>
        </p:blipFill>
        <p:spPr>
          <a:xfrm>
            <a:off x="3829613" y="151384"/>
            <a:ext cx="1168313" cy="1617043"/>
          </a:xfrm>
          <a:prstGeom prst="rect">
            <a:avLst/>
          </a:prstGeom>
        </p:spPr>
      </p:pic>
      <p:pic>
        <p:nvPicPr>
          <p:cNvPr id="3" name="bunnk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443788" y="3277388"/>
            <a:ext cx="4183132" cy="3137349"/>
          </a:xfrm>
          <a:prstGeom prst="rect">
            <a:avLst/>
          </a:prstGeom>
        </p:spPr>
      </p:pic>
      <p:pic>
        <p:nvPicPr>
          <p:cNvPr id="6" name="図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8683" y="3838570"/>
            <a:ext cx="1904747" cy="2498030"/>
          </a:xfrm>
          <a:prstGeom prst="rect">
            <a:avLst/>
          </a:prstGeom>
          <a:effectLst>
            <a:glow rad="101600">
              <a:schemeClr val="bg1">
                <a:alpha val="60000"/>
              </a:schemeClr>
            </a:glow>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073635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mediacall" presetSubtype="0" fill="hold" nodeType="withEffect">
                                  <p:stCondLst>
                                    <p:cond delay="0"/>
                                  </p:stCondLst>
                                  <p:childTnLst>
                                    <p:cmd type="call" cmd="togglePause">
                                      <p:cBhvr>
                                        <p:cTn id="11"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10</a:t>
            </a:fld>
            <a:endParaRPr kumimoji="1" lang="ja-JP" altLang="en-US"/>
          </a:p>
        </p:txBody>
      </p:sp>
      <p:sp>
        <p:nvSpPr>
          <p:cNvPr id="5" name="タイトル 1"/>
          <p:cNvSpPr txBox="1">
            <a:spLocks/>
          </p:cNvSpPr>
          <p:nvPr/>
        </p:nvSpPr>
        <p:spPr>
          <a:xfrm>
            <a:off x="166189" y="452314"/>
            <a:ext cx="4256666" cy="441984"/>
          </a:xfrm>
          <a:prstGeom prst="rect">
            <a:avLst/>
          </a:prstGeom>
          <a:solidFill>
            <a:schemeClr val="accent6">
              <a:lumMod val="40000"/>
              <a:lumOff val="60000"/>
            </a:schemeClr>
          </a:solidFill>
          <a:effectLst>
            <a:outerShdw blurRad="50800" dist="38100" dir="5400000" algn="t" rotWithShape="0">
              <a:prstClr val="black">
                <a:alpha val="40000"/>
              </a:prstClr>
            </a:outerShdw>
          </a:effectLst>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8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①</a:t>
            </a:r>
            <a:r>
              <a:rPr lang="ja-JP" altLang="en-US" sz="28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lang="ja-JP" altLang="en-US" sz="2800" b="1"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反復</a:t>
            </a:r>
            <a:r>
              <a:rPr lang="ja-JP" altLang="en-US" sz="28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lang="ja-JP" altLang="en-US" sz="28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のプログラム</a:t>
            </a:r>
            <a:r>
              <a:rPr lang="ja-JP" altLang="en-US" sz="2800" b="1" dirty="0" smtClean="0">
                <a:solidFill>
                  <a:sysClr val="windowText" lastClr="000000"/>
                </a:solidFill>
                <a:latin typeface="ＭＳ Ｐゴシック" panose="020B0600070205080204" pitchFamily="50" charset="-128"/>
                <a:ea typeface="ＭＳ Ｐゴシック" panose="020B0600070205080204" pitchFamily="50" charset="-128"/>
              </a:rPr>
              <a:t>　</a:t>
            </a:r>
            <a:endParaRPr lang="ja-JP" altLang="en-US" sz="2800" b="1" dirty="0">
              <a:solidFill>
                <a:sysClr val="windowText" lastClr="000000"/>
              </a:solidFill>
              <a:latin typeface="ＭＳ Ｐゴシック" panose="020B0600070205080204" pitchFamily="50" charset="-128"/>
              <a:ea typeface="ＭＳ Ｐゴシック" panose="020B0600070205080204" pitchFamily="50" charset="-128"/>
            </a:endParaRPr>
          </a:p>
        </p:txBody>
      </p:sp>
      <p:sp>
        <p:nvSpPr>
          <p:cNvPr id="9" name="正方形/長方形 8"/>
          <p:cNvSpPr/>
          <p:nvPr/>
        </p:nvSpPr>
        <p:spPr>
          <a:xfrm>
            <a:off x="1104433" y="1768730"/>
            <a:ext cx="6139999" cy="3020984"/>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400" b="1" dirty="0" smtClean="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　</a:t>
            </a:r>
            <a:r>
              <a:rPr kumimoji="1" lang="ja-JP" altLang="en-US" sz="4400" b="1" u="sng" dirty="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反復</a:t>
            </a:r>
            <a:r>
              <a:rPr kumimoji="1" lang="ja-JP" altLang="en-US" sz="4400" b="1" u="sng" dirty="0" smtClean="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処理</a:t>
            </a:r>
            <a:r>
              <a:rPr kumimoji="1" lang="ja-JP" altLang="en-US" sz="4400" b="1" dirty="0" smtClean="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を使って，</a:t>
            </a:r>
            <a:endParaRPr kumimoji="1" lang="en-US" altLang="ja-JP" sz="4400" b="1" dirty="0" smtClean="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a:p>
            <a:r>
              <a:rPr kumimoji="1" lang="ja-JP" altLang="en-US" sz="4400" b="1" dirty="0" smtClean="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スクラッチキャットに，</a:t>
            </a:r>
            <a:endParaRPr kumimoji="1" lang="en-US" altLang="ja-JP" sz="4400" b="1" dirty="0" smtClean="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a:p>
            <a:r>
              <a:rPr kumimoji="1" lang="ja-JP" altLang="en-US" sz="4400" b="1" u="sng" dirty="0" smtClean="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かっこよくダンス</a:t>
            </a:r>
            <a:endParaRPr kumimoji="1" lang="en-US" altLang="ja-JP" sz="4400" b="1" u="sng" dirty="0" smtClean="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a:p>
            <a:r>
              <a:rPr kumimoji="1" lang="ja-JP" altLang="en-US" sz="4400" b="1" dirty="0" smtClean="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させよう！</a:t>
            </a:r>
            <a:endParaRPr kumimoji="1" lang="ja-JP" altLang="en-US" sz="4400" b="1" dirty="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sp>
        <p:nvSpPr>
          <p:cNvPr id="10" name="正方形/長方形 9"/>
          <p:cNvSpPr/>
          <p:nvPr/>
        </p:nvSpPr>
        <p:spPr>
          <a:xfrm>
            <a:off x="1104433" y="1069904"/>
            <a:ext cx="5955476" cy="523220"/>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algn="ctr"/>
            <a:r>
              <a:rPr kumimoji="1" lang="ja-JP" altLang="en-US" sz="2800" b="1" dirty="0" smtClean="0">
                <a:solidFill>
                  <a:srgbClr val="FFFF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スクラッチキャット</a:t>
            </a:r>
            <a:r>
              <a:rPr kumimoji="1" lang="ja-JP" altLang="en-US" sz="2800" b="1" dirty="0" smtClean="0">
                <a:solidFill>
                  <a:schemeClr val="bg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にさせたい動き</a:t>
            </a:r>
            <a:endParaRPr kumimoji="1" lang="en-US" altLang="ja-JP" sz="2800" b="1" dirty="0">
              <a:solidFill>
                <a:schemeClr val="bg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pic>
        <p:nvPicPr>
          <p:cNvPr id="11" name="図 10"/>
          <p:cNvPicPr>
            <a:picLocks noChangeAspect="1"/>
          </p:cNvPicPr>
          <p:nvPr/>
        </p:nvPicPr>
        <p:blipFill rotWithShape="1">
          <a:blip r:embed="rId3">
            <a:extLst>
              <a:ext uri="{28A0092B-C50C-407E-A947-70E740481C1C}">
                <a14:useLocalDpi xmlns:a14="http://schemas.microsoft.com/office/drawing/2010/main" val="0"/>
              </a:ext>
            </a:extLst>
          </a:blip>
          <a:srcRect b="25042"/>
          <a:stretch/>
        </p:blipFill>
        <p:spPr>
          <a:xfrm>
            <a:off x="5554662" y="2954193"/>
            <a:ext cx="3589338" cy="3538682"/>
          </a:xfrm>
          <a:prstGeom prst="rect">
            <a:avLst/>
          </a:prstGeom>
        </p:spPr>
      </p:pic>
      <p:sp>
        <p:nvSpPr>
          <p:cNvPr id="12" name="正方形/長方形 11"/>
          <p:cNvSpPr/>
          <p:nvPr/>
        </p:nvSpPr>
        <p:spPr>
          <a:xfrm rot="1202683">
            <a:off x="6928015" y="3483493"/>
            <a:ext cx="2031326" cy="830997"/>
          </a:xfrm>
          <a:prstGeom prst="rect">
            <a:avLst/>
          </a:prstGeom>
          <a:noFill/>
        </p:spPr>
        <p:txBody>
          <a:bodyPr wrap="none" lIns="91440" tIns="45720" rIns="91440" bIns="45720">
            <a:spAutoFit/>
          </a:bodyPr>
          <a:lstStyle/>
          <a:p>
            <a:pPr algn="ctr"/>
            <a:r>
              <a:rPr lang="ja-JP" altLang="en-US" sz="4800" b="0" cap="none" spc="0" dirty="0" smtClean="0">
                <a:ln w="0"/>
                <a:solidFill>
                  <a:srgbClr val="FF000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課題②</a:t>
            </a:r>
            <a:endParaRPr lang="ja-JP" altLang="en-US" sz="4800" b="0" cap="none" spc="0" dirty="0">
              <a:ln w="0"/>
              <a:solidFill>
                <a:srgbClr val="FF000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3377010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5"/>
          <a:srcRect b="1740"/>
          <a:stretch/>
        </p:blipFill>
        <p:spPr>
          <a:xfrm>
            <a:off x="120655" y="792698"/>
            <a:ext cx="5975345" cy="5666159"/>
          </a:xfrm>
          <a:prstGeom prst="rect">
            <a:avLst/>
          </a:prstGeom>
        </p:spPr>
      </p:pic>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11</a:t>
            </a:fld>
            <a:endParaRPr kumimoji="1" lang="ja-JP" altLang="en-US"/>
          </a:p>
        </p:txBody>
      </p:sp>
      <p:sp>
        <p:nvSpPr>
          <p:cNvPr id="5" name="タイトル 1"/>
          <p:cNvSpPr txBox="1">
            <a:spLocks/>
          </p:cNvSpPr>
          <p:nvPr/>
        </p:nvSpPr>
        <p:spPr>
          <a:xfrm>
            <a:off x="120655" y="350714"/>
            <a:ext cx="6149515" cy="441984"/>
          </a:xfrm>
          <a:prstGeom prst="rect">
            <a:avLst/>
          </a:prstGeom>
          <a:solidFill>
            <a:schemeClr val="accent6">
              <a:lumMod val="40000"/>
              <a:lumOff val="60000"/>
            </a:schemeClr>
          </a:solidFill>
          <a:effectLst>
            <a:outerShdw blurRad="50800" dist="38100" dir="5400000" algn="t" rotWithShape="0">
              <a:prstClr val="black">
                <a:alpha val="40000"/>
              </a:prstClr>
            </a:outerShdw>
          </a:effectLst>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8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②</a:t>
            </a:r>
            <a:r>
              <a:rPr lang="ja-JP" altLang="en-US" sz="28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「反復」</a:t>
            </a:r>
            <a:r>
              <a:rPr lang="ja-JP" altLang="en-US" sz="28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のプログラム　</a:t>
            </a:r>
            <a:r>
              <a:rPr lang="ja-JP" altLang="en-US" sz="2800" b="1" dirty="0" smtClean="0">
                <a:solidFill>
                  <a:srgbClr val="FFFF00"/>
                </a:solidFill>
                <a:effectLst>
                  <a:glow rad="101600">
                    <a:schemeClr val="tx1">
                      <a:alpha val="60000"/>
                    </a:schemeClr>
                  </a:glow>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例</a:t>
            </a:r>
            <a:r>
              <a:rPr lang="ja-JP" altLang="en-US" sz="2800" b="1" dirty="0" smtClean="0">
                <a:solidFill>
                  <a:sysClr val="windowText" lastClr="000000"/>
                </a:solidFill>
                <a:latin typeface="ＭＳ Ｐゴシック" panose="020B0600070205080204" pitchFamily="50" charset="-128"/>
                <a:ea typeface="ＭＳ Ｐゴシック" panose="020B0600070205080204" pitchFamily="50" charset="-128"/>
              </a:rPr>
              <a:t>　</a:t>
            </a:r>
            <a:endParaRPr lang="ja-JP" altLang="en-US" sz="2800" b="1" dirty="0">
              <a:solidFill>
                <a:sysClr val="windowText" lastClr="000000"/>
              </a:solidFill>
              <a:latin typeface="ＭＳ Ｐゴシック" panose="020B0600070205080204" pitchFamily="50" charset="-128"/>
              <a:ea typeface="ＭＳ Ｐゴシック" panose="020B0600070205080204" pitchFamily="50" charset="-128"/>
            </a:endParaRPr>
          </a:p>
        </p:txBody>
      </p:sp>
      <p:pic>
        <p:nvPicPr>
          <p:cNvPr id="6" name="図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458617" y="913031"/>
            <a:ext cx="2874309" cy="2191660"/>
          </a:xfrm>
          <a:prstGeom prst="rect">
            <a:avLst/>
          </a:prstGeom>
          <a:effectLst>
            <a:outerShdw blurRad="50800" dist="38100" dir="2700000" algn="tl" rotWithShape="0">
              <a:prstClr val="black">
                <a:alpha val="40000"/>
              </a:prstClr>
            </a:outerShdw>
          </a:effectLst>
        </p:spPr>
      </p:pic>
      <p:pic>
        <p:nvPicPr>
          <p:cNvPr id="7" name="hannpuk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943608" y="2672862"/>
            <a:ext cx="5047994" cy="3785995"/>
          </a:xfrm>
          <a:prstGeom prst="rect">
            <a:avLst/>
          </a:prstGeom>
        </p:spPr>
      </p:pic>
    </p:spTree>
    <p:extLst>
      <p:ext uri="{BB962C8B-B14F-4D97-AF65-F5344CB8AC3E}">
        <p14:creationId xmlns:p14="http://schemas.microsoft.com/office/powerpoint/2010/main" val="378663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mediacall" presetSubtype="0" fill="hold" nodeType="afterEffect">
                                  <p:stCondLst>
                                    <p:cond delay="0"/>
                                  </p:stCondLst>
                                  <p:childTnLst>
                                    <p:cmd type="call" cmd="togglePause">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p:cNvGrpSpPr/>
          <p:nvPr/>
        </p:nvGrpSpPr>
        <p:grpSpPr>
          <a:xfrm>
            <a:off x="1484106" y="1161437"/>
            <a:ext cx="1579940" cy="2470831"/>
            <a:chOff x="7564060" y="432027"/>
            <a:chExt cx="1579940" cy="2470831"/>
          </a:xfrm>
        </p:grpSpPr>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4060" y="432027"/>
              <a:ext cx="1579940" cy="2470831"/>
            </a:xfrm>
            <a:prstGeom prst="rect">
              <a:avLst/>
            </a:prstGeom>
          </p:spPr>
        </p:pic>
        <p:sp>
          <p:nvSpPr>
            <p:cNvPr id="7" name="正方形/長方形 6"/>
            <p:cNvSpPr/>
            <p:nvPr/>
          </p:nvSpPr>
          <p:spPr>
            <a:xfrm rot="21314081">
              <a:off x="7706185" y="1585993"/>
              <a:ext cx="1005403" cy="523220"/>
            </a:xfrm>
            <a:prstGeom prst="rect">
              <a:avLst/>
            </a:prstGeom>
            <a:noFill/>
          </p:spPr>
          <p:txBody>
            <a:bodyPr wrap="none" lIns="91440" tIns="45720" rIns="91440" bIns="45720">
              <a:spAutoFit/>
            </a:bodyPr>
            <a:lstStyle/>
            <a:p>
              <a:pPr algn="ctr"/>
              <a:r>
                <a:rPr lang="ja-JP" altLang="en-US" sz="2800" b="1" cap="none" spc="0" dirty="0" smtClean="0">
                  <a:ln w="0"/>
                  <a:solidFill>
                    <a:srgbClr val="FF000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ヒント</a:t>
              </a:r>
              <a:endParaRPr lang="ja-JP" altLang="en-US" sz="2800" b="1" cap="none" spc="0" dirty="0">
                <a:ln w="0"/>
                <a:solidFill>
                  <a:srgbClr val="FF000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sp>
        <p:nvSpPr>
          <p:cNvPr id="11" name="四角形吹き出し 10"/>
          <p:cNvSpPr/>
          <p:nvPr/>
        </p:nvSpPr>
        <p:spPr>
          <a:xfrm>
            <a:off x="145141" y="3759200"/>
            <a:ext cx="2971119" cy="2695335"/>
          </a:xfrm>
          <a:prstGeom prst="wedgeRectCallout">
            <a:avLst>
              <a:gd name="adj1" fmla="val 3309"/>
              <a:gd name="adj2" fmla="val -72063"/>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400" dirty="0" smtClean="0">
                <a:solidFill>
                  <a:schemeClr val="tx1"/>
                </a:solidFill>
                <a:latin typeface="ＭＳ Ｐゴシック" panose="020B0600070205080204" pitchFamily="50" charset="-128"/>
                <a:ea typeface="ＭＳ Ｐゴシック" panose="020B0600070205080204" pitchFamily="50" charset="-128"/>
              </a:rPr>
              <a:t>　コスチュームを追加することで，キャラクターにアニメーションのような動きをさせられるよ！</a:t>
            </a:r>
            <a:endParaRPr kumimoji="1" lang="en-US" altLang="ja-JP" sz="2400" dirty="0" smtClean="0">
              <a:solidFill>
                <a:schemeClr val="tx1"/>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12</a:t>
            </a:fld>
            <a:endParaRPr kumimoji="1" lang="ja-JP" altLang="en-US"/>
          </a:p>
        </p:txBody>
      </p:sp>
      <p:sp>
        <p:nvSpPr>
          <p:cNvPr id="13" name="正方形/長方形 12"/>
          <p:cNvSpPr/>
          <p:nvPr/>
        </p:nvSpPr>
        <p:spPr>
          <a:xfrm>
            <a:off x="108787" y="615732"/>
            <a:ext cx="1292662" cy="2823850"/>
          </a:xfrm>
          <a:prstGeom prst="rect">
            <a:avLst/>
          </a:prstGeom>
          <a:solidFill>
            <a:schemeClr val="accent6">
              <a:lumMod val="20000"/>
              <a:lumOff val="80000"/>
            </a:schemeClr>
          </a:solidFill>
        </p:spPr>
        <p:txBody>
          <a:bodyPr vert="eaVert" wrap="none" lIns="91440" tIns="45720" rIns="91440" bIns="45720">
            <a:spAutoFit/>
          </a:bodyPr>
          <a:lstStyle/>
          <a:p>
            <a:pPr algn="ctr"/>
            <a:r>
              <a:rPr lang="ja-JP" altLang="en-US" sz="36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コス</a:t>
            </a:r>
            <a:r>
              <a:rPr lang="ja-JP" altLang="en-US" sz="3600" dirty="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チューム</a:t>
            </a:r>
            <a:r>
              <a:rPr lang="ja-JP" altLang="en-US" sz="36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を</a:t>
            </a:r>
            <a:endParaRPr lang="en-US" altLang="ja-JP" sz="36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a:p>
            <a:pPr algn="ctr"/>
            <a:r>
              <a:rPr lang="ja-JP" altLang="en-US" sz="36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追加する</a:t>
            </a:r>
            <a:endParaRPr lang="ja-JP" altLang="en-US" sz="3600" b="0" cap="none" spc="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pic>
        <p:nvPicPr>
          <p:cNvPr id="2" name="図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55118" y="5710683"/>
            <a:ext cx="2203858" cy="838888"/>
          </a:xfrm>
          <a:prstGeom prst="rect">
            <a:avLst/>
          </a:prstGeom>
          <a:effectLst>
            <a:glow rad="101600">
              <a:schemeClr val="accent6">
                <a:lumMod val="50000"/>
                <a:alpha val="60000"/>
              </a:schemeClr>
            </a:glow>
          </a:effectLst>
        </p:spPr>
      </p:pic>
      <p:sp>
        <p:nvSpPr>
          <p:cNvPr id="12" name="上矢印 11"/>
          <p:cNvSpPr/>
          <p:nvPr/>
        </p:nvSpPr>
        <p:spPr>
          <a:xfrm rot="20277282">
            <a:off x="1941620" y="5951733"/>
            <a:ext cx="447344" cy="601325"/>
          </a:xfrm>
          <a:prstGeom prst="upArrow">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1401449" y="5708096"/>
            <a:ext cx="1017739" cy="339972"/>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6"/>
          <a:stretch>
            <a:fillRect/>
          </a:stretch>
        </p:blipFill>
        <p:spPr>
          <a:xfrm>
            <a:off x="3147274" y="403101"/>
            <a:ext cx="3335437" cy="2796795"/>
          </a:xfrm>
          <a:prstGeom prst="rect">
            <a:avLst/>
          </a:prstGeom>
          <a:effectLst>
            <a:glow rad="101600">
              <a:schemeClr val="accent6">
                <a:lumMod val="50000"/>
                <a:alpha val="60000"/>
              </a:schemeClr>
            </a:glow>
          </a:effectLst>
        </p:spPr>
      </p:pic>
      <p:pic>
        <p:nvPicPr>
          <p:cNvPr id="15" name="図 14"/>
          <p:cNvPicPr>
            <a:picLocks noChangeAspect="1"/>
          </p:cNvPicPr>
          <p:nvPr/>
        </p:nvPicPr>
        <p:blipFill>
          <a:blip r:embed="rId7"/>
          <a:stretch>
            <a:fillRect/>
          </a:stretch>
        </p:blipFill>
        <p:spPr>
          <a:xfrm>
            <a:off x="4224424" y="2623347"/>
            <a:ext cx="4736601" cy="1368351"/>
          </a:xfrm>
          <a:prstGeom prst="rect">
            <a:avLst/>
          </a:prstGeom>
          <a:effectLst>
            <a:glow rad="101600">
              <a:schemeClr val="accent6">
                <a:lumMod val="50000"/>
                <a:alpha val="60000"/>
              </a:schemeClr>
            </a:glow>
          </a:effectLst>
        </p:spPr>
      </p:pic>
      <p:sp>
        <p:nvSpPr>
          <p:cNvPr id="17" name="角丸四角形 16"/>
          <p:cNvSpPr/>
          <p:nvPr/>
        </p:nvSpPr>
        <p:spPr>
          <a:xfrm>
            <a:off x="3149308" y="2823828"/>
            <a:ext cx="438708" cy="339972"/>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上矢印 17"/>
          <p:cNvSpPr/>
          <p:nvPr/>
        </p:nvSpPr>
        <p:spPr>
          <a:xfrm rot="14062869">
            <a:off x="3519666" y="2396474"/>
            <a:ext cx="447344" cy="601325"/>
          </a:xfrm>
          <a:prstGeom prst="upArrow">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6031786" y="3038736"/>
            <a:ext cx="978613" cy="952962"/>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p:cNvPicPr>
            <a:picLocks noChangeAspect="1"/>
          </p:cNvPicPr>
          <p:nvPr/>
        </p:nvPicPr>
        <p:blipFill>
          <a:blip r:embed="rId8"/>
          <a:stretch>
            <a:fillRect/>
          </a:stretch>
        </p:blipFill>
        <p:spPr>
          <a:xfrm>
            <a:off x="5726024" y="3897492"/>
            <a:ext cx="3341411" cy="2557043"/>
          </a:xfrm>
          <a:prstGeom prst="rect">
            <a:avLst/>
          </a:prstGeom>
          <a:effectLst>
            <a:glow rad="101600">
              <a:schemeClr val="accent6">
                <a:lumMod val="50000"/>
                <a:alpha val="60000"/>
              </a:schemeClr>
            </a:glow>
          </a:effectLst>
        </p:spPr>
      </p:pic>
      <p:pic>
        <p:nvPicPr>
          <p:cNvPr id="5" name="図 4"/>
          <p:cNvPicPr>
            <a:picLocks noChangeAspect="1"/>
          </p:cNvPicPr>
          <p:nvPr/>
        </p:nvPicPr>
        <p:blipFill>
          <a:blip r:embed="rId9"/>
          <a:stretch>
            <a:fillRect/>
          </a:stretch>
        </p:blipFill>
        <p:spPr>
          <a:xfrm>
            <a:off x="3945032" y="4460661"/>
            <a:ext cx="1109504" cy="1352683"/>
          </a:xfrm>
          <a:prstGeom prst="rect">
            <a:avLst/>
          </a:prstGeom>
          <a:effectLst>
            <a:glow rad="228600">
              <a:schemeClr val="accent4">
                <a:satMod val="175000"/>
                <a:alpha val="40000"/>
              </a:schemeClr>
            </a:glow>
          </a:effectLst>
        </p:spPr>
      </p:pic>
      <p:sp>
        <p:nvSpPr>
          <p:cNvPr id="20" name="角丸四角形 19"/>
          <p:cNvSpPr/>
          <p:nvPr/>
        </p:nvSpPr>
        <p:spPr>
          <a:xfrm>
            <a:off x="5638800" y="4865812"/>
            <a:ext cx="452387" cy="554330"/>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直線矢印コネクタ 21"/>
          <p:cNvCxnSpPr>
            <a:stCxn id="20" idx="1"/>
          </p:cNvCxnSpPr>
          <p:nvPr/>
        </p:nvCxnSpPr>
        <p:spPr>
          <a:xfrm flipH="1" flipV="1">
            <a:off x="4700954" y="5099538"/>
            <a:ext cx="937846" cy="4343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970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heel(1)">
                                      <p:cBhvr>
                                        <p:cTn id="11" dur="2000"/>
                                        <p:tgtEl>
                                          <p:spTgt spid="14"/>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500"/>
                            </p:stCondLst>
                            <p:childTnLst>
                              <p:par>
                                <p:cTn id="22" presetID="21" presetClass="entr" presetSubtype="1"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heel(1)">
                                      <p:cBhvr>
                                        <p:cTn id="24" dur="2000"/>
                                        <p:tgtEl>
                                          <p:spTgt spid="17"/>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par>
                          <p:cTn id="34" fill="hold">
                            <p:stCondLst>
                              <p:cond delay="500"/>
                            </p:stCondLst>
                            <p:childTnLst>
                              <p:par>
                                <p:cTn id="35" presetID="21" presetClass="entr" presetSubtype="1"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heel(1)">
                                      <p:cBhvr>
                                        <p:cTn id="37" dur="2000"/>
                                        <p:tgtEl>
                                          <p:spTgt spid="19"/>
                                        </p:tgtEl>
                                      </p:cBhvr>
                                    </p:animEffect>
                                  </p:childTnLst>
                                </p:cTn>
                              </p:par>
                            </p:childTnLst>
                          </p:cTn>
                        </p:par>
                        <p:par>
                          <p:cTn id="38" fill="hold">
                            <p:stCondLst>
                              <p:cond delay="2500"/>
                            </p:stCondLst>
                            <p:childTnLst>
                              <p:par>
                                <p:cTn id="39" presetID="21" presetClass="entr" presetSubtype="1"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heel(1)">
                                      <p:cBhvr>
                                        <p:cTn id="4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7" grpId="0" animBg="1"/>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p:cNvGrpSpPr/>
          <p:nvPr/>
        </p:nvGrpSpPr>
        <p:grpSpPr>
          <a:xfrm>
            <a:off x="1484106" y="1161437"/>
            <a:ext cx="1579940" cy="2470831"/>
            <a:chOff x="7564060" y="432027"/>
            <a:chExt cx="1579940" cy="2470831"/>
          </a:xfrm>
        </p:grpSpPr>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4060" y="432027"/>
              <a:ext cx="1579940" cy="2470831"/>
            </a:xfrm>
            <a:prstGeom prst="rect">
              <a:avLst/>
            </a:prstGeom>
          </p:spPr>
        </p:pic>
        <p:sp>
          <p:nvSpPr>
            <p:cNvPr id="7" name="正方形/長方形 6"/>
            <p:cNvSpPr/>
            <p:nvPr/>
          </p:nvSpPr>
          <p:spPr>
            <a:xfrm rot="21314081">
              <a:off x="7706185" y="1585993"/>
              <a:ext cx="1005403" cy="523220"/>
            </a:xfrm>
            <a:prstGeom prst="rect">
              <a:avLst/>
            </a:prstGeom>
            <a:noFill/>
          </p:spPr>
          <p:txBody>
            <a:bodyPr wrap="none" lIns="91440" tIns="45720" rIns="91440" bIns="45720">
              <a:spAutoFit/>
            </a:bodyPr>
            <a:lstStyle/>
            <a:p>
              <a:pPr algn="ctr"/>
              <a:r>
                <a:rPr lang="ja-JP" altLang="en-US" sz="2800" b="1" cap="none" spc="0" dirty="0" smtClean="0">
                  <a:ln w="0"/>
                  <a:solidFill>
                    <a:srgbClr val="FF000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ヒント</a:t>
              </a:r>
              <a:endParaRPr lang="ja-JP" altLang="en-US" sz="2800" b="1" cap="none" spc="0" dirty="0">
                <a:ln w="0"/>
                <a:solidFill>
                  <a:srgbClr val="FF000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13</a:t>
            </a:fld>
            <a:endParaRPr kumimoji="1" lang="ja-JP" altLang="en-US"/>
          </a:p>
        </p:txBody>
      </p:sp>
      <p:sp>
        <p:nvSpPr>
          <p:cNvPr id="13" name="正方形/長方形 12"/>
          <p:cNvSpPr/>
          <p:nvPr/>
        </p:nvSpPr>
        <p:spPr>
          <a:xfrm>
            <a:off x="108787" y="615732"/>
            <a:ext cx="1292662" cy="2823850"/>
          </a:xfrm>
          <a:prstGeom prst="rect">
            <a:avLst/>
          </a:prstGeom>
          <a:solidFill>
            <a:schemeClr val="accent6">
              <a:lumMod val="20000"/>
              <a:lumOff val="80000"/>
            </a:schemeClr>
          </a:solidFill>
        </p:spPr>
        <p:txBody>
          <a:bodyPr vert="eaVert" wrap="none" lIns="91440" tIns="45720" rIns="91440" bIns="45720">
            <a:spAutoFit/>
          </a:bodyPr>
          <a:lstStyle/>
          <a:p>
            <a:pPr algn="ctr"/>
            <a:r>
              <a:rPr lang="ja-JP" altLang="en-US" sz="36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コス</a:t>
            </a:r>
            <a:r>
              <a:rPr lang="ja-JP" altLang="en-US" sz="3600" dirty="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チューム</a:t>
            </a:r>
            <a:r>
              <a:rPr lang="ja-JP" altLang="en-US" sz="36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を</a:t>
            </a:r>
            <a:endParaRPr lang="en-US" altLang="ja-JP" sz="36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a:p>
            <a:pPr algn="ctr"/>
            <a:r>
              <a:rPr lang="ja-JP" altLang="en-US" sz="36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追加する</a:t>
            </a:r>
            <a:endParaRPr lang="ja-JP" altLang="en-US" sz="3600" b="0" cap="none" spc="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pic>
        <p:nvPicPr>
          <p:cNvPr id="9" name="図 8"/>
          <p:cNvPicPr>
            <a:picLocks noChangeAspect="1"/>
          </p:cNvPicPr>
          <p:nvPr/>
        </p:nvPicPr>
        <p:blipFill>
          <a:blip r:embed="rId4"/>
          <a:stretch>
            <a:fillRect/>
          </a:stretch>
        </p:blipFill>
        <p:spPr>
          <a:xfrm>
            <a:off x="3064046" y="362000"/>
            <a:ext cx="3712076" cy="2920787"/>
          </a:xfrm>
          <a:prstGeom prst="rect">
            <a:avLst/>
          </a:prstGeom>
          <a:effectLst>
            <a:glow rad="101600">
              <a:schemeClr val="accent6">
                <a:lumMod val="50000"/>
                <a:alpha val="60000"/>
              </a:schemeClr>
            </a:glow>
          </a:effectLst>
        </p:spPr>
      </p:pic>
      <p:pic>
        <p:nvPicPr>
          <p:cNvPr id="10" name="図 9"/>
          <p:cNvPicPr>
            <a:picLocks noChangeAspect="1"/>
          </p:cNvPicPr>
          <p:nvPr/>
        </p:nvPicPr>
        <p:blipFill>
          <a:blip r:embed="rId5"/>
          <a:stretch>
            <a:fillRect/>
          </a:stretch>
        </p:blipFill>
        <p:spPr>
          <a:xfrm>
            <a:off x="3019439" y="3439582"/>
            <a:ext cx="3801289" cy="3053293"/>
          </a:xfrm>
          <a:prstGeom prst="rect">
            <a:avLst/>
          </a:prstGeom>
          <a:effectLst>
            <a:glow rad="101600">
              <a:schemeClr val="accent6">
                <a:lumMod val="50000"/>
                <a:alpha val="60000"/>
              </a:schemeClr>
            </a:glow>
          </a:effectLst>
        </p:spPr>
      </p:pic>
      <p:sp>
        <p:nvSpPr>
          <p:cNvPr id="20" name="角丸四角形 19"/>
          <p:cNvSpPr/>
          <p:nvPr/>
        </p:nvSpPr>
        <p:spPr>
          <a:xfrm flipH="1">
            <a:off x="3019439" y="2090872"/>
            <a:ext cx="457023" cy="535097"/>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5763441" y="669951"/>
            <a:ext cx="438708" cy="339972"/>
          </a:xfrm>
          <a:prstGeom prst="roundRect">
            <a:avLst>
              <a:gd name="adj" fmla="val 50000"/>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p:cNvPicPr>
            <a:picLocks noChangeAspect="1"/>
          </p:cNvPicPr>
          <p:nvPr/>
        </p:nvPicPr>
        <p:blipFill>
          <a:blip r:embed="rId6"/>
          <a:stretch>
            <a:fillRect/>
          </a:stretch>
        </p:blipFill>
        <p:spPr>
          <a:xfrm>
            <a:off x="7106477" y="586544"/>
            <a:ext cx="1486538" cy="642487"/>
          </a:xfrm>
          <a:prstGeom prst="rect">
            <a:avLst/>
          </a:prstGeom>
          <a:effectLst>
            <a:glow rad="101600">
              <a:schemeClr val="accent6">
                <a:lumMod val="50000"/>
                <a:alpha val="60000"/>
              </a:schemeClr>
            </a:glow>
          </a:effectLst>
        </p:spPr>
      </p:pic>
      <p:sp>
        <p:nvSpPr>
          <p:cNvPr id="23" name="角丸四角形 22"/>
          <p:cNvSpPr/>
          <p:nvPr/>
        </p:nvSpPr>
        <p:spPr>
          <a:xfrm>
            <a:off x="7287441" y="644612"/>
            <a:ext cx="520128" cy="505101"/>
          </a:xfrm>
          <a:prstGeom prst="roundRect">
            <a:avLst>
              <a:gd name="adj" fmla="val 50000"/>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直線矢印コネクタ 21"/>
          <p:cNvCxnSpPr>
            <a:endCxn id="23" idx="1"/>
          </p:cNvCxnSpPr>
          <p:nvPr/>
        </p:nvCxnSpPr>
        <p:spPr>
          <a:xfrm>
            <a:off x="6202149" y="839937"/>
            <a:ext cx="1085292" cy="5722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四角形吹き出し 28"/>
          <p:cNvSpPr/>
          <p:nvPr/>
        </p:nvSpPr>
        <p:spPr>
          <a:xfrm>
            <a:off x="6820728" y="1345038"/>
            <a:ext cx="966090" cy="361930"/>
          </a:xfrm>
          <a:prstGeom prst="wedgeRectCallout">
            <a:avLst>
              <a:gd name="adj1" fmla="val -1074"/>
              <a:gd name="adj2" fmla="val -110598"/>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400" b="1" dirty="0" smtClean="0">
                <a:effectLst>
                  <a:outerShdw blurRad="38100" dist="38100" dir="2700000" algn="tl">
                    <a:srgbClr val="000000">
                      <a:alpha val="43137"/>
                    </a:srgbClr>
                  </a:outerShdw>
                </a:effectLst>
              </a:rPr>
              <a:t>左右反転</a:t>
            </a:r>
            <a:endParaRPr kumimoji="1" lang="ja-JP" altLang="en-US" sz="1400" b="1" dirty="0">
              <a:effectLst>
                <a:outerShdw blurRad="38100" dist="38100" dir="2700000" algn="tl">
                  <a:srgbClr val="000000">
                    <a:alpha val="43137"/>
                  </a:srgbClr>
                </a:outerShdw>
              </a:effectLst>
            </a:endParaRPr>
          </a:p>
        </p:txBody>
      </p:sp>
      <p:sp>
        <p:nvSpPr>
          <p:cNvPr id="30" name="四角形吹き出し 29"/>
          <p:cNvSpPr/>
          <p:nvPr/>
        </p:nvSpPr>
        <p:spPr>
          <a:xfrm>
            <a:off x="7873017" y="1345038"/>
            <a:ext cx="966090" cy="361930"/>
          </a:xfrm>
          <a:prstGeom prst="wedgeRectCallout">
            <a:avLst>
              <a:gd name="adj1" fmla="val 3780"/>
              <a:gd name="adj2" fmla="val -107359"/>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400" b="1" dirty="0">
                <a:effectLst>
                  <a:outerShdw blurRad="38100" dist="38100" dir="2700000" algn="tl">
                    <a:srgbClr val="000000">
                      <a:alpha val="43137"/>
                    </a:srgbClr>
                  </a:outerShdw>
                </a:effectLst>
              </a:rPr>
              <a:t>上下</a:t>
            </a:r>
            <a:r>
              <a:rPr kumimoji="1" lang="ja-JP" altLang="en-US" sz="1400" b="1" dirty="0" smtClean="0">
                <a:effectLst>
                  <a:outerShdw blurRad="38100" dist="38100" dir="2700000" algn="tl">
                    <a:srgbClr val="000000">
                      <a:alpha val="43137"/>
                    </a:srgbClr>
                  </a:outerShdw>
                </a:effectLst>
              </a:rPr>
              <a:t>反転</a:t>
            </a:r>
            <a:endParaRPr kumimoji="1" lang="ja-JP" altLang="en-US" sz="1400" b="1" dirty="0">
              <a:effectLst>
                <a:outerShdw blurRad="38100" dist="38100" dir="2700000" algn="tl">
                  <a:srgbClr val="000000">
                    <a:alpha val="43137"/>
                  </a:srgbClr>
                </a:outerShdw>
              </a:effectLst>
            </a:endParaRPr>
          </a:p>
        </p:txBody>
      </p:sp>
      <p:sp>
        <p:nvSpPr>
          <p:cNvPr id="31" name="下矢印 30"/>
          <p:cNvSpPr/>
          <p:nvPr/>
        </p:nvSpPr>
        <p:spPr>
          <a:xfrm>
            <a:off x="4629465" y="3177685"/>
            <a:ext cx="625844" cy="367000"/>
          </a:xfrm>
          <a:prstGeom prst="downArrow">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吹き出し 31"/>
          <p:cNvSpPr/>
          <p:nvPr/>
        </p:nvSpPr>
        <p:spPr>
          <a:xfrm>
            <a:off x="108787" y="3803690"/>
            <a:ext cx="2785628" cy="2325077"/>
          </a:xfrm>
          <a:prstGeom prst="wedgeRectCallout">
            <a:avLst>
              <a:gd name="adj1" fmla="val 22118"/>
              <a:gd name="adj2" fmla="val -62059"/>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400" dirty="0" smtClean="0">
                <a:solidFill>
                  <a:schemeClr val="tx1"/>
                </a:solidFill>
                <a:latin typeface="ＭＳ Ｐゴシック" panose="020B0600070205080204" pitchFamily="50" charset="-128"/>
                <a:ea typeface="ＭＳ Ｐゴシック" panose="020B0600070205080204" pitchFamily="50" charset="-128"/>
              </a:rPr>
              <a:t>　追加されたコスチュームは，向きを変えたり，色を変えたり，表情を変えたり等，様々な加工も加えられるよ。</a:t>
            </a:r>
            <a:endParaRPr kumimoji="1" lang="en-US" altLang="ja-JP" sz="2400" dirty="0" smtClean="0">
              <a:solidFill>
                <a:schemeClr val="tx1"/>
              </a:solidFill>
              <a:latin typeface="ＭＳ Ｐゴシック" panose="020B0600070205080204" pitchFamily="50" charset="-128"/>
              <a:ea typeface="ＭＳ Ｐゴシック" panose="020B0600070205080204" pitchFamily="50" charset="-128"/>
            </a:endParaRPr>
          </a:p>
        </p:txBody>
      </p:sp>
      <p:pic>
        <p:nvPicPr>
          <p:cNvPr id="33" name="図 32"/>
          <p:cNvPicPr>
            <a:picLocks noChangeAspect="1"/>
          </p:cNvPicPr>
          <p:nvPr/>
        </p:nvPicPr>
        <p:blipFill>
          <a:blip r:embed="rId7">
            <a:clrChange>
              <a:clrFrom>
                <a:srgbClr val="E5E4E3"/>
              </a:clrFrom>
              <a:clrTo>
                <a:srgbClr val="E5E4E3">
                  <a:alpha val="0"/>
                </a:srgbClr>
              </a:clrTo>
            </a:clrChange>
          </a:blip>
          <a:stretch>
            <a:fillRect/>
          </a:stretch>
        </p:blipFill>
        <p:spPr>
          <a:xfrm>
            <a:off x="6973044" y="4126034"/>
            <a:ext cx="1985714" cy="1928038"/>
          </a:xfrm>
          <a:prstGeom prst="rect">
            <a:avLst/>
          </a:prstGeom>
        </p:spPr>
      </p:pic>
      <p:pic>
        <p:nvPicPr>
          <p:cNvPr id="34" name="図 33"/>
          <p:cNvPicPr>
            <a:picLocks noChangeAspect="1"/>
          </p:cNvPicPr>
          <p:nvPr/>
        </p:nvPicPr>
        <p:blipFill>
          <a:blip r:embed="rId8"/>
          <a:stretch>
            <a:fillRect/>
          </a:stretch>
        </p:blipFill>
        <p:spPr>
          <a:xfrm>
            <a:off x="6973044" y="2033030"/>
            <a:ext cx="390525" cy="1876425"/>
          </a:xfrm>
          <a:prstGeom prst="rect">
            <a:avLst/>
          </a:prstGeom>
          <a:effectLst>
            <a:glow rad="101600">
              <a:schemeClr val="accent6">
                <a:lumMod val="50000"/>
                <a:alpha val="60000"/>
              </a:schemeClr>
            </a:glow>
          </a:effectLst>
        </p:spPr>
      </p:pic>
      <p:sp>
        <p:nvSpPr>
          <p:cNvPr id="35" name="四角形吹き出し 34"/>
          <p:cNvSpPr/>
          <p:nvPr/>
        </p:nvSpPr>
        <p:spPr>
          <a:xfrm>
            <a:off x="7690145" y="2735536"/>
            <a:ext cx="1331833" cy="361930"/>
          </a:xfrm>
          <a:prstGeom prst="wedgeRectCallout">
            <a:avLst>
              <a:gd name="adj1" fmla="val -82376"/>
              <a:gd name="adj2" fmla="val 924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400" b="1" dirty="0">
                <a:effectLst>
                  <a:outerShdw blurRad="38100" dist="38100" dir="2700000" algn="tl">
                    <a:srgbClr val="000000">
                      <a:alpha val="43137"/>
                    </a:srgbClr>
                  </a:outerShdw>
                </a:effectLst>
              </a:rPr>
              <a:t>線</a:t>
            </a:r>
            <a:r>
              <a:rPr kumimoji="1" lang="ja-JP" altLang="en-US" sz="1400" b="1" dirty="0" smtClean="0">
                <a:effectLst>
                  <a:outerShdw blurRad="38100" dist="38100" dir="2700000" algn="tl">
                    <a:srgbClr val="000000">
                      <a:alpha val="43137"/>
                    </a:srgbClr>
                  </a:outerShdw>
                </a:effectLst>
              </a:rPr>
              <a:t>を書き足す</a:t>
            </a:r>
            <a:endParaRPr kumimoji="1" lang="ja-JP" altLang="en-US" sz="1400" b="1" dirty="0">
              <a:effectLst>
                <a:outerShdw blurRad="38100" dist="38100" dir="2700000" algn="tl">
                  <a:srgbClr val="000000">
                    <a:alpha val="43137"/>
                  </a:srgbClr>
                </a:outerShdw>
              </a:effectLst>
            </a:endParaRPr>
          </a:p>
        </p:txBody>
      </p:sp>
      <p:sp>
        <p:nvSpPr>
          <p:cNvPr id="36" name="四角形吹き出し 35"/>
          <p:cNvSpPr/>
          <p:nvPr/>
        </p:nvSpPr>
        <p:spPr>
          <a:xfrm>
            <a:off x="7691974" y="3180220"/>
            <a:ext cx="1331833" cy="361930"/>
          </a:xfrm>
          <a:prstGeom prst="wedgeRectCallout">
            <a:avLst>
              <a:gd name="adj1" fmla="val -82376"/>
              <a:gd name="adj2" fmla="val 924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400" b="1" dirty="0">
                <a:effectLst>
                  <a:outerShdw blurRad="38100" dist="38100" dir="2700000" algn="tl">
                    <a:srgbClr val="000000">
                      <a:alpha val="43137"/>
                    </a:srgbClr>
                  </a:outerShdw>
                </a:effectLst>
              </a:rPr>
              <a:t>線</a:t>
            </a:r>
            <a:r>
              <a:rPr kumimoji="1" lang="ja-JP" altLang="en-US" sz="1400" b="1" dirty="0" smtClean="0">
                <a:effectLst>
                  <a:outerShdw blurRad="38100" dist="38100" dir="2700000" algn="tl">
                    <a:srgbClr val="000000">
                      <a:alpha val="43137"/>
                    </a:srgbClr>
                  </a:outerShdw>
                </a:effectLst>
              </a:rPr>
              <a:t>を消す</a:t>
            </a:r>
            <a:endParaRPr kumimoji="1" lang="ja-JP" altLang="en-US" sz="1400" b="1" dirty="0">
              <a:effectLst>
                <a:outerShdw blurRad="38100" dist="38100" dir="2700000" algn="tl">
                  <a:srgbClr val="000000">
                    <a:alpha val="43137"/>
                  </a:srgbClr>
                </a:outerShdw>
              </a:effectLst>
            </a:endParaRPr>
          </a:p>
        </p:txBody>
      </p:sp>
      <p:sp>
        <p:nvSpPr>
          <p:cNvPr id="37" name="四角形吹き出し 36"/>
          <p:cNvSpPr/>
          <p:nvPr/>
        </p:nvSpPr>
        <p:spPr>
          <a:xfrm>
            <a:off x="7690145" y="3625635"/>
            <a:ext cx="1331833" cy="361930"/>
          </a:xfrm>
          <a:prstGeom prst="wedgeRectCallout">
            <a:avLst>
              <a:gd name="adj1" fmla="val -83256"/>
              <a:gd name="adj2" fmla="val -1666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400" b="1" dirty="0">
                <a:effectLst>
                  <a:outerShdw blurRad="38100" dist="38100" dir="2700000" algn="tl">
                    <a:srgbClr val="000000">
                      <a:alpha val="43137"/>
                    </a:srgbClr>
                  </a:outerShdw>
                </a:effectLst>
              </a:rPr>
              <a:t>色</a:t>
            </a:r>
            <a:r>
              <a:rPr kumimoji="1" lang="ja-JP" altLang="en-US" sz="1400" b="1" dirty="0" smtClean="0">
                <a:effectLst>
                  <a:outerShdw blurRad="38100" dist="38100" dir="2700000" algn="tl">
                    <a:srgbClr val="000000">
                      <a:alpha val="43137"/>
                    </a:srgbClr>
                  </a:outerShdw>
                </a:effectLst>
              </a:rPr>
              <a:t>を塗る</a:t>
            </a:r>
            <a:endParaRPr kumimoji="1" lang="ja-JP" altLang="en-US" sz="1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2674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heel(1)">
                                      <p:cBhvr>
                                        <p:cTn id="16" dur="2000"/>
                                        <p:tgtEl>
                                          <p:spTgt spid="17"/>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par>
                          <p:cTn id="25" fill="hold">
                            <p:stCondLst>
                              <p:cond delay="3000"/>
                            </p:stCondLst>
                            <p:childTnLst>
                              <p:par>
                                <p:cTn id="26" presetID="21" presetClass="entr" presetSubtype="1"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heel(1)">
                                      <p:cBhvr>
                                        <p:cTn id="28" dur="2000"/>
                                        <p:tgtEl>
                                          <p:spTgt spid="23"/>
                                        </p:tgtEl>
                                      </p:cBhvr>
                                    </p:animEffect>
                                  </p:childTnLst>
                                </p:cTn>
                              </p:par>
                            </p:childTnLst>
                          </p:cTn>
                        </p:par>
                        <p:par>
                          <p:cTn id="29" fill="hold">
                            <p:stCondLst>
                              <p:cond delay="5000"/>
                            </p:stCondLst>
                            <p:childTnLst>
                              <p:par>
                                <p:cTn id="30" presetID="10" presetClass="entr" presetSubtype="0" fill="hold" grpId="0"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par>
                          <p:cTn id="33" fill="hold">
                            <p:stCondLst>
                              <p:cond delay="5500"/>
                            </p:stCondLst>
                            <p:childTnLst>
                              <p:par>
                                <p:cTn id="34" presetID="10" presetClass="entr" presetSubtype="0" fill="hold" grpId="0"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par>
                          <p:cTn id="37" fill="hold">
                            <p:stCondLst>
                              <p:cond delay="6000"/>
                            </p:stCondLst>
                            <p:childTnLst>
                              <p:par>
                                <p:cTn id="38" presetID="47" presetClass="entr" presetSubtype="0" fill="hold" grpId="0"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1000"/>
                                        <p:tgtEl>
                                          <p:spTgt spid="31"/>
                                        </p:tgtEl>
                                      </p:cBhvr>
                                    </p:animEffect>
                                    <p:anim calcmode="lin" valueType="num">
                                      <p:cBhvr>
                                        <p:cTn id="41" dur="1000" fill="hold"/>
                                        <p:tgtEl>
                                          <p:spTgt spid="31"/>
                                        </p:tgtEl>
                                        <p:attrNameLst>
                                          <p:attrName>ppt_x</p:attrName>
                                        </p:attrNameLst>
                                      </p:cBhvr>
                                      <p:tavLst>
                                        <p:tav tm="0">
                                          <p:val>
                                            <p:strVal val="#ppt_x"/>
                                          </p:val>
                                        </p:tav>
                                        <p:tav tm="100000">
                                          <p:val>
                                            <p:strVal val="#ppt_x"/>
                                          </p:val>
                                        </p:tav>
                                      </p:tavLst>
                                    </p:anim>
                                    <p:anim calcmode="lin" valueType="num">
                                      <p:cBhvr>
                                        <p:cTn id="42" dur="1000" fill="hold"/>
                                        <p:tgtEl>
                                          <p:spTgt spid="31"/>
                                        </p:tgtEl>
                                        <p:attrNameLst>
                                          <p:attrName>ppt_y</p:attrName>
                                        </p:attrNameLst>
                                      </p:cBhvr>
                                      <p:tavLst>
                                        <p:tav tm="0">
                                          <p:val>
                                            <p:strVal val="#ppt_y-.1"/>
                                          </p:val>
                                        </p:tav>
                                        <p:tav tm="100000">
                                          <p:val>
                                            <p:strVal val="#ppt_y"/>
                                          </p:val>
                                        </p:tav>
                                      </p:tavLst>
                                    </p:anim>
                                  </p:childTnLst>
                                </p:cTn>
                              </p:par>
                            </p:childTnLst>
                          </p:cTn>
                        </p:par>
                        <p:par>
                          <p:cTn id="43" fill="hold">
                            <p:stCondLst>
                              <p:cond delay="7000"/>
                            </p:stCondLst>
                            <p:childTnLst>
                              <p:par>
                                <p:cTn id="44" presetID="10" presetClass="entr" presetSubtype="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childTnLst>
                          </p:cTn>
                        </p:par>
                        <p:par>
                          <p:cTn id="56" fill="hold">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childTnLst>
                          </p:cTn>
                        </p:par>
                        <p:par>
                          <p:cTn id="60" fill="hold">
                            <p:stCondLst>
                              <p:cond delay="1500"/>
                            </p:stCondLst>
                            <p:childTnLst>
                              <p:par>
                                <p:cTn id="61" presetID="10" presetClass="entr" presetSubtype="0" fill="hold" grpId="0" nodeType="after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childTnLst>
                          </p:cTn>
                        </p:par>
                        <p:par>
                          <p:cTn id="64" fill="hold">
                            <p:stCondLst>
                              <p:cond delay="2000"/>
                            </p:stCondLst>
                            <p:childTnLst>
                              <p:par>
                                <p:cTn id="65" presetID="10" presetClass="entr" presetSubtype="0" fill="hold" grpId="0" nodeType="after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childTnLst>
                          </p:cTn>
                        </p:par>
                        <p:par>
                          <p:cTn id="68" fill="hold">
                            <p:stCondLst>
                              <p:cond delay="2500"/>
                            </p:stCondLst>
                            <p:childTnLst>
                              <p:par>
                                <p:cTn id="69" presetID="10" presetClass="entr" presetSubtype="0" fill="hold" nodeType="after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500"/>
                                        <p:tgtEl>
                                          <p:spTgt spid="33"/>
                                        </p:tgtEl>
                                      </p:cBhvr>
                                    </p:animEffect>
                                  </p:childTnLst>
                                </p:cTn>
                              </p:par>
                            </p:childTnLst>
                          </p:cTn>
                        </p:par>
                        <p:par>
                          <p:cTn id="72" fill="hold">
                            <p:stCondLst>
                              <p:cond delay="3000"/>
                            </p:stCondLst>
                            <p:childTnLst>
                              <p:par>
                                <p:cTn id="73" presetID="32" presetClass="emph" presetSubtype="0" fill="hold" nodeType="afterEffect">
                                  <p:stCondLst>
                                    <p:cond delay="0"/>
                                  </p:stCondLst>
                                  <p:childTnLst>
                                    <p:animRot by="120000">
                                      <p:cBhvr>
                                        <p:cTn id="74" dur="100" fill="hold">
                                          <p:stCondLst>
                                            <p:cond delay="0"/>
                                          </p:stCondLst>
                                        </p:cTn>
                                        <p:tgtEl>
                                          <p:spTgt spid="33"/>
                                        </p:tgtEl>
                                        <p:attrNameLst>
                                          <p:attrName>r</p:attrName>
                                        </p:attrNameLst>
                                      </p:cBhvr>
                                    </p:animRot>
                                    <p:animRot by="-240000">
                                      <p:cBhvr>
                                        <p:cTn id="75" dur="200" fill="hold">
                                          <p:stCondLst>
                                            <p:cond delay="200"/>
                                          </p:stCondLst>
                                        </p:cTn>
                                        <p:tgtEl>
                                          <p:spTgt spid="33"/>
                                        </p:tgtEl>
                                        <p:attrNameLst>
                                          <p:attrName>r</p:attrName>
                                        </p:attrNameLst>
                                      </p:cBhvr>
                                    </p:animRot>
                                    <p:animRot by="240000">
                                      <p:cBhvr>
                                        <p:cTn id="76" dur="200" fill="hold">
                                          <p:stCondLst>
                                            <p:cond delay="400"/>
                                          </p:stCondLst>
                                        </p:cTn>
                                        <p:tgtEl>
                                          <p:spTgt spid="33"/>
                                        </p:tgtEl>
                                        <p:attrNameLst>
                                          <p:attrName>r</p:attrName>
                                        </p:attrNameLst>
                                      </p:cBhvr>
                                    </p:animRot>
                                    <p:animRot by="-240000">
                                      <p:cBhvr>
                                        <p:cTn id="77" dur="200" fill="hold">
                                          <p:stCondLst>
                                            <p:cond delay="600"/>
                                          </p:stCondLst>
                                        </p:cTn>
                                        <p:tgtEl>
                                          <p:spTgt spid="33"/>
                                        </p:tgtEl>
                                        <p:attrNameLst>
                                          <p:attrName>r</p:attrName>
                                        </p:attrNameLst>
                                      </p:cBhvr>
                                    </p:animRot>
                                    <p:animRot by="120000">
                                      <p:cBhvr>
                                        <p:cTn id="78"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7" grpId="0" animBg="1"/>
      <p:bldP spid="23" grpId="0" animBg="1"/>
      <p:bldP spid="29" grpId="0" animBg="1"/>
      <p:bldP spid="30" grpId="0" animBg="1"/>
      <p:bldP spid="31" grpId="0" animBg="1"/>
      <p:bldP spid="32" grpId="0" animBg="1"/>
      <p:bldP spid="35" grpId="0" animBg="1"/>
      <p:bldP spid="36"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p:cNvGrpSpPr/>
          <p:nvPr/>
        </p:nvGrpSpPr>
        <p:grpSpPr>
          <a:xfrm>
            <a:off x="1444309" y="1154864"/>
            <a:ext cx="1579940" cy="2470831"/>
            <a:chOff x="7564060" y="432027"/>
            <a:chExt cx="1579940" cy="2470831"/>
          </a:xfrm>
        </p:grpSpPr>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4060" y="432027"/>
              <a:ext cx="1579940" cy="2470831"/>
            </a:xfrm>
            <a:prstGeom prst="rect">
              <a:avLst/>
            </a:prstGeom>
          </p:spPr>
        </p:pic>
        <p:sp>
          <p:nvSpPr>
            <p:cNvPr id="7" name="正方形/長方形 6"/>
            <p:cNvSpPr/>
            <p:nvPr/>
          </p:nvSpPr>
          <p:spPr>
            <a:xfrm rot="21314081">
              <a:off x="7706185" y="1585993"/>
              <a:ext cx="1005403" cy="523220"/>
            </a:xfrm>
            <a:prstGeom prst="rect">
              <a:avLst/>
            </a:prstGeom>
            <a:noFill/>
          </p:spPr>
          <p:txBody>
            <a:bodyPr wrap="none" lIns="91440" tIns="45720" rIns="91440" bIns="45720">
              <a:spAutoFit/>
            </a:bodyPr>
            <a:lstStyle/>
            <a:p>
              <a:pPr algn="ctr"/>
              <a:r>
                <a:rPr lang="ja-JP" altLang="en-US" sz="2800" b="1" cap="none" spc="0" dirty="0" smtClean="0">
                  <a:ln w="0"/>
                  <a:solidFill>
                    <a:srgbClr val="FF000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ヒント</a:t>
              </a:r>
              <a:endParaRPr lang="ja-JP" altLang="en-US" sz="2800" b="1" cap="none" spc="0" dirty="0">
                <a:ln w="0"/>
                <a:solidFill>
                  <a:srgbClr val="FF000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sp>
        <p:nvSpPr>
          <p:cNvPr id="11" name="四角形吹き出し 10"/>
          <p:cNvSpPr/>
          <p:nvPr/>
        </p:nvSpPr>
        <p:spPr>
          <a:xfrm>
            <a:off x="145141" y="3759200"/>
            <a:ext cx="2971119" cy="2695335"/>
          </a:xfrm>
          <a:prstGeom prst="wedgeRectCallout">
            <a:avLst>
              <a:gd name="adj1" fmla="val 3309"/>
              <a:gd name="adj2" fmla="val -72063"/>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400" dirty="0" smtClean="0">
                <a:solidFill>
                  <a:schemeClr val="tx1"/>
                </a:solidFill>
                <a:latin typeface="ＭＳ Ｐゴシック" panose="020B0600070205080204" pitchFamily="50" charset="-128"/>
                <a:ea typeface="ＭＳ Ｐゴシック" panose="020B0600070205080204" pitchFamily="50" charset="-128"/>
              </a:rPr>
              <a:t>　メッセージブロックを使うと，一つのスクリプトから合図を送って，別のスクリプトを動かすことができるよ。</a:t>
            </a:r>
            <a:endParaRPr kumimoji="1" lang="en-US" altLang="ja-JP" sz="2400" dirty="0" smtClean="0">
              <a:solidFill>
                <a:schemeClr val="tx1"/>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14</a:t>
            </a:fld>
            <a:endParaRPr kumimoji="1" lang="ja-JP" altLang="en-US"/>
          </a:p>
        </p:txBody>
      </p:sp>
      <p:sp>
        <p:nvSpPr>
          <p:cNvPr id="13" name="正方形/長方形 12"/>
          <p:cNvSpPr/>
          <p:nvPr/>
        </p:nvSpPr>
        <p:spPr>
          <a:xfrm>
            <a:off x="108787" y="499510"/>
            <a:ext cx="1292662" cy="3056286"/>
          </a:xfrm>
          <a:prstGeom prst="rect">
            <a:avLst/>
          </a:prstGeom>
          <a:solidFill>
            <a:schemeClr val="accent6">
              <a:lumMod val="20000"/>
              <a:lumOff val="80000"/>
            </a:schemeClr>
          </a:solidFill>
        </p:spPr>
        <p:txBody>
          <a:bodyPr vert="eaVert" wrap="none" lIns="91440" tIns="45720" rIns="91440" bIns="45720">
            <a:spAutoFit/>
          </a:bodyPr>
          <a:lstStyle/>
          <a:p>
            <a:r>
              <a:rPr lang="ja-JP" altLang="en-US" sz="36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メッセージ</a:t>
            </a:r>
            <a:endParaRPr lang="en-US" altLang="ja-JP" sz="36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a:p>
            <a:r>
              <a:rPr lang="ja-JP" altLang="en-US" sz="36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ブロックを使う</a:t>
            </a:r>
            <a:endParaRPr lang="en-US" altLang="ja-JP" sz="36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pic>
        <p:nvPicPr>
          <p:cNvPr id="9" name="図 8"/>
          <p:cNvPicPr>
            <a:picLocks noChangeAspect="1"/>
          </p:cNvPicPr>
          <p:nvPr/>
        </p:nvPicPr>
        <p:blipFill>
          <a:blip r:embed="rId6">
            <a:clrChange>
              <a:clrFrom>
                <a:srgbClr val="F9F9F7"/>
              </a:clrFrom>
              <a:clrTo>
                <a:srgbClr val="F9F9F7">
                  <a:alpha val="0"/>
                </a:srgbClr>
              </a:clrTo>
            </a:clrChange>
          </a:blip>
          <a:stretch>
            <a:fillRect/>
          </a:stretch>
        </p:blipFill>
        <p:spPr>
          <a:xfrm>
            <a:off x="245454" y="5683410"/>
            <a:ext cx="2744509" cy="749953"/>
          </a:xfrm>
          <a:prstGeom prst="rect">
            <a:avLst/>
          </a:prstGeom>
        </p:spPr>
      </p:pic>
      <p:pic>
        <p:nvPicPr>
          <p:cNvPr id="10" name="図 9"/>
          <p:cNvPicPr>
            <a:picLocks noChangeAspect="1"/>
          </p:cNvPicPr>
          <p:nvPr/>
        </p:nvPicPr>
        <p:blipFill>
          <a:blip r:embed="rId7"/>
          <a:stretch>
            <a:fillRect/>
          </a:stretch>
        </p:blipFill>
        <p:spPr>
          <a:xfrm>
            <a:off x="3067109" y="1339442"/>
            <a:ext cx="3200035" cy="1496988"/>
          </a:xfrm>
          <a:prstGeom prst="rect">
            <a:avLst/>
          </a:prstGeom>
          <a:ln w="57150">
            <a:solidFill>
              <a:schemeClr val="accent6">
                <a:lumMod val="50000"/>
              </a:schemeClr>
            </a:solidFill>
          </a:ln>
        </p:spPr>
      </p:pic>
      <p:pic>
        <p:nvPicPr>
          <p:cNvPr id="23" name="図 22"/>
          <p:cNvPicPr>
            <a:picLocks noChangeAspect="1"/>
          </p:cNvPicPr>
          <p:nvPr/>
        </p:nvPicPr>
        <p:blipFill>
          <a:blip r:embed="rId8"/>
          <a:stretch>
            <a:fillRect/>
          </a:stretch>
        </p:blipFill>
        <p:spPr>
          <a:xfrm>
            <a:off x="6499681" y="1851542"/>
            <a:ext cx="2503644" cy="1450941"/>
          </a:xfrm>
          <a:prstGeom prst="rect">
            <a:avLst/>
          </a:prstGeom>
          <a:ln w="57150">
            <a:solidFill>
              <a:schemeClr val="tx1"/>
            </a:solidFill>
          </a:ln>
        </p:spPr>
      </p:pic>
      <p:cxnSp>
        <p:nvCxnSpPr>
          <p:cNvPr id="24" name="直線矢印コネクタ 23"/>
          <p:cNvCxnSpPr/>
          <p:nvPr/>
        </p:nvCxnSpPr>
        <p:spPr>
          <a:xfrm flipV="1">
            <a:off x="4837084" y="2570440"/>
            <a:ext cx="1786454" cy="657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正方形/長方形 26"/>
          <p:cNvSpPr/>
          <p:nvPr/>
        </p:nvSpPr>
        <p:spPr>
          <a:xfrm>
            <a:off x="3543522" y="446897"/>
            <a:ext cx="2436886" cy="830997"/>
          </a:xfrm>
          <a:prstGeom prst="rect">
            <a:avLst/>
          </a:prstGeom>
          <a:noFill/>
        </p:spPr>
        <p:txBody>
          <a:bodyPr wrap="none" lIns="91440" tIns="45720" rIns="91440" bIns="45720">
            <a:spAutoFit/>
          </a:bodyPr>
          <a:lstStyle/>
          <a:p>
            <a:pPr algn="ctr"/>
            <a:r>
              <a:rPr lang="ja-JP" altLang="en-US" sz="2400" b="0" cap="none" spc="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スクラッチキャット</a:t>
            </a:r>
            <a:endParaRPr lang="en-US" altLang="ja-JP" sz="2400" b="0" cap="none" spc="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a:p>
            <a:pPr algn="ctr"/>
            <a:r>
              <a:rPr lang="ja-JP" altLang="en-US" sz="2400" b="0" cap="none" spc="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のスクリプト</a:t>
            </a:r>
            <a:endParaRPr lang="ja-JP" altLang="en-US" sz="2400" b="0" cap="none" spc="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28" name="正方形/長方形 27"/>
          <p:cNvSpPr/>
          <p:nvPr/>
        </p:nvSpPr>
        <p:spPr>
          <a:xfrm>
            <a:off x="6870492" y="446897"/>
            <a:ext cx="1762021" cy="830997"/>
          </a:xfrm>
          <a:prstGeom prst="rect">
            <a:avLst/>
          </a:prstGeom>
          <a:noFill/>
        </p:spPr>
        <p:txBody>
          <a:bodyPr wrap="none" lIns="91440" tIns="45720" rIns="91440" bIns="45720">
            <a:spAutoFit/>
          </a:bodyPr>
          <a:lstStyle/>
          <a:p>
            <a:pPr algn="ctr"/>
            <a:r>
              <a:rPr lang="ja-JP" altLang="en-US" sz="2400" dirty="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背景</a:t>
            </a:r>
            <a:endParaRPr lang="en-US" altLang="ja-JP" sz="2400" b="0" cap="none" spc="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a:p>
            <a:pPr algn="ctr"/>
            <a:r>
              <a:rPr lang="ja-JP" altLang="en-US" sz="2400" b="0" cap="none" spc="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のスクリプト</a:t>
            </a:r>
            <a:endParaRPr lang="ja-JP" altLang="en-US" sz="2400" b="0" cap="none" spc="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14" name="角丸四角形 13"/>
          <p:cNvSpPr/>
          <p:nvPr/>
        </p:nvSpPr>
        <p:spPr>
          <a:xfrm flipH="1">
            <a:off x="5697877" y="1392628"/>
            <a:ext cx="457023" cy="604164"/>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flipH="1">
            <a:off x="8175487" y="1863929"/>
            <a:ext cx="827837" cy="447585"/>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mess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962676" y="3406765"/>
            <a:ext cx="4035463" cy="3026598"/>
          </a:xfrm>
          <a:prstGeom prst="rect">
            <a:avLst/>
          </a:prstGeom>
        </p:spPr>
      </p:pic>
    </p:spTree>
    <p:extLst>
      <p:ext uri="{BB962C8B-B14F-4D97-AF65-F5344CB8AC3E}">
        <p14:creationId xmlns:p14="http://schemas.microsoft.com/office/powerpoint/2010/main" val="292186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2"/>
                </p:tgtEl>
              </p:cMediaNode>
            </p:video>
          </p:childTnLst>
        </p:cTn>
      </p:par>
    </p:tnLst>
    <p:bldLst>
      <p:bldP spid="11" grpId="0" animBg="1"/>
      <p:bldP spid="27" grpId="0"/>
      <p:bldP spid="28" grpId="0"/>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15</a:t>
            </a:fld>
            <a:endParaRPr kumimoji="1" lang="ja-JP" altLang="en-US"/>
          </a:p>
        </p:txBody>
      </p:sp>
      <p:sp>
        <p:nvSpPr>
          <p:cNvPr id="5" name="タイトル 1"/>
          <p:cNvSpPr txBox="1">
            <a:spLocks/>
          </p:cNvSpPr>
          <p:nvPr/>
        </p:nvSpPr>
        <p:spPr>
          <a:xfrm>
            <a:off x="120656" y="554287"/>
            <a:ext cx="4256666" cy="441984"/>
          </a:xfrm>
          <a:prstGeom prst="rect">
            <a:avLst/>
          </a:prstGeom>
          <a:solidFill>
            <a:schemeClr val="accent6">
              <a:lumMod val="40000"/>
              <a:lumOff val="60000"/>
            </a:schemeClr>
          </a:solidFill>
          <a:effectLst>
            <a:outerShdw blurRad="50800" dist="38100" dir="5400000" algn="t" rotWithShape="0">
              <a:prstClr val="black">
                <a:alpha val="40000"/>
              </a:prstClr>
            </a:outerShdw>
          </a:effectLst>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8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③</a:t>
            </a:r>
            <a:r>
              <a:rPr lang="ja-JP" altLang="en-US" sz="28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「分岐」</a:t>
            </a:r>
            <a:r>
              <a:rPr lang="ja-JP" altLang="en-US" sz="28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のプログラム</a:t>
            </a:r>
            <a:r>
              <a:rPr lang="ja-JP" altLang="en-US" sz="2800" b="1" dirty="0" smtClean="0">
                <a:solidFill>
                  <a:sysClr val="windowText" lastClr="000000"/>
                </a:solidFill>
                <a:latin typeface="ＭＳ Ｐゴシック" panose="020B0600070205080204" pitchFamily="50" charset="-128"/>
                <a:ea typeface="ＭＳ Ｐゴシック" panose="020B0600070205080204" pitchFamily="50" charset="-128"/>
              </a:rPr>
              <a:t>　</a:t>
            </a:r>
            <a:endParaRPr lang="ja-JP" altLang="en-US" sz="2800" b="1" dirty="0">
              <a:solidFill>
                <a:sysClr val="windowText" lastClr="000000"/>
              </a:solidFill>
              <a:latin typeface="ＭＳ Ｐゴシック" panose="020B0600070205080204" pitchFamily="50" charset="-128"/>
              <a:ea typeface="ＭＳ Ｐゴシック" panose="020B0600070205080204" pitchFamily="50" charset="-128"/>
            </a:endParaRPr>
          </a:p>
        </p:txBody>
      </p:sp>
      <p:sp>
        <p:nvSpPr>
          <p:cNvPr id="6" name="正方形/長方形 5"/>
          <p:cNvSpPr/>
          <p:nvPr/>
        </p:nvSpPr>
        <p:spPr>
          <a:xfrm>
            <a:off x="120656" y="1128283"/>
            <a:ext cx="8776603" cy="553998"/>
          </a:xfrm>
          <a:prstGeom prst="rect">
            <a:avLst/>
          </a:prstGeom>
          <a:solidFill>
            <a:schemeClr val="accent6">
              <a:lumMod val="20000"/>
              <a:lumOff val="80000"/>
            </a:schemeClr>
          </a:solidFill>
        </p:spPr>
        <p:txBody>
          <a:bodyPr wrap="square">
            <a:spAutoFit/>
          </a:bodyPr>
          <a:lstStyle/>
          <a:p>
            <a:r>
              <a:rPr lang="ja-JP" altLang="en-US" sz="3000" spc="-150" dirty="0">
                <a:solidFill>
                  <a:srgbClr val="444444"/>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ある条件にもとづいて，次に行う動作を</a:t>
            </a:r>
            <a:r>
              <a:rPr lang="ja-JP" altLang="en-US" sz="3000" spc="-150" dirty="0" smtClean="0">
                <a:solidFill>
                  <a:srgbClr val="444444"/>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かえる動きのこと</a:t>
            </a:r>
            <a:endParaRPr lang="ja-JP" altLang="en-US" sz="3000" spc="-15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pic>
        <p:nvPicPr>
          <p:cNvPr id="7" name="図 6"/>
          <p:cNvPicPr>
            <a:picLocks noChangeAspect="1"/>
          </p:cNvPicPr>
          <p:nvPr/>
        </p:nvPicPr>
        <p:blipFill>
          <a:blip r:embed="rId3">
            <a:clrChange>
              <a:clrFrom>
                <a:srgbClr val="F9F9F9"/>
              </a:clrFrom>
              <a:clrTo>
                <a:srgbClr val="F9F9F9">
                  <a:alpha val="0"/>
                </a:srgbClr>
              </a:clrTo>
            </a:clrChange>
          </a:blip>
          <a:stretch>
            <a:fillRect/>
          </a:stretch>
        </p:blipFill>
        <p:spPr>
          <a:xfrm>
            <a:off x="207740" y="1943539"/>
            <a:ext cx="2599577" cy="993555"/>
          </a:xfrm>
          <a:prstGeom prst="rect">
            <a:avLst/>
          </a:prstGeom>
        </p:spPr>
      </p:pic>
      <p:pic>
        <p:nvPicPr>
          <p:cNvPr id="29" name="図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399" y="2995150"/>
            <a:ext cx="2177143" cy="2855269"/>
          </a:xfrm>
          <a:prstGeom prst="rect">
            <a:avLst/>
          </a:prstGeom>
          <a:effectLst>
            <a:outerShdw blurRad="76200" dir="18900000" sy="23000" kx="-1200000" algn="bl" rotWithShape="0">
              <a:prstClr val="black">
                <a:alpha val="20000"/>
              </a:prstClr>
            </a:outerShdw>
          </a:effectLst>
        </p:spPr>
      </p:pic>
      <p:pic>
        <p:nvPicPr>
          <p:cNvPr id="19" name="図 18"/>
          <p:cNvPicPr>
            <a:picLocks noChangeAspect="1"/>
          </p:cNvPicPr>
          <p:nvPr/>
        </p:nvPicPr>
        <p:blipFill>
          <a:blip r:embed="rId5">
            <a:clrChange>
              <a:clrFrom>
                <a:srgbClr val="F9F9F9"/>
              </a:clrFrom>
              <a:clrTo>
                <a:srgbClr val="F9F9F9">
                  <a:alpha val="0"/>
                </a:srgbClr>
              </a:clrTo>
            </a:clrChange>
          </a:blip>
          <a:stretch>
            <a:fillRect/>
          </a:stretch>
        </p:blipFill>
        <p:spPr>
          <a:xfrm>
            <a:off x="254000" y="2780049"/>
            <a:ext cx="3918857" cy="2608513"/>
          </a:xfrm>
          <a:prstGeom prst="rect">
            <a:avLst/>
          </a:prstGeom>
        </p:spPr>
      </p:pic>
      <p:pic>
        <p:nvPicPr>
          <p:cNvPr id="25" name="図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6947" y="1682281"/>
            <a:ext cx="3514479" cy="3505694"/>
          </a:xfrm>
          <a:prstGeom prst="rect">
            <a:avLst/>
          </a:prstGeom>
        </p:spPr>
      </p:pic>
    </p:spTree>
    <p:extLst>
      <p:ext uri="{BB962C8B-B14F-4D97-AF65-F5344CB8AC3E}">
        <p14:creationId xmlns:p14="http://schemas.microsoft.com/office/powerpoint/2010/main" val="79104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10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16</a:t>
            </a:fld>
            <a:endParaRPr kumimoji="1" lang="ja-JP" altLang="en-US"/>
          </a:p>
        </p:txBody>
      </p:sp>
      <p:sp>
        <p:nvSpPr>
          <p:cNvPr id="5" name="タイトル 1"/>
          <p:cNvSpPr txBox="1">
            <a:spLocks/>
          </p:cNvSpPr>
          <p:nvPr/>
        </p:nvSpPr>
        <p:spPr>
          <a:xfrm>
            <a:off x="166189" y="452314"/>
            <a:ext cx="4256666" cy="441984"/>
          </a:xfrm>
          <a:prstGeom prst="rect">
            <a:avLst/>
          </a:prstGeom>
          <a:solidFill>
            <a:schemeClr val="accent6">
              <a:lumMod val="40000"/>
              <a:lumOff val="60000"/>
            </a:schemeClr>
          </a:solidFill>
          <a:effectLst>
            <a:outerShdw blurRad="50800" dist="38100" dir="5400000" algn="t" rotWithShape="0">
              <a:prstClr val="black">
                <a:alpha val="40000"/>
              </a:prstClr>
            </a:outerShdw>
          </a:effectLst>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8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③</a:t>
            </a:r>
            <a:r>
              <a:rPr lang="ja-JP" altLang="en-US" sz="28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「分岐」</a:t>
            </a:r>
            <a:r>
              <a:rPr lang="ja-JP" altLang="en-US" sz="28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のプログラム</a:t>
            </a:r>
            <a:r>
              <a:rPr lang="ja-JP" altLang="en-US" sz="2800" b="1" dirty="0" smtClean="0">
                <a:solidFill>
                  <a:sysClr val="windowText" lastClr="000000"/>
                </a:solidFill>
                <a:latin typeface="ＭＳ Ｐゴシック" panose="020B0600070205080204" pitchFamily="50" charset="-128"/>
                <a:ea typeface="ＭＳ Ｐゴシック" panose="020B0600070205080204" pitchFamily="50" charset="-128"/>
              </a:rPr>
              <a:t>　</a:t>
            </a:r>
            <a:endParaRPr lang="ja-JP" altLang="en-US" sz="2800" b="1" dirty="0">
              <a:solidFill>
                <a:sysClr val="windowText" lastClr="000000"/>
              </a:solidFill>
              <a:latin typeface="ＭＳ Ｐゴシック" panose="020B0600070205080204" pitchFamily="50" charset="-128"/>
              <a:ea typeface="ＭＳ Ｐゴシック" panose="020B0600070205080204" pitchFamily="50" charset="-128"/>
            </a:endParaRPr>
          </a:p>
        </p:txBody>
      </p:sp>
      <p:sp>
        <p:nvSpPr>
          <p:cNvPr id="9" name="正方形/長方形 8"/>
          <p:cNvSpPr/>
          <p:nvPr/>
        </p:nvSpPr>
        <p:spPr>
          <a:xfrm>
            <a:off x="202745" y="1768730"/>
            <a:ext cx="7146586" cy="2360948"/>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400" b="1" dirty="0" smtClean="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　</a:t>
            </a:r>
            <a:r>
              <a:rPr kumimoji="1" lang="ja-JP" altLang="en-US" sz="4400" b="1" u="sng" dirty="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分岐</a:t>
            </a:r>
            <a:r>
              <a:rPr kumimoji="1" lang="ja-JP" altLang="en-US" sz="4400" b="1" u="sng" dirty="0" smtClean="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処理</a:t>
            </a:r>
            <a:r>
              <a:rPr kumimoji="1" lang="ja-JP" altLang="en-US" sz="4400" b="1" dirty="0" smtClean="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を使って，</a:t>
            </a:r>
            <a:endParaRPr kumimoji="1" lang="en-US" altLang="ja-JP" sz="4400" b="1" dirty="0" smtClean="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a:p>
            <a:r>
              <a:rPr kumimoji="1" lang="ja-JP" altLang="en-US" sz="4400" b="1" dirty="0" smtClean="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スクラッチキャットに，</a:t>
            </a:r>
            <a:endParaRPr kumimoji="1" lang="en-US" altLang="ja-JP" sz="4400" b="1" dirty="0" smtClean="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a:p>
            <a:r>
              <a:rPr kumimoji="1" lang="ja-JP" altLang="en-US" sz="4400" b="1" dirty="0" smtClean="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ドラムを演奏させよう！</a:t>
            </a:r>
            <a:endParaRPr kumimoji="1" lang="ja-JP" altLang="en-US" sz="4400" b="1" dirty="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sp>
        <p:nvSpPr>
          <p:cNvPr id="10" name="正方形/長方形 9"/>
          <p:cNvSpPr/>
          <p:nvPr/>
        </p:nvSpPr>
        <p:spPr>
          <a:xfrm>
            <a:off x="1104433" y="1069904"/>
            <a:ext cx="5955476" cy="523220"/>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algn="ctr"/>
            <a:r>
              <a:rPr kumimoji="1" lang="ja-JP" altLang="en-US" sz="2800" b="1" dirty="0" smtClean="0">
                <a:solidFill>
                  <a:srgbClr val="FFFF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スクラッチキャット</a:t>
            </a:r>
            <a:r>
              <a:rPr kumimoji="1" lang="ja-JP" altLang="en-US" sz="2800" b="1" dirty="0" smtClean="0">
                <a:solidFill>
                  <a:schemeClr val="bg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にさせたい動き</a:t>
            </a:r>
            <a:endParaRPr kumimoji="1" lang="en-US" altLang="ja-JP" sz="2800" b="1" dirty="0">
              <a:solidFill>
                <a:schemeClr val="bg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pic>
        <p:nvPicPr>
          <p:cNvPr id="11" name="図 10"/>
          <p:cNvPicPr>
            <a:picLocks noChangeAspect="1"/>
          </p:cNvPicPr>
          <p:nvPr/>
        </p:nvPicPr>
        <p:blipFill rotWithShape="1">
          <a:blip r:embed="rId3">
            <a:extLst>
              <a:ext uri="{28A0092B-C50C-407E-A947-70E740481C1C}">
                <a14:useLocalDpi xmlns:a14="http://schemas.microsoft.com/office/drawing/2010/main" val="0"/>
              </a:ext>
            </a:extLst>
          </a:blip>
          <a:srcRect b="25042"/>
          <a:stretch/>
        </p:blipFill>
        <p:spPr>
          <a:xfrm>
            <a:off x="5554662" y="2949204"/>
            <a:ext cx="3589338" cy="3538682"/>
          </a:xfrm>
          <a:prstGeom prst="rect">
            <a:avLst/>
          </a:prstGeom>
        </p:spPr>
      </p:pic>
      <p:sp>
        <p:nvSpPr>
          <p:cNvPr id="12" name="正方形/長方形 11"/>
          <p:cNvSpPr/>
          <p:nvPr/>
        </p:nvSpPr>
        <p:spPr>
          <a:xfrm rot="1202683">
            <a:off x="6928015" y="3483493"/>
            <a:ext cx="2031325" cy="830997"/>
          </a:xfrm>
          <a:prstGeom prst="rect">
            <a:avLst/>
          </a:prstGeom>
          <a:noFill/>
        </p:spPr>
        <p:txBody>
          <a:bodyPr wrap="none" lIns="91440" tIns="45720" rIns="91440" bIns="45720">
            <a:spAutoFit/>
          </a:bodyPr>
          <a:lstStyle/>
          <a:p>
            <a:pPr algn="ctr"/>
            <a:r>
              <a:rPr lang="ja-JP" altLang="en-US" sz="4800" b="0" cap="none" spc="0" dirty="0" smtClean="0">
                <a:ln w="0"/>
                <a:solidFill>
                  <a:srgbClr val="FF000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課題③</a:t>
            </a:r>
            <a:endParaRPr lang="ja-JP" altLang="en-US" sz="4800" b="0" cap="none" spc="0" dirty="0">
              <a:ln w="0"/>
              <a:solidFill>
                <a:srgbClr val="FF000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3647746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17</a:t>
            </a:fld>
            <a:endParaRPr kumimoji="1" lang="ja-JP" altLang="en-US"/>
          </a:p>
        </p:txBody>
      </p:sp>
      <p:sp>
        <p:nvSpPr>
          <p:cNvPr id="5" name="タイトル 1"/>
          <p:cNvSpPr txBox="1">
            <a:spLocks/>
          </p:cNvSpPr>
          <p:nvPr/>
        </p:nvSpPr>
        <p:spPr>
          <a:xfrm>
            <a:off x="120655" y="350714"/>
            <a:ext cx="6149515" cy="441984"/>
          </a:xfrm>
          <a:prstGeom prst="rect">
            <a:avLst/>
          </a:prstGeom>
          <a:solidFill>
            <a:schemeClr val="accent6">
              <a:lumMod val="40000"/>
              <a:lumOff val="60000"/>
            </a:schemeClr>
          </a:solidFill>
          <a:effectLst>
            <a:outerShdw blurRad="50800" dist="38100" dir="5400000" algn="t" rotWithShape="0">
              <a:prstClr val="black">
                <a:alpha val="40000"/>
              </a:prstClr>
            </a:outerShdw>
          </a:effectLst>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8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③</a:t>
            </a:r>
            <a:r>
              <a:rPr lang="ja-JP" altLang="en-US" sz="28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「分岐」</a:t>
            </a:r>
            <a:r>
              <a:rPr lang="ja-JP" altLang="en-US" sz="28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のプログラム　</a:t>
            </a:r>
            <a:r>
              <a:rPr lang="ja-JP" altLang="en-US" sz="2800" b="1" dirty="0" smtClean="0">
                <a:solidFill>
                  <a:srgbClr val="FFFF00"/>
                </a:solidFill>
                <a:effectLst>
                  <a:glow rad="101600">
                    <a:schemeClr val="tx1">
                      <a:alpha val="60000"/>
                    </a:schemeClr>
                  </a:glow>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例</a:t>
            </a:r>
            <a:r>
              <a:rPr lang="ja-JP" altLang="en-US" sz="2800" b="1" dirty="0" smtClean="0">
                <a:solidFill>
                  <a:sysClr val="windowText" lastClr="000000"/>
                </a:solidFill>
                <a:latin typeface="ＭＳ Ｐゴシック" panose="020B0600070205080204" pitchFamily="50" charset="-128"/>
                <a:ea typeface="ＭＳ Ｐゴシック" panose="020B0600070205080204" pitchFamily="50" charset="-128"/>
              </a:rPr>
              <a:t>　</a:t>
            </a:r>
            <a:endParaRPr lang="ja-JP" altLang="en-US" sz="2800" b="1" dirty="0">
              <a:solidFill>
                <a:sysClr val="windowText" lastClr="000000"/>
              </a:solidFill>
              <a:latin typeface="ＭＳ Ｐゴシック" panose="020B0600070205080204" pitchFamily="50" charset="-128"/>
              <a:ea typeface="ＭＳ Ｐゴシック" panose="020B0600070205080204" pitchFamily="50" charset="-128"/>
            </a:endParaRPr>
          </a:p>
        </p:txBody>
      </p:sp>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458617" y="913031"/>
            <a:ext cx="2874309" cy="2191660"/>
          </a:xfrm>
          <a:prstGeom prst="rect">
            <a:avLst/>
          </a:prstGeom>
          <a:effectLst>
            <a:outerShdw blurRad="50800" dist="38100" dir="2700000" algn="tl" rotWithShape="0">
              <a:prstClr val="black">
                <a:alpha val="40000"/>
              </a:prstClr>
            </a:outerShdw>
          </a:effectLst>
        </p:spPr>
      </p:pic>
      <p:pic>
        <p:nvPicPr>
          <p:cNvPr id="2" name="図 1"/>
          <p:cNvPicPr>
            <a:picLocks noChangeAspect="1"/>
          </p:cNvPicPr>
          <p:nvPr/>
        </p:nvPicPr>
        <p:blipFill>
          <a:blip r:embed="rId6">
            <a:clrChange>
              <a:clrFrom>
                <a:srgbClr val="F9F9F9"/>
              </a:clrFrom>
              <a:clrTo>
                <a:srgbClr val="F9F9F9">
                  <a:alpha val="0"/>
                </a:srgbClr>
              </a:clrTo>
            </a:clrChange>
          </a:blip>
          <a:stretch>
            <a:fillRect/>
          </a:stretch>
        </p:blipFill>
        <p:spPr>
          <a:xfrm>
            <a:off x="120655" y="901483"/>
            <a:ext cx="3486398" cy="5591392"/>
          </a:xfrm>
          <a:prstGeom prst="rect">
            <a:avLst/>
          </a:prstGeom>
        </p:spPr>
      </p:pic>
      <p:pic>
        <p:nvPicPr>
          <p:cNvPr id="8" name="条件分岐">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813324" y="2570390"/>
            <a:ext cx="4913691" cy="3685268"/>
          </a:xfrm>
          <a:prstGeom prst="rect">
            <a:avLst/>
          </a:prstGeom>
        </p:spPr>
      </p:pic>
    </p:spTree>
    <p:extLst>
      <p:ext uri="{BB962C8B-B14F-4D97-AF65-F5344CB8AC3E}">
        <p14:creationId xmlns:p14="http://schemas.microsoft.com/office/powerpoint/2010/main" val="7122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mediacall" presetSubtype="0" fill="hold" nodeType="afterEffect">
                                  <p:stCondLst>
                                    <p:cond delay="0"/>
                                  </p:stCondLst>
                                  <p:childTnLst>
                                    <p:cmd type="call" cmd="togglePause">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7">
            <a:clrChange>
              <a:clrFrom>
                <a:srgbClr val="F8F8F8"/>
              </a:clrFrom>
              <a:clrTo>
                <a:srgbClr val="F8F8F8">
                  <a:alpha val="0"/>
                </a:srgbClr>
              </a:clrTo>
            </a:clrChange>
          </a:blip>
          <a:stretch>
            <a:fillRect/>
          </a:stretch>
        </p:blipFill>
        <p:spPr>
          <a:xfrm>
            <a:off x="3231965" y="2879481"/>
            <a:ext cx="3200400" cy="3457575"/>
          </a:xfrm>
          <a:prstGeom prst="rect">
            <a:avLst/>
          </a:prstGeom>
        </p:spPr>
      </p:pic>
      <p:grpSp>
        <p:nvGrpSpPr>
          <p:cNvPr id="8" name="グループ化 7"/>
          <p:cNvGrpSpPr/>
          <p:nvPr/>
        </p:nvGrpSpPr>
        <p:grpSpPr>
          <a:xfrm>
            <a:off x="1484106" y="1161437"/>
            <a:ext cx="1579940" cy="2470831"/>
            <a:chOff x="7564060" y="432027"/>
            <a:chExt cx="1579940" cy="2470831"/>
          </a:xfrm>
        </p:grpSpPr>
        <p:pic>
          <p:nvPicPr>
            <p:cNvPr id="6" name="図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4060" y="432027"/>
              <a:ext cx="1579940" cy="2470831"/>
            </a:xfrm>
            <a:prstGeom prst="rect">
              <a:avLst/>
            </a:prstGeom>
          </p:spPr>
        </p:pic>
        <p:sp>
          <p:nvSpPr>
            <p:cNvPr id="7" name="正方形/長方形 6"/>
            <p:cNvSpPr/>
            <p:nvPr/>
          </p:nvSpPr>
          <p:spPr>
            <a:xfrm rot="21314081">
              <a:off x="7706185" y="1585993"/>
              <a:ext cx="1005403" cy="523220"/>
            </a:xfrm>
            <a:prstGeom prst="rect">
              <a:avLst/>
            </a:prstGeom>
            <a:noFill/>
          </p:spPr>
          <p:txBody>
            <a:bodyPr wrap="none" lIns="91440" tIns="45720" rIns="91440" bIns="45720">
              <a:spAutoFit/>
            </a:bodyPr>
            <a:lstStyle/>
            <a:p>
              <a:pPr algn="ctr"/>
              <a:r>
                <a:rPr lang="ja-JP" altLang="en-US" sz="2800" b="1" cap="none" spc="0" dirty="0" smtClean="0">
                  <a:ln w="0"/>
                  <a:solidFill>
                    <a:srgbClr val="FF000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ヒント</a:t>
              </a:r>
              <a:endParaRPr lang="ja-JP" altLang="en-US" sz="2800" b="1" cap="none" spc="0" dirty="0">
                <a:ln w="0"/>
                <a:solidFill>
                  <a:srgbClr val="FF000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sp>
        <p:nvSpPr>
          <p:cNvPr id="11" name="四角形吹き出し 10"/>
          <p:cNvSpPr/>
          <p:nvPr/>
        </p:nvSpPr>
        <p:spPr>
          <a:xfrm>
            <a:off x="178189" y="3909366"/>
            <a:ext cx="2971119" cy="2380343"/>
          </a:xfrm>
          <a:prstGeom prst="wedgeRectCallout">
            <a:avLst>
              <a:gd name="adj1" fmla="val 3309"/>
              <a:gd name="adj2" fmla="val -72063"/>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400" dirty="0" smtClean="0">
                <a:solidFill>
                  <a:schemeClr val="tx1"/>
                </a:solidFill>
                <a:latin typeface="ＭＳ Ｐゴシック" panose="020B0600070205080204" pitchFamily="50" charset="-128"/>
                <a:ea typeface="ＭＳ Ｐゴシック" panose="020B0600070205080204" pitchFamily="50" charset="-128"/>
              </a:rPr>
              <a:t>　</a:t>
            </a:r>
            <a:r>
              <a:rPr kumimoji="1" lang="ja-JP" altLang="en-US" sz="24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「もし～なら」</a:t>
            </a:r>
            <a:r>
              <a:rPr kumimoji="1" lang="ja-JP" altLang="en-US" sz="2400" dirty="0" smtClean="0">
                <a:solidFill>
                  <a:schemeClr val="tx1"/>
                </a:solidFill>
                <a:latin typeface="ＭＳ Ｐゴシック" panose="020B0600070205080204" pitchFamily="50" charset="-128"/>
                <a:ea typeface="ＭＳ Ｐゴシック" panose="020B0600070205080204" pitchFamily="50" charset="-128"/>
              </a:rPr>
              <a:t>と書かれたブロックを，使うと，条件に合った時の動きや，そうでない時の動きを設定することが</a:t>
            </a:r>
            <a:r>
              <a:rPr kumimoji="1" lang="ja-JP" altLang="en-US" sz="2400" dirty="0" smtClean="0">
                <a:solidFill>
                  <a:schemeClr val="tx1"/>
                </a:solidFill>
                <a:latin typeface="ＭＳ Ｐゴシック" panose="020B0600070205080204" pitchFamily="50" charset="-128"/>
                <a:ea typeface="ＭＳ Ｐゴシック" panose="020B0600070205080204" pitchFamily="50" charset="-128"/>
              </a:rPr>
              <a:t>できるよ。</a:t>
            </a:r>
            <a:endParaRPr kumimoji="1" lang="en-US" altLang="ja-JP" sz="2400" dirty="0" smtClean="0">
              <a:solidFill>
                <a:schemeClr val="tx1"/>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18</a:t>
            </a:fld>
            <a:endParaRPr kumimoji="1" lang="ja-JP" altLang="en-US"/>
          </a:p>
        </p:txBody>
      </p:sp>
      <p:sp>
        <p:nvSpPr>
          <p:cNvPr id="13" name="正方形/長方形 12"/>
          <p:cNvSpPr/>
          <p:nvPr/>
        </p:nvSpPr>
        <p:spPr>
          <a:xfrm>
            <a:off x="108787" y="499513"/>
            <a:ext cx="1292662" cy="3056285"/>
          </a:xfrm>
          <a:prstGeom prst="rect">
            <a:avLst/>
          </a:prstGeom>
          <a:solidFill>
            <a:schemeClr val="accent6">
              <a:lumMod val="20000"/>
              <a:lumOff val="80000"/>
            </a:schemeClr>
          </a:solidFill>
        </p:spPr>
        <p:txBody>
          <a:bodyPr vert="eaVert" wrap="none" lIns="91440" tIns="45720" rIns="91440" bIns="45720">
            <a:spAutoFit/>
          </a:bodyPr>
          <a:lstStyle/>
          <a:p>
            <a:pPr algn="ctr"/>
            <a:r>
              <a:rPr lang="ja-JP" altLang="en-US" sz="36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分岐ブロックを</a:t>
            </a:r>
            <a:endParaRPr lang="en-US" altLang="ja-JP" sz="36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a:p>
            <a:pPr algn="ctr"/>
            <a:r>
              <a:rPr lang="ja-JP" altLang="en-US" sz="3600" dirty="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使</a:t>
            </a:r>
            <a:r>
              <a:rPr lang="ja-JP" altLang="en-US" sz="36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う</a:t>
            </a:r>
            <a:endParaRPr lang="ja-JP" altLang="en-US" sz="3600" b="0" cap="none" spc="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20" name="角丸四角形 19"/>
          <p:cNvSpPr/>
          <p:nvPr/>
        </p:nvSpPr>
        <p:spPr>
          <a:xfrm>
            <a:off x="3352563" y="3686143"/>
            <a:ext cx="3079802" cy="1640599"/>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a:blip r:embed="rId9">
            <a:clrChange>
              <a:clrFrom>
                <a:srgbClr val="F9F9F9"/>
              </a:clrFrom>
              <a:clrTo>
                <a:srgbClr val="F9F9F9">
                  <a:alpha val="0"/>
                </a:srgbClr>
              </a:clrTo>
            </a:clrChange>
          </a:blip>
          <a:stretch>
            <a:fillRect/>
          </a:stretch>
        </p:blipFill>
        <p:spPr>
          <a:xfrm>
            <a:off x="3213529" y="577737"/>
            <a:ext cx="3275752" cy="2183834"/>
          </a:xfrm>
          <a:prstGeom prst="rect">
            <a:avLst/>
          </a:prstGeom>
        </p:spPr>
      </p:pic>
      <p:sp>
        <p:nvSpPr>
          <p:cNvPr id="19" name="角丸四角形 18"/>
          <p:cNvSpPr/>
          <p:nvPr/>
        </p:nvSpPr>
        <p:spPr>
          <a:xfrm>
            <a:off x="3317069" y="1373620"/>
            <a:ext cx="3172212" cy="1166379"/>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nekonig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638764" y="749752"/>
            <a:ext cx="2326002" cy="1744502"/>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nekonige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6600284" y="3553380"/>
            <a:ext cx="2364482" cy="1773362"/>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7512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heel(1)">
                                      <p:cBhvr>
                                        <p:cTn id="11" dur="2000"/>
                                        <p:tgtEl>
                                          <p:spTgt spid="19"/>
                                        </p:tgtEl>
                                      </p:cBhvr>
                                    </p:animEffect>
                                  </p:childTnLst>
                                </p:cTn>
                              </p:par>
                            </p:childTnLst>
                          </p:cTn>
                        </p:par>
                        <p:par>
                          <p:cTn id="12" fill="hold">
                            <p:stCondLst>
                              <p:cond delay="2500"/>
                            </p:stCondLst>
                            <p:childTnLst>
                              <p:par>
                                <p:cTn id="13" presetID="2" presetClass="mediacall" presetSubtype="0" fill="hold" nodeType="afterEffect">
                                  <p:stCondLst>
                                    <p:cond delay="2000"/>
                                  </p:stCondLst>
                                  <p:childTnLst>
                                    <p:cmd type="call" cmd="togglePause">
                                      <p:cBhvr>
                                        <p:cTn id="14" dur="1" fill="hold"/>
                                        <p:tgtEl>
                                          <p:spTgt spid="21"/>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500"/>
                            </p:stCondLst>
                            <p:childTnLst>
                              <p:par>
                                <p:cTn id="21" presetID="21"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heel(1)">
                                      <p:cBhvr>
                                        <p:cTn id="23" dur="2000"/>
                                        <p:tgtEl>
                                          <p:spTgt spid="20"/>
                                        </p:tgtEl>
                                      </p:cBhvr>
                                    </p:animEffect>
                                  </p:childTnLst>
                                </p:cTn>
                              </p:par>
                            </p:childTnLst>
                          </p:cTn>
                        </p:par>
                        <p:par>
                          <p:cTn id="24" fill="hold">
                            <p:stCondLst>
                              <p:cond delay="2500"/>
                            </p:stCondLst>
                            <p:childTnLst>
                              <p:par>
                                <p:cTn id="25" presetID="2" presetClass="mediacall" presetSubtype="0" fill="hold" nodeType="afterEffect">
                                  <p:stCondLst>
                                    <p:cond delay="0"/>
                                  </p:stCondLst>
                                  <p:childTnLst>
                                    <p:cmd type="call" cmd="togglePause">
                                      <p:cBhvr>
                                        <p:cTn id="2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7" fill="hold" display="0">
                  <p:stCondLst>
                    <p:cond delay="indefinite"/>
                  </p:stCondLst>
                </p:cTn>
                <p:tgtEl>
                  <p:spTgt spid="21"/>
                </p:tgtEl>
              </p:cMediaNode>
            </p:video>
            <p:video fullScrn="1">
              <p:cMediaNode vol="80000">
                <p:cTn id="28" fill="hold" display="0">
                  <p:stCondLst>
                    <p:cond delay="indefinite"/>
                  </p:stCondLst>
                </p:cTn>
                <p:tgtEl>
                  <p:spTgt spid="23"/>
                </p:tgtEl>
              </p:cMediaNode>
            </p:video>
          </p:childTnLst>
        </p:cTn>
      </p:par>
    </p:tnLst>
    <p:bldLst>
      <p:bldP spid="20"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71195" t="60462" r="4781" b="11761"/>
          <a:stretch/>
        </p:blipFill>
        <p:spPr>
          <a:xfrm>
            <a:off x="3171738" y="485986"/>
            <a:ext cx="3125796" cy="2032000"/>
          </a:xfrm>
          <a:prstGeom prst="rect">
            <a:avLst/>
          </a:prstGeom>
          <a:ln>
            <a:solidFill>
              <a:schemeClr val="accent6">
                <a:lumMod val="50000"/>
              </a:schemeClr>
            </a:solidFill>
          </a:ln>
        </p:spPr>
      </p:pic>
      <p:grpSp>
        <p:nvGrpSpPr>
          <p:cNvPr id="8" name="グループ化 7"/>
          <p:cNvGrpSpPr/>
          <p:nvPr/>
        </p:nvGrpSpPr>
        <p:grpSpPr>
          <a:xfrm>
            <a:off x="1484106" y="1161437"/>
            <a:ext cx="1579940" cy="2470831"/>
            <a:chOff x="7564060" y="432027"/>
            <a:chExt cx="1579940" cy="2470831"/>
          </a:xfrm>
        </p:grpSpPr>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4060" y="432027"/>
              <a:ext cx="1579940" cy="2470831"/>
            </a:xfrm>
            <a:prstGeom prst="rect">
              <a:avLst/>
            </a:prstGeom>
          </p:spPr>
        </p:pic>
        <p:sp>
          <p:nvSpPr>
            <p:cNvPr id="7" name="正方形/長方形 6"/>
            <p:cNvSpPr/>
            <p:nvPr/>
          </p:nvSpPr>
          <p:spPr>
            <a:xfrm rot="21314081">
              <a:off x="7706185" y="1585993"/>
              <a:ext cx="1005403" cy="523220"/>
            </a:xfrm>
            <a:prstGeom prst="rect">
              <a:avLst/>
            </a:prstGeom>
            <a:noFill/>
          </p:spPr>
          <p:txBody>
            <a:bodyPr wrap="none" lIns="91440" tIns="45720" rIns="91440" bIns="45720">
              <a:spAutoFit/>
            </a:bodyPr>
            <a:lstStyle/>
            <a:p>
              <a:pPr algn="ctr"/>
              <a:r>
                <a:rPr lang="ja-JP" altLang="en-US" sz="2800" b="1" cap="none" spc="0" dirty="0" smtClean="0">
                  <a:ln w="0"/>
                  <a:solidFill>
                    <a:srgbClr val="FF000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ヒント</a:t>
              </a:r>
              <a:endParaRPr lang="ja-JP" altLang="en-US" sz="2800" b="1" cap="none" spc="0" dirty="0">
                <a:ln w="0"/>
                <a:solidFill>
                  <a:srgbClr val="FF000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sp>
        <p:nvSpPr>
          <p:cNvPr id="11" name="四角形吹き出し 10"/>
          <p:cNvSpPr/>
          <p:nvPr/>
        </p:nvSpPr>
        <p:spPr>
          <a:xfrm>
            <a:off x="239813" y="4745377"/>
            <a:ext cx="2971119" cy="1568338"/>
          </a:xfrm>
          <a:prstGeom prst="wedgeRectCallout">
            <a:avLst>
              <a:gd name="adj1" fmla="val 7706"/>
              <a:gd name="adj2" fmla="val -143869"/>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400" dirty="0" smtClean="0">
                <a:solidFill>
                  <a:schemeClr val="tx1"/>
                </a:solidFill>
                <a:latin typeface="ＭＳ Ｐゴシック" panose="020B0600070205080204" pitchFamily="50" charset="-128"/>
                <a:ea typeface="ＭＳ Ｐゴシック" panose="020B0600070205080204" pitchFamily="50" charset="-128"/>
              </a:rPr>
              <a:t>　キャラクターを追加して，複数のキャラクターを動かすこともできるよ。</a:t>
            </a:r>
            <a:endParaRPr kumimoji="1" lang="en-US" altLang="ja-JP" sz="2400" dirty="0" smtClean="0">
              <a:solidFill>
                <a:schemeClr val="tx1"/>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19</a:t>
            </a:fld>
            <a:endParaRPr kumimoji="1" lang="ja-JP" altLang="en-US"/>
          </a:p>
        </p:txBody>
      </p:sp>
      <p:sp>
        <p:nvSpPr>
          <p:cNvPr id="13" name="正方形/長方形 12"/>
          <p:cNvSpPr/>
          <p:nvPr/>
        </p:nvSpPr>
        <p:spPr>
          <a:xfrm>
            <a:off x="239813" y="485986"/>
            <a:ext cx="1169551" cy="4122282"/>
          </a:xfrm>
          <a:prstGeom prst="rect">
            <a:avLst/>
          </a:prstGeom>
          <a:solidFill>
            <a:schemeClr val="accent6">
              <a:lumMod val="20000"/>
              <a:lumOff val="80000"/>
            </a:schemeClr>
          </a:solidFill>
        </p:spPr>
        <p:txBody>
          <a:bodyPr vert="eaVert" wrap="none" lIns="91440" tIns="45720" rIns="91440" bIns="45720">
            <a:spAutoFit/>
          </a:bodyPr>
          <a:lstStyle/>
          <a:p>
            <a:pPr algn="ctr"/>
            <a:r>
              <a:rPr lang="ja-JP" altLang="en-US" sz="32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キャラクター</a:t>
            </a:r>
            <a:r>
              <a:rPr lang="ja-JP" altLang="en-US" sz="24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（スプライト）</a:t>
            </a:r>
            <a:endParaRPr lang="en-US" altLang="ja-JP" sz="24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a:p>
            <a:pPr algn="ctr"/>
            <a:r>
              <a:rPr lang="ja-JP" altLang="en-US" sz="32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を追加する</a:t>
            </a:r>
            <a:endParaRPr lang="en-US" altLang="ja-JP" sz="32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20" name="角丸四角形 19"/>
          <p:cNvSpPr/>
          <p:nvPr/>
        </p:nvSpPr>
        <p:spPr>
          <a:xfrm>
            <a:off x="5684445" y="2050635"/>
            <a:ext cx="501269" cy="478972"/>
          </a:xfrm>
          <a:prstGeom prst="roundRect">
            <a:avLst>
              <a:gd name="adj" fmla="val 37879"/>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5"/>
          <a:stretch>
            <a:fillRect/>
          </a:stretch>
        </p:blipFill>
        <p:spPr>
          <a:xfrm>
            <a:off x="5432576" y="2577013"/>
            <a:ext cx="3507648" cy="2168364"/>
          </a:xfrm>
          <a:prstGeom prst="rect">
            <a:avLst/>
          </a:prstGeom>
        </p:spPr>
      </p:pic>
      <p:sp>
        <p:nvSpPr>
          <p:cNvPr id="19" name="角丸四角形 18"/>
          <p:cNvSpPr/>
          <p:nvPr/>
        </p:nvSpPr>
        <p:spPr>
          <a:xfrm>
            <a:off x="7913891" y="4007245"/>
            <a:ext cx="753285" cy="601023"/>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rotWithShape="1">
          <a:blip r:embed="rId6"/>
          <a:srcRect t="40636"/>
          <a:stretch/>
        </p:blipFill>
        <p:spPr>
          <a:xfrm>
            <a:off x="3317754" y="4953393"/>
            <a:ext cx="3143250" cy="1385329"/>
          </a:xfrm>
          <a:prstGeom prst="rect">
            <a:avLst/>
          </a:prstGeom>
          <a:ln w="38100">
            <a:solidFill>
              <a:schemeClr val="accent6">
                <a:lumMod val="50000"/>
              </a:schemeClr>
            </a:solidFill>
          </a:ln>
        </p:spPr>
      </p:pic>
      <p:sp>
        <p:nvSpPr>
          <p:cNvPr id="17" name="上矢印 16"/>
          <p:cNvSpPr/>
          <p:nvPr/>
        </p:nvSpPr>
        <p:spPr>
          <a:xfrm rot="8212452">
            <a:off x="6083358" y="2437942"/>
            <a:ext cx="643736" cy="642522"/>
          </a:xfrm>
          <a:prstGeom prst="upArrow">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上矢印 17"/>
          <p:cNvSpPr/>
          <p:nvPr/>
        </p:nvSpPr>
        <p:spPr>
          <a:xfrm rot="14062869">
            <a:off x="6062145" y="4591426"/>
            <a:ext cx="564560" cy="723935"/>
          </a:xfrm>
          <a:prstGeom prst="upArrow">
            <a:avLst>
              <a:gd name="adj1" fmla="val 50000"/>
              <a:gd name="adj2" fmla="val 52638"/>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6461004" y="711200"/>
            <a:ext cx="2479220" cy="1384995"/>
          </a:xfrm>
          <a:prstGeom prst="rect">
            <a:avLst/>
          </a:prstGeom>
          <a:noFill/>
        </p:spPr>
        <p:txBody>
          <a:bodyPr wrap="square" rtlCol="0">
            <a:spAutoFit/>
          </a:bodyPr>
          <a:lstStyle/>
          <a:p>
            <a:r>
              <a:rPr kumimoji="1" lang="ja-JP" altLang="en-US" sz="2800" dirty="0" smtClean="0">
                <a:latin typeface="ＭＳ Ｐゴシック" panose="020B0600070205080204" pitchFamily="50" charset="-128"/>
                <a:ea typeface="ＭＳ Ｐゴシック" panose="020B0600070205080204" pitchFamily="50" charset="-128"/>
              </a:rPr>
              <a:t>「スプライトを</a:t>
            </a:r>
            <a:endParaRPr kumimoji="1" lang="en-US" altLang="ja-JP" sz="2800" dirty="0" smtClean="0">
              <a:latin typeface="ＭＳ Ｐゴシック" panose="020B0600070205080204" pitchFamily="50" charset="-128"/>
              <a:ea typeface="ＭＳ Ｐゴシック" panose="020B0600070205080204" pitchFamily="50" charset="-128"/>
            </a:endParaRPr>
          </a:p>
          <a:p>
            <a:r>
              <a:rPr kumimoji="1" lang="ja-JP" altLang="en-US" sz="2800" dirty="0">
                <a:latin typeface="ＭＳ Ｐゴシック" panose="020B0600070205080204" pitchFamily="50" charset="-128"/>
                <a:ea typeface="ＭＳ Ｐゴシック" panose="020B0600070205080204" pitchFamily="50" charset="-128"/>
              </a:rPr>
              <a:t>　</a:t>
            </a:r>
            <a:r>
              <a:rPr kumimoji="1" lang="ja-JP" altLang="en-US" sz="2800" dirty="0" smtClean="0">
                <a:latin typeface="ＭＳ Ｐゴシック" panose="020B0600070205080204" pitchFamily="50" charset="-128"/>
                <a:ea typeface="ＭＳ Ｐゴシック" panose="020B0600070205080204" pitchFamily="50" charset="-128"/>
              </a:rPr>
              <a:t>　　えらぶ」を　　</a:t>
            </a:r>
            <a:endParaRPr kumimoji="1" lang="en-US" altLang="ja-JP" sz="2800" dirty="0" smtClean="0">
              <a:latin typeface="ＭＳ Ｐゴシック" panose="020B0600070205080204" pitchFamily="50" charset="-128"/>
              <a:ea typeface="ＭＳ Ｐゴシック" panose="020B0600070205080204" pitchFamily="50" charset="-128"/>
            </a:endParaRPr>
          </a:p>
          <a:p>
            <a:r>
              <a:rPr kumimoji="1" lang="ja-JP" altLang="en-US" sz="2800" dirty="0">
                <a:latin typeface="ＭＳ Ｐゴシック" panose="020B0600070205080204" pitchFamily="50" charset="-128"/>
                <a:ea typeface="ＭＳ Ｐゴシック" panose="020B0600070205080204" pitchFamily="50" charset="-128"/>
              </a:rPr>
              <a:t>　</a:t>
            </a:r>
            <a:r>
              <a:rPr kumimoji="1" lang="ja-JP" altLang="en-US" sz="2800" dirty="0" smtClean="0">
                <a:latin typeface="ＭＳ Ｐゴシック" panose="020B0600070205080204" pitchFamily="50" charset="-128"/>
                <a:ea typeface="ＭＳ Ｐゴシック" panose="020B0600070205080204" pitchFamily="50" charset="-128"/>
              </a:rPr>
              <a:t>　　クリック！</a:t>
            </a:r>
            <a:endParaRPr kumimoji="1" lang="ja-JP" altLang="en-US" sz="2800" dirty="0">
              <a:latin typeface="ＭＳ Ｐゴシック" panose="020B0600070205080204" pitchFamily="50" charset="-128"/>
              <a:ea typeface="ＭＳ Ｐゴシック" panose="020B0600070205080204" pitchFamily="50" charset="-128"/>
            </a:endParaRPr>
          </a:p>
        </p:txBody>
      </p:sp>
      <p:sp>
        <p:nvSpPr>
          <p:cNvPr id="22" name="テキスト ボックス 21"/>
          <p:cNvSpPr txBox="1"/>
          <p:nvPr/>
        </p:nvSpPr>
        <p:spPr>
          <a:xfrm>
            <a:off x="2985975" y="2998797"/>
            <a:ext cx="2299715" cy="1384995"/>
          </a:xfrm>
          <a:prstGeom prst="rect">
            <a:avLst/>
          </a:prstGeom>
          <a:noFill/>
        </p:spPr>
        <p:txBody>
          <a:bodyPr wrap="square" rtlCol="0">
            <a:spAutoFit/>
          </a:bodyPr>
          <a:lstStyle/>
          <a:p>
            <a:r>
              <a:rPr kumimoji="1" lang="ja-JP" altLang="en-US" sz="2800" dirty="0" smtClean="0">
                <a:latin typeface="ＭＳ Ｐゴシック" panose="020B0600070205080204" pitchFamily="50" charset="-128"/>
                <a:ea typeface="ＭＳ Ｐゴシック" panose="020B0600070205080204" pitchFamily="50" charset="-128"/>
              </a:rPr>
              <a:t>追加する</a:t>
            </a:r>
            <a:endParaRPr kumimoji="1" lang="en-US" altLang="ja-JP" sz="2800" dirty="0" smtClean="0">
              <a:latin typeface="ＭＳ Ｐゴシック" panose="020B0600070205080204" pitchFamily="50" charset="-128"/>
              <a:ea typeface="ＭＳ Ｐゴシック" panose="020B0600070205080204" pitchFamily="50" charset="-128"/>
            </a:endParaRPr>
          </a:p>
          <a:p>
            <a:r>
              <a:rPr kumimoji="1" lang="ja-JP" altLang="en-US" sz="2800" dirty="0" smtClean="0">
                <a:latin typeface="ＭＳ Ｐゴシック" panose="020B0600070205080204" pitchFamily="50" charset="-128"/>
                <a:ea typeface="ＭＳ Ｐゴシック" panose="020B0600070205080204" pitchFamily="50" charset="-128"/>
              </a:rPr>
              <a:t>　スプライトを</a:t>
            </a:r>
            <a:endParaRPr kumimoji="1" lang="en-US" altLang="ja-JP" sz="2800" dirty="0" smtClean="0">
              <a:latin typeface="ＭＳ Ｐゴシック" panose="020B0600070205080204" pitchFamily="50" charset="-128"/>
              <a:ea typeface="ＭＳ Ｐゴシック" panose="020B0600070205080204" pitchFamily="50" charset="-128"/>
            </a:endParaRPr>
          </a:p>
          <a:p>
            <a:r>
              <a:rPr kumimoji="1" lang="ja-JP" altLang="en-US" sz="2800" dirty="0">
                <a:latin typeface="ＭＳ Ｐゴシック" panose="020B0600070205080204" pitchFamily="50" charset="-128"/>
                <a:ea typeface="ＭＳ Ｐゴシック" panose="020B0600070205080204" pitchFamily="50" charset="-128"/>
              </a:rPr>
              <a:t>　</a:t>
            </a:r>
            <a:r>
              <a:rPr kumimoji="1" lang="ja-JP" altLang="en-US" sz="2800" dirty="0" smtClean="0">
                <a:latin typeface="ＭＳ Ｐゴシック" panose="020B0600070205080204" pitchFamily="50" charset="-128"/>
                <a:ea typeface="ＭＳ Ｐゴシック" panose="020B0600070205080204" pitchFamily="50" charset="-128"/>
              </a:rPr>
              <a:t>　　選択する。</a:t>
            </a:r>
            <a:endParaRPr kumimoji="1" lang="ja-JP" altLang="en-US" sz="2800" dirty="0">
              <a:latin typeface="ＭＳ Ｐゴシック" panose="020B0600070205080204" pitchFamily="50" charset="-128"/>
              <a:ea typeface="ＭＳ Ｐゴシック" panose="020B0600070205080204" pitchFamily="50" charset="-128"/>
            </a:endParaRPr>
          </a:p>
        </p:txBody>
      </p:sp>
      <p:sp>
        <p:nvSpPr>
          <p:cNvPr id="24" name="テキスト ボックス 23"/>
          <p:cNvSpPr txBox="1"/>
          <p:nvPr/>
        </p:nvSpPr>
        <p:spPr>
          <a:xfrm>
            <a:off x="6640509" y="4953727"/>
            <a:ext cx="2299715" cy="1384995"/>
          </a:xfrm>
          <a:prstGeom prst="rect">
            <a:avLst/>
          </a:prstGeom>
          <a:noFill/>
        </p:spPr>
        <p:txBody>
          <a:bodyPr wrap="square" rtlCol="0">
            <a:spAutoFit/>
          </a:bodyPr>
          <a:lstStyle/>
          <a:p>
            <a:r>
              <a:rPr kumimoji="1" lang="ja-JP" altLang="en-US" sz="2800" dirty="0" smtClean="0">
                <a:latin typeface="ＭＳ Ｐゴシック" panose="020B0600070205080204" pitchFamily="50" charset="-128"/>
                <a:ea typeface="ＭＳ Ｐゴシック" panose="020B0600070205080204" pitchFamily="50" charset="-128"/>
              </a:rPr>
              <a:t>スプライトが　</a:t>
            </a:r>
            <a:endParaRPr kumimoji="1" lang="en-US" altLang="ja-JP" sz="2800" dirty="0" smtClean="0">
              <a:latin typeface="ＭＳ Ｐゴシック" panose="020B0600070205080204" pitchFamily="50" charset="-128"/>
              <a:ea typeface="ＭＳ Ｐゴシック" panose="020B0600070205080204" pitchFamily="50" charset="-128"/>
            </a:endParaRPr>
          </a:p>
          <a:p>
            <a:r>
              <a:rPr kumimoji="1" lang="ja-JP" altLang="en-US" sz="2800" dirty="0">
                <a:latin typeface="ＭＳ Ｐゴシック" panose="020B0600070205080204" pitchFamily="50" charset="-128"/>
                <a:ea typeface="ＭＳ Ｐゴシック" panose="020B0600070205080204" pitchFamily="50" charset="-128"/>
              </a:rPr>
              <a:t>　</a:t>
            </a:r>
            <a:r>
              <a:rPr kumimoji="1" lang="ja-JP" altLang="en-US" sz="2800" dirty="0" smtClean="0">
                <a:latin typeface="ＭＳ Ｐゴシック" panose="020B0600070205080204" pitchFamily="50" charset="-128"/>
                <a:ea typeface="ＭＳ Ｐゴシック" panose="020B0600070205080204" pitchFamily="50" charset="-128"/>
              </a:rPr>
              <a:t>ステージに</a:t>
            </a:r>
            <a:endParaRPr kumimoji="1" lang="en-US" altLang="ja-JP" sz="2800" dirty="0" smtClean="0">
              <a:latin typeface="ＭＳ Ｐゴシック" panose="020B0600070205080204" pitchFamily="50" charset="-128"/>
              <a:ea typeface="ＭＳ Ｐゴシック" panose="020B0600070205080204" pitchFamily="50" charset="-128"/>
            </a:endParaRPr>
          </a:p>
          <a:p>
            <a:r>
              <a:rPr kumimoji="1" lang="ja-JP" altLang="en-US" sz="2800" dirty="0">
                <a:latin typeface="ＭＳ Ｐゴシック" panose="020B0600070205080204" pitchFamily="50" charset="-128"/>
                <a:ea typeface="ＭＳ Ｐゴシック" panose="020B0600070205080204" pitchFamily="50" charset="-128"/>
              </a:rPr>
              <a:t>　</a:t>
            </a:r>
            <a:r>
              <a:rPr kumimoji="1" lang="ja-JP" altLang="en-US" sz="2800" dirty="0" smtClean="0">
                <a:latin typeface="ＭＳ Ｐゴシック" panose="020B0600070205080204" pitchFamily="50" charset="-128"/>
                <a:ea typeface="ＭＳ Ｐゴシック" panose="020B0600070205080204" pitchFamily="50" charset="-128"/>
              </a:rPr>
              <a:t>表示される。</a:t>
            </a:r>
            <a:endParaRPr kumimoji="1" lang="ja-JP" altLang="en-US" sz="28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60922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heel(1)">
                                      <p:cBhvr>
                                        <p:cTn id="11" dur="2000"/>
                                        <p:tgtEl>
                                          <p:spTgt spid="20"/>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4000"/>
                            </p:stCondLst>
                            <p:childTnLst>
                              <p:par>
                                <p:cTn id="25" presetID="21" presetClass="entr" presetSubtype="1"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heel(1)">
                                      <p:cBhvr>
                                        <p:cTn id="27" dur="2000"/>
                                        <p:tgtEl>
                                          <p:spTgt spid="19"/>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65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7000"/>
                            </p:stCondLst>
                            <p:childTnLst>
                              <p:par>
                                <p:cTn id="37" presetID="10"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par>
                          <p:cTn id="40" fill="hold">
                            <p:stCondLst>
                              <p:cond delay="7500"/>
                            </p:stCondLst>
                            <p:childTnLst>
                              <p:par>
                                <p:cTn id="41" presetID="10" presetClass="entr" presetSubtype="0"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P spid="17" grpId="0" animBg="1"/>
      <p:bldP spid="18" grpId="0" animBg="1"/>
      <p:bldP spid="12" grpId="0"/>
      <p:bldP spid="22"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2</a:t>
            </a:fld>
            <a:endParaRPr kumimoji="1" lang="ja-JP" altLang="en-US"/>
          </a:p>
        </p:txBody>
      </p:sp>
      <p:sp>
        <p:nvSpPr>
          <p:cNvPr id="5" name="タイトル 1"/>
          <p:cNvSpPr txBox="1">
            <a:spLocks/>
          </p:cNvSpPr>
          <p:nvPr/>
        </p:nvSpPr>
        <p:spPr>
          <a:xfrm>
            <a:off x="257277" y="525699"/>
            <a:ext cx="8658472" cy="441984"/>
          </a:xfrm>
          <a:prstGeom prst="rect">
            <a:avLst/>
          </a:prstGeom>
          <a:solidFill>
            <a:schemeClr val="accent6">
              <a:lumMod val="40000"/>
              <a:lumOff val="60000"/>
            </a:schemeClr>
          </a:solidFill>
          <a:effectLst>
            <a:outerShdw blurRad="50800" dist="38100" dir="5400000" algn="t" rotWithShape="0">
              <a:prstClr val="black">
                <a:alpha val="40000"/>
              </a:prstClr>
            </a:outerShdw>
          </a:effectLst>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800" b="1" dirty="0" smtClean="0">
                <a:solidFill>
                  <a:sysClr val="windowText" lastClr="000000"/>
                </a:solidFill>
                <a:latin typeface="ＭＳ Ｐゴシック" panose="020B0600070205080204" pitchFamily="50" charset="-128"/>
                <a:ea typeface="ＭＳ Ｐゴシック" panose="020B0600070205080204" pitchFamily="50" charset="-128"/>
              </a:rPr>
              <a:t>プログラミングにおける</a:t>
            </a:r>
            <a:r>
              <a:rPr lang="ja-JP" altLang="en-US" sz="28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「順次」「反復」「分岐」</a:t>
            </a:r>
            <a:r>
              <a:rPr lang="ja-JP" altLang="en-US" sz="2800" b="1" dirty="0" smtClean="0">
                <a:solidFill>
                  <a:sysClr val="windowText" lastClr="000000"/>
                </a:solidFill>
                <a:latin typeface="ＭＳ Ｐゴシック" panose="020B0600070205080204" pitchFamily="50" charset="-128"/>
                <a:ea typeface="ＭＳ Ｐゴシック" panose="020B0600070205080204" pitchFamily="50" charset="-128"/>
              </a:rPr>
              <a:t>とは？　</a:t>
            </a:r>
            <a:endParaRPr lang="ja-JP" altLang="en-US" sz="2800" b="1" dirty="0">
              <a:solidFill>
                <a:sysClr val="windowText" lastClr="000000"/>
              </a:solidFill>
              <a:latin typeface="ＭＳ Ｐゴシック" panose="020B0600070205080204" pitchFamily="50" charset="-128"/>
              <a:ea typeface="ＭＳ Ｐゴシック" panose="020B0600070205080204" pitchFamily="50" charset="-128"/>
            </a:endParaRPr>
          </a:p>
        </p:txBody>
      </p:sp>
      <p:graphicFrame>
        <p:nvGraphicFramePr>
          <p:cNvPr id="6" name="図表 5"/>
          <p:cNvGraphicFramePr/>
          <p:nvPr>
            <p:extLst>
              <p:ext uri="{D42A27DB-BD31-4B8C-83A1-F6EECF244321}">
                <p14:modId xmlns:p14="http://schemas.microsoft.com/office/powerpoint/2010/main" val="1568507137"/>
              </p:ext>
            </p:extLst>
          </p:nvPr>
        </p:nvGraphicFramePr>
        <p:xfrm>
          <a:off x="333828" y="967683"/>
          <a:ext cx="8505371" cy="53460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図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61300" y="3800002"/>
            <a:ext cx="2053316" cy="2692873"/>
          </a:xfrm>
          <a:prstGeom prst="rect">
            <a:avLst/>
          </a:prstGeom>
          <a:effectLst>
            <a:outerShdw blurRad="76200" dir="18900000" sy="23000" kx="-1200000" algn="bl" rotWithShape="0">
              <a:prstClr val="black">
                <a:alpha val="20000"/>
              </a:prstClr>
            </a:outerShdw>
          </a:effectLst>
        </p:spPr>
      </p:pic>
      <p:sp>
        <p:nvSpPr>
          <p:cNvPr id="8" name="角丸四角形吹き出し 7"/>
          <p:cNvSpPr/>
          <p:nvPr/>
        </p:nvSpPr>
        <p:spPr>
          <a:xfrm>
            <a:off x="257277" y="5776686"/>
            <a:ext cx="6255658" cy="537028"/>
          </a:xfrm>
          <a:prstGeom prst="wedgeRoundRectCallout">
            <a:avLst>
              <a:gd name="adj1" fmla="val 58195"/>
              <a:gd name="adj2" fmla="val -57108"/>
              <a:gd name="adj3" fmla="val 166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ＭＳ Ｐゴシック" panose="020B0600070205080204" pitchFamily="50" charset="-128"/>
                <a:ea typeface="ＭＳ Ｐゴシック" panose="020B0600070205080204" pitchFamily="50" charset="-128"/>
              </a:rPr>
              <a:t>プログラミングは，この３つの処理でできている。</a:t>
            </a:r>
            <a:endParaRPr kumimoji="1" lang="ja-JP" altLang="en-US" sz="24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78268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graphicEl>
                                              <a:dgm id="{6D807268-CFC4-4DCD-8EAC-32D0DCD50A11}"/>
                                            </p:graphicEl>
                                          </p:spTgt>
                                        </p:tgtEl>
                                        <p:attrNameLst>
                                          <p:attrName>style.visibility</p:attrName>
                                        </p:attrNameLst>
                                      </p:cBhvr>
                                      <p:to>
                                        <p:strVal val="visible"/>
                                      </p:to>
                                    </p:set>
                                    <p:animEffect transition="in" filter="fade">
                                      <p:cBhvr>
                                        <p:cTn id="7" dur="1000"/>
                                        <p:tgtEl>
                                          <p:spTgt spid="6">
                                            <p:graphicEl>
                                              <a:dgm id="{6D807268-CFC4-4DCD-8EAC-32D0DCD50A11}"/>
                                            </p:graphicEl>
                                          </p:spTgt>
                                        </p:tgtEl>
                                      </p:cBhvr>
                                    </p:animEffect>
                                    <p:anim calcmode="lin" valueType="num">
                                      <p:cBhvr>
                                        <p:cTn id="8" dur="1000" fill="hold"/>
                                        <p:tgtEl>
                                          <p:spTgt spid="6">
                                            <p:graphicEl>
                                              <a:dgm id="{6D807268-CFC4-4DCD-8EAC-32D0DCD50A11}"/>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dgm id="{6D807268-CFC4-4DCD-8EAC-32D0DCD50A11}"/>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6">
                                            <p:graphicEl>
                                              <a:dgm id="{B09BEC1F-A775-413B-AD81-FAACD44D1F80}"/>
                                            </p:graphicEl>
                                          </p:spTgt>
                                        </p:tgtEl>
                                        <p:attrNameLst>
                                          <p:attrName>style.visibility</p:attrName>
                                        </p:attrNameLst>
                                      </p:cBhvr>
                                      <p:to>
                                        <p:strVal val="visible"/>
                                      </p:to>
                                    </p:set>
                                    <p:animEffect transition="in" filter="fade">
                                      <p:cBhvr>
                                        <p:cTn id="13" dur="1000"/>
                                        <p:tgtEl>
                                          <p:spTgt spid="6">
                                            <p:graphicEl>
                                              <a:dgm id="{B09BEC1F-A775-413B-AD81-FAACD44D1F80}"/>
                                            </p:graphicEl>
                                          </p:spTgt>
                                        </p:tgtEl>
                                      </p:cBhvr>
                                    </p:animEffect>
                                    <p:anim calcmode="lin" valueType="num">
                                      <p:cBhvr>
                                        <p:cTn id="14" dur="1000" fill="hold"/>
                                        <p:tgtEl>
                                          <p:spTgt spid="6">
                                            <p:graphicEl>
                                              <a:dgm id="{B09BEC1F-A775-413B-AD81-FAACD44D1F80}"/>
                                            </p:graphicEl>
                                          </p:spTgt>
                                        </p:tgtEl>
                                        <p:attrNameLst>
                                          <p:attrName>ppt_x</p:attrName>
                                        </p:attrNameLst>
                                      </p:cBhvr>
                                      <p:tavLst>
                                        <p:tav tm="0">
                                          <p:val>
                                            <p:strVal val="#ppt_x"/>
                                          </p:val>
                                        </p:tav>
                                        <p:tav tm="100000">
                                          <p:val>
                                            <p:strVal val="#ppt_x"/>
                                          </p:val>
                                        </p:tav>
                                      </p:tavLst>
                                    </p:anim>
                                    <p:anim calcmode="lin" valueType="num">
                                      <p:cBhvr>
                                        <p:cTn id="15" dur="1000" fill="hold"/>
                                        <p:tgtEl>
                                          <p:spTgt spid="6">
                                            <p:graphicEl>
                                              <a:dgm id="{B09BEC1F-A775-413B-AD81-FAACD44D1F80}"/>
                                            </p:graphic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6">
                                            <p:graphicEl>
                                              <a:dgm id="{E70B924E-90E5-4411-A9E0-F1F8435A1DCC}"/>
                                            </p:graphicEl>
                                          </p:spTgt>
                                        </p:tgtEl>
                                        <p:attrNameLst>
                                          <p:attrName>style.visibility</p:attrName>
                                        </p:attrNameLst>
                                      </p:cBhvr>
                                      <p:to>
                                        <p:strVal val="visible"/>
                                      </p:to>
                                    </p:set>
                                    <p:animEffect transition="in" filter="fade">
                                      <p:cBhvr>
                                        <p:cTn id="19" dur="1000"/>
                                        <p:tgtEl>
                                          <p:spTgt spid="6">
                                            <p:graphicEl>
                                              <a:dgm id="{E70B924E-90E5-4411-A9E0-F1F8435A1DCC}"/>
                                            </p:graphicEl>
                                          </p:spTgt>
                                        </p:tgtEl>
                                      </p:cBhvr>
                                    </p:animEffect>
                                    <p:anim calcmode="lin" valueType="num">
                                      <p:cBhvr>
                                        <p:cTn id="20" dur="1000" fill="hold"/>
                                        <p:tgtEl>
                                          <p:spTgt spid="6">
                                            <p:graphicEl>
                                              <a:dgm id="{E70B924E-90E5-4411-A9E0-F1F8435A1DCC}"/>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E70B924E-90E5-4411-A9E0-F1F8435A1DCC}"/>
                                            </p:graphic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6">
                                            <p:graphicEl>
                                              <a:dgm id="{3F9CA664-5C15-404E-9B0E-AFBA302A1C43}"/>
                                            </p:graphicEl>
                                          </p:spTgt>
                                        </p:tgtEl>
                                        <p:attrNameLst>
                                          <p:attrName>style.visibility</p:attrName>
                                        </p:attrNameLst>
                                      </p:cBhvr>
                                      <p:to>
                                        <p:strVal val="visible"/>
                                      </p:to>
                                    </p:set>
                                    <p:animEffect transition="in" filter="fade">
                                      <p:cBhvr>
                                        <p:cTn id="25" dur="1000"/>
                                        <p:tgtEl>
                                          <p:spTgt spid="6">
                                            <p:graphicEl>
                                              <a:dgm id="{3F9CA664-5C15-404E-9B0E-AFBA302A1C43}"/>
                                            </p:graphicEl>
                                          </p:spTgt>
                                        </p:tgtEl>
                                      </p:cBhvr>
                                    </p:animEffect>
                                    <p:anim calcmode="lin" valueType="num">
                                      <p:cBhvr>
                                        <p:cTn id="26" dur="1000" fill="hold"/>
                                        <p:tgtEl>
                                          <p:spTgt spid="6">
                                            <p:graphicEl>
                                              <a:dgm id="{3F9CA664-5C15-404E-9B0E-AFBA302A1C43}"/>
                                            </p:graphicEl>
                                          </p:spTgt>
                                        </p:tgtEl>
                                        <p:attrNameLst>
                                          <p:attrName>ppt_x</p:attrName>
                                        </p:attrNameLst>
                                      </p:cBhvr>
                                      <p:tavLst>
                                        <p:tav tm="0">
                                          <p:val>
                                            <p:strVal val="#ppt_x"/>
                                          </p:val>
                                        </p:tav>
                                        <p:tav tm="100000">
                                          <p:val>
                                            <p:strVal val="#ppt_x"/>
                                          </p:val>
                                        </p:tav>
                                      </p:tavLst>
                                    </p:anim>
                                    <p:anim calcmode="lin" valueType="num">
                                      <p:cBhvr>
                                        <p:cTn id="27" dur="1000" fill="hold"/>
                                        <p:tgtEl>
                                          <p:spTgt spid="6">
                                            <p:graphicEl>
                                              <a:dgm id="{3F9CA664-5C15-404E-9B0E-AFBA302A1C43}"/>
                                            </p:graphic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6">
                                            <p:graphicEl>
                                              <a:dgm id="{65447075-C73C-4EC0-B556-8EDA2E4C233E}"/>
                                            </p:graphicEl>
                                          </p:spTgt>
                                        </p:tgtEl>
                                        <p:attrNameLst>
                                          <p:attrName>style.visibility</p:attrName>
                                        </p:attrNameLst>
                                      </p:cBhvr>
                                      <p:to>
                                        <p:strVal val="visible"/>
                                      </p:to>
                                    </p:set>
                                    <p:animEffect transition="in" filter="fade">
                                      <p:cBhvr>
                                        <p:cTn id="31" dur="1000"/>
                                        <p:tgtEl>
                                          <p:spTgt spid="6">
                                            <p:graphicEl>
                                              <a:dgm id="{65447075-C73C-4EC0-B556-8EDA2E4C233E}"/>
                                            </p:graphicEl>
                                          </p:spTgt>
                                        </p:tgtEl>
                                      </p:cBhvr>
                                    </p:animEffect>
                                    <p:anim calcmode="lin" valueType="num">
                                      <p:cBhvr>
                                        <p:cTn id="32" dur="1000" fill="hold"/>
                                        <p:tgtEl>
                                          <p:spTgt spid="6">
                                            <p:graphicEl>
                                              <a:dgm id="{65447075-C73C-4EC0-B556-8EDA2E4C233E}"/>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65447075-C73C-4EC0-B556-8EDA2E4C233E}"/>
                                            </p:graphic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grpId="0" nodeType="afterEffect">
                                  <p:stCondLst>
                                    <p:cond delay="0"/>
                                  </p:stCondLst>
                                  <p:childTnLst>
                                    <p:set>
                                      <p:cBhvr>
                                        <p:cTn id="36" dur="1" fill="hold">
                                          <p:stCondLst>
                                            <p:cond delay="0"/>
                                          </p:stCondLst>
                                        </p:cTn>
                                        <p:tgtEl>
                                          <p:spTgt spid="6">
                                            <p:graphicEl>
                                              <a:dgm id="{8D507373-3ECA-4A8F-95D6-950C94E45B66}"/>
                                            </p:graphicEl>
                                          </p:spTgt>
                                        </p:tgtEl>
                                        <p:attrNameLst>
                                          <p:attrName>style.visibility</p:attrName>
                                        </p:attrNameLst>
                                      </p:cBhvr>
                                      <p:to>
                                        <p:strVal val="visible"/>
                                      </p:to>
                                    </p:set>
                                    <p:animEffect transition="in" filter="fade">
                                      <p:cBhvr>
                                        <p:cTn id="37" dur="1000"/>
                                        <p:tgtEl>
                                          <p:spTgt spid="6">
                                            <p:graphicEl>
                                              <a:dgm id="{8D507373-3ECA-4A8F-95D6-950C94E45B66}"/>
                                            </p:graphicEl>
                                          </p:spTgt>
                                        </p:tgtEl>
                                      </p:cBhvr>
                                    </p:animEffect>
                                    <p:anim calcmode="lin" valueType="num">
                                      <p:cBhvr>
                                        <p:cTn id="38" dur="1000" fill="hold"/>
                                        <p:tgtEl>
                                          <p:spTgt spid="6">
                                            <p:graphicEl>
                                              <a:dgm id="{8D507373-3ECA-4A8F-95D6-950C94E45B66}"/>
                                            </p:graphicEl>
                                          </p:spTgt>
                                        </p:tgtEl>
                                        <p:attrNameLst>
                                          <p:attrName>ppt_x</p:attrName>
                                        </p:attrNameLst>
                                      </p:cBhvr>
                                      <p:tavLst>
                                        <p:tav tm="0">
                                          <p:val>
                                            <p:strVal val="#ppt_x"/>
                                          </p:val>
                                        </p:tav>
                                        <p:tav tm="100000">
                                          <p:val>
                                            <p:strVal val="#ppt_x"/>
                                          </p:val>
                                        </p:tav>
                                      </p:tavLst>
                                    </p:anim>
                                    <p:anim calcmode="lin" valueType="num">
                                      <p:cBhvr>
                                        <p:cTn id="39" dur="1000" fill="hold"/>
                                        <p:tgtEl>
                                          <p:spTgt spid="6">
                                            <p:graphicEl>
                                              <a:dgm id="{8D507373-3ECA-4A8F-95D6-950C94E45B66}"/>
                                            </p:graphic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22" presetClass="entr" presetSubtype="8"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par>
                                <p:cTn id="44" presetID="32" presetClass="emph" presetSubtype="0" fill="hold" nodeType="withEffect">
                                  <p:stCondLst>
                                    <p:cond delay="0"/>
                                  </p:stCondLst>
                                  <p:childTnLst>
                                    <p:animRot by="120000">
                                      <p:cBhvr>
                                        <p:cTn id="45" dur="100" fill="hold">
                                          <p:stCondLst>
                                            <p:cond delay="0"/>
                                          </p:stCondLst>
                                        </p:cTn>
                                        <p:tgtEl>
                                          <p:spTgt spid="7"/>
                                        </p:tgtEl>
                                        <p:attrNameLst>
                                          <p:attrName>r</p:attrName>
                                        </p:attrNameLst>
                                      </p:cBhvr>
                                    </p:animRot>
                                    <p:animRot by="-240000">
                                      <p:cBhvr>
                                        <p:cTn id="46" dur="200" fill="hold">
                                          <p:stCondLst>
                                            <p:cond delay="200"/>
                                          </p:stCondLst>
                                        </p:cTn>
                                        <p:tgtEl>
                                          <p:spTgt spid="7"/>
                                        </p:tgtEl>
                                        <p:attrNameLst>
                                          <p:attrName>r</p:attrName>
                                        </p:attrNameLst>
                                      </p:cBhvr>
                                    </p:animRot>
                                    <p:animRot by="240000">
                                      <p:cBhvr>
                                        <p:cTn id="47" dur="200" fill="hold">
                                          <p:stCondLst>
                                            <p:cond delay="400"/>
                                          </p:stCondLst>
                                        </p:cTn>
                                        <p:tgtEl>
                                          <p:spTgt spid="7"/>
                                        </p:tgtEl>
                                        <p:attrNameLst>
                                          <p:attrName>r</p:attrName>
                                        </p:attrNameLst>
                                      </p:cBhvr>
                                    </p:animRot>
                                    <p:animRot by="-240000">
                                      <p:cBhvr>
                                        <p:cTn id="48" dur="200" fill="hold">
                                          <p:stCondLst>
                                            <p:cond delay="600"/>
                                          </p:stCondLst>
                                        </p:cTn>
                                        <p:tgtEl>
                                          <p:spTgt spid="7"/>
                                        </p:tgtEl>
                                        <p:attrNameLst>
                                          <p:attrName>r</p:attrName>
                                        </p:attrNameLst>
                                      </p:cBhvr>
                                    </p:animRot>
                                    <p:animRot by="120000">
                                      <p:cBhvr>
                                        <p:cTn id="49"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スクラッチとてぃーらん">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25616" y="2279087"/>
            <a:ext cx="5618384" cy="4213788"/>
          </a:xfrm>
          <a:prstGeom prst="rect">
            <a:avLst/>
          </a:prstGeom>
        </p:spPr>
      </p:pic>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20</a:t>
            </a:fld>
            <a:endParaRPr kumimoji="1" lang="ja-JP" altLang="en-US"/>
          </a:p>
        </p:txBody>
      </p:sp>
      <p:sp>
        <p:nvSpPr>
          <p:cNvPr id="12" name="タイトル 1"/>
          <p:cNvSpPr txBox="1">
            <a:spLocks/>
          </p:cNvSpPr>
          <p:nvPr/>
        </p:nvSpPr>
        <p:spPr>
          <a:xfrm>
            <a:off x="2353327" y="372228"/>
            <a:ext cx="4613530" cy="567227"/>
          </a:xfrm>
          <a:prstGeom prst="rect">
            <a:avLst/>
          </a:prstGeom>
          <a:solidFill>
            <a:schemeClr val="accent6">
              <a:lumMod val="20000"/>
              <a:lumOff val="80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600" b="1" dirty="0">
                <a:solidFill>
                  <a:sysClr val="windowText" lastClr="000000"/>
                </a:solidFill>
                <a:latin typeface="ＭＳ Ｐゴシック" panose="020B0600070205080204" pitchFamily="50" charset="-128"/>
                <a:ea typeface="ＭＳ Ｐゴシック" panose="020B0600070205080204" pitchFamily="50" charset="-128"/>
              </a:rPr>
              <a:t>演習</a:t>
            </a:r>
            <a:r>
              <a:rPr lang="ja-JP" altLang="en-US" sz="3600" b="1" dirty="0" smtClean="0">
                <a:solidFill>
                  <a:sysClr val="windowText" lastClr="000000"/>
                </a:solidFill>
                <a:latin typeface="ＭＳ Ｐゴシック" panose="020B0600070205080204" pitchFamily="50" charset="-128"/>
                <a:ea typeface="ＭＳ Ｐゴシック" panose="020B0600070205080204" pitchFamily="50" charset="-128"/>
              </a:rPr>
              <a:t>のまと</a:t>
            </a:r>
            <a:r>
              <a:rPr lang="ja-JP" altLang="en-US" sz="3600" b="1" dirty="0">
                <a:solidFill>
                  <a:sysClr val="windowText" lastClr="000000"/>
                </a:solidFill>
                <a:latin typeface="ＭＳ Ｐゴシック" panose="020B0600070205080204" pitchFamily="50" charset="-128"/>
                <a:ea typeface="ＭＳ Ｐゴシック" panose="020B0600070205080204" pitchFamily="50" charset="-128"/>
              </a:rPr>
              <a:t>め</a:t>
            </a:r>
            <a:r>
              <a:rPr lang="ja-JP" altLang="en-US" sz="2800" b="1" dirty="0" smtClean="0">
                <a:solidFill>
                  <a:sysClr val="windowText" lastClr="000000"/>
                </a:solidFill>
                <a:latin typeface="ＭＳ Ｐゴシック" panose="020B0600070205080204" pitchFamily="50" charset="-128"/>
                <a:ea typeface="ＭＳ Ｐゴシック" panose="020B0600070205080204" pitchFamily="50" charset="-128"/>
              </a:rPr>
              <a:t>　</a:t>
            </a:r>
            <a:endParaRPr lang="ja-JP" altLang="en-US" sz="2800" b="1" dirty="0">
              <a:solidFill>
                <a:sysClr val="windowText" lastClr="000000"/>
              </a:solidFill>
              <a:latin typeface="ＭＳ Ｐゴシック" panose="020B0600070205080204" pitchFamily="50" charset="-128"/>
              <a:ea typeface="ＭＳ Ｐゴシック" panose="020B0600070205080204" pitchFamily="50" charset="-128"/>
            </a:endParaRPr>
          </a:p>
        </p:txBody>
      </p:sp>
      <p:pic>
        <p:nvPicPr>
          <p:cNvPr id="6" name="図 5"/>
          <p:cNvPicPr>
            <a:picLocks noChangeAspect="1"/>
          </p:cNvPicPr>
          <p:nvPr/>
        </p:nvPicPr>
        <p:blipFill>
          <a:blip r:embed="rId6">
            <a:clrChange>
              <a:clrFrom>
                <a:srgbClr val="F8F8F8"/>
              </a:clrFrom>
              <a:clrTo>
                <a:srgbClr val="F8F8F8">
                  <a:alpha val="0"/>
                </a:srgbClr>
              </a:clrTo>
            </a:clrChange>
          </a:blip>
          <a:stretch>
            <a:fillRect/>
          </a:stretch>
        </p:blipFill>
        <p:spPr>
          <a:xfrm>
            <a:off x="209028" y="1557856"/>
            <a:ext cx="3998312" cy="4319605"/>
          </a:xfrm>
          <a:prstGeom prst="rect">
            <a:avLst/>
          </a:prstGeom>
        </p:spPr>
      </p:pic>
      <p:sp>
        <p:nvSpPr>
          <p:cNvPr id="5" name="線吹き出し 1 (枠付き) 4"/>
          <p:cNvSpPr/>
          <p:nvPr/>
        </p:nvSpPr>
        <p:spPr>
          <a:xfrm>
            <a:off x="2492792" y="2039601"/>
            <a:ext cx="1494972" cy="478971"/>
          </a:xfrm>
          <a:prstGeom prst="borderCallout1">
            <a:avLst>
              <a:gd name="adj1" fmla="val 18750"/>
              <a:gd name="adj2" fmla="val -8333"/>
              <a:gd name="adj3" fmla="val 79167"/>
              <a:gd name="adj4" fmla="val -66488"/>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24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反復</a:t>
            </a:r>
            <a:endParaRPr kumimoji="1" lang="ja-JP" altLang="en-US" sz="24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8" name="線吹き出し 1 (枠付き) 7"/>
          <p:cNvSpPr/>
          <p:nvPr/>
        </p:nvSpPr>
        <p:spPr>
          <a:xfrm>
            <a:off x="5020588" y="2475735"/>
            <a:ext cx="1494972" cy="478971"/>
          </a:xfrm>
          <a:prstGeom prst="borderCallout1">
            <a:avLst>
              <a:gd name="adj1" fmla="val 18750"/>
              <a:gd name="adj2" fmla="val -8333"/>
              <a:gd name="adj3" fmla="val 79167"/>
              <a:gd name="adj4" fmla="val -66488"/>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24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分岐</a:t>
            </a:r>
          </a:p>
        </p:txBody>
      </p:sp>
      <p:sp>
        <p:nvSpPr>
          <p:cNvPr id="9" name="線吹き出し 1 (枠付き) 8"/>
          <p:cNvSpPr/>
          <p:nvPr/>
        </p:nvSpPr>
        <p:spPr>
          <a:xfrm>
            <a:off x="5020588" y="3436451"/>
            <a:ext cx="1494972" cy="478971"/>
          </a:xfrm>
          <a:prstGeom prst="borderCallout1">
            <a:avLst>
              <a:gd name="adj1" fmla="val 18750"/>
              <a:gd name="adj2" fmla="val -8333"/>
              <a:gd name="adj3" fmla="val -23864"/>
              <a:gd name="adj4" fmla="val -1461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24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順次</a:t>
            </a:r>
          </a:p>
        </p:txBody>
      </p:sp>
      <p:sp>
        <p:nvSpPr>
          <p:cNvPr id="11" name="タイトル 1"/>
          <p:cNvSpPr txBox="1">
            <a:spLocks/>
          </p:cNvSpPr>
          <p:nvPr/>
        </p:nvSpPr>
        <p:spPr>
          <a:xfrm>
            <a:off x="209028" y="994128"/>
            <a:ext cx="3706387" cy="524583"/>
          </a:xfrm>
          <a:prstGeom prst="rect">
            <a:avLst/>
          </a:prstGeom>
          <a:solidFill>
            <a:schemeClr val="accent6">
              <a:lumMod val="20000"/>
              <a:lumOff val="80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800" b="1" dirty="0" smtClean="0">
                <a:solidFill>
                  <a:sysClr val="windowText" lastClr="000000"/>
                </a:solidFill>
                <a:latin typeface="ＭＳ Ｐゴシック" panose="020B0600070205080204" pitchFamily="50" charset="-128"/>
                <a:ea typeface="ＭＳ Ｐゴシック" panose="020B0600070205080204" pitchFamily="50" charset="-128"/>
              </a:rPr>
              <a:t>プログラミングの構造　</a:t>
            </a:r>
            <a:endParaRPr lang="ja-JP" altLang="en-US" sz="2800" b="1" dirty="0">
              <a:solidFill>
                <a:sysClr val="windowText" lastClr="00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913460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2" presetClass="mediacall" presetSubtype="0" fill="hold" nodeType="afterEffect">
                                  <p:stCondLst>
                                    <p:cond delay="0"/>
                                  </p:stCondLst>
                                  <p:childTnLst>
                                    <p:cmd type="call" cmd="togglePause">
                                      <p:cBhvr>
                                        <p:cTn id="2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7"/>
                </p:tgtEl>
              </p:cMediaNode>
            </p:video>
          </p:childTnLst>
        </p:cTn>
      </p:par>
    </p:tnLst>
    <p:bldLst>
      <p:bldP spid="5"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3</a:t>
            </a:fld>
            <a:endParaRPr kumimoji="1" lang="ja-JP" altLang="en-US"/>
          </a:p>
        </p:txBody>
      </p:sp>
      <p:sp>
        <p:nvSpPr>
          <p:cNvPr id="5" name="タイトル 1"/>
          <p:cNvSpPr txBox="1">
            <a:spLocks/>
          </p:cNvSpPr>
          <p:nvPr/>
        </p:nvSpPr>
        <p:spPr>
          <a:xfrm>
            <a:off x="120656" y="554287"/>
            <a:ext cx="4256666" cy="441984"/>
          </a:xfrm>
          <a:prstGeom prst="rect">
            <a:avLst/>
          </a:prstGeom>
          <a:solidFill>
            <a:schemeClr val="accent6">
              <a:lumMod val="40000"/>
              <a:lumOff val="60000"/>
            </a:schemeClr>
          </a:solidFill>
          <a:effectLst>
            <a:outerShdw blurRad="50800" dist="38100" dir="5400000" algn="t" rotWithShape="0">
              <a:prstClr val="black">
                <a:alpha val="40000"/>
              </a:prstClr>
            </a:outerShdw>
          </a:effectLst>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8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①</a:t>
            </a:r>
            <a:r>
              <a:rPr lang="ja-JP" altLang="en-US" sz="28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「順次」</a:t>
            </a:r>
            <a:r>
              <a:rPr lang="ja-JP" altLang="en-US" sz="28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のプログラム</a:t>
            </a:r>
            <a:r>
              <a:rPr lang="ja-JP" altLang="en-US" sz="2800" b="1" dirty="0" smtClean="0">
                <a:solidFill>
                  <a:sysClr val="windowText" lastClr="000000"/>
                </a:solidFill>
                <a:latin typeface="ＭＳ Ｐゴシック" panose="020B0600070205080204" pitchFamily="50" charset="-128"/>
                <a:ea typeface="ＭＳ Ｐゴシック" panose="020B0600070205080204" pitchFamily="50" charset="-128"/>
              </a:rPr>
              <a:t>　</a:t>
            </a:r>
            <a:endParaRPr lang="ja-JP" altLang="en-US" sz="2800" b="1" dirty="0">
              <a:solidFill>
                <a:sysClr val="windowText" lastClr="000000"/>
              </a:solidFill>
              <a:latin typeface="ＭＳ Ｐゴシック" panose="020B0600070205080204" pitchFamily="50" charset="-128"/>
              <a:ea typeface="ＭＳ Ｐゴシック" panose="020B0600070205080204" pitchFamily="50" charset="-128"/>
            </a:endParaRPr>
          </a:p>
        </p:txBody>
      </p:sp>
      <p:sp>
        <p:nvSpPr>
          <p:cNvPr id="6" name="正方形/長方形 5"/>
          <p:cNvSpPr/>
          <p:nvPr/>
        </p:nvSpPr>
        <p:spPr>
          <a:xfrm>
            <a:off x="420914" y="1248006"/>
            <a:ext cx="8461828" cy="1077218"/>
          </a:xfrm>
          <a:prstGeom prst="rect">
            <a:avLst/>
          </a:prstGeom>
          <a:solidFill>
            <a:schemeClr val="accent6">
              <a:lumMod val="20000"/>
              <a:lumOff val="80000"/>
            </a:schemeClr>
          </a:solidFill>
        </p:spPr>
        <p:txBody>
          <a:bodyPr wrap="square">
            <a:spAutoFit/>
          </a:bodyPr>
          <a:lstStyle/>
          <a:p>
            <a:r>
              <a:rPr lang="ja-JP" altLang="en-US" sz="3200" dirty="0">
                <a:solidFill>
                  <a:srgbClr val="444444"/>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提示された命令を</a:t>
            </a:r>
            <a:r>
              <a:rPr lang="ja-JP" altLang="en-US" sz="3200" u="sng" dirty="0">
                <a:solidFill>
                  <a:srgbClr val="444444"/>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提示された順番</a:t>
            </a:r>
            <a:r>
              <a:rPr lang="ja-JP" altLang="en-US" sz="3200" u="sng" dirty="0" smtClean="0">
                <a:solidFill>
                  <a:srgbClr val="444444"/>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に，実行</a:t>
            </a:r>
            <a:r>
              <a:rPr lang="ja-JP" altLang="en-US" sz="3200" dirty="0">
                <a:solidFill>
                  <a:srgbClr val="444444"/>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していく</a:t>
            </a:r>
            <a:r>
              <a:rPr lang="ja-JP" altLang="en-US" sz="3200" dirty="0" smtClean="0">
                <a:solidFill>
                  <a:srgbClr val="444444"/>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動きのこと</a:t>
            </a:r>
            <a:endParaRPr lang="ja-JP" altLang="en-US" sz="3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pic>
        <p:nvPicPr>
          <p:cNvPr id="7" name="図 6"/>
          <p:cNvPicPr>
            <a:picLocks noChangeAspect="1"/>
          </p:cNvPicPr>
          <p:nvPr/>
        </p:nvPicPr>
        <p:blipFill>
          <a:blip r:embed="rId3">
            <a:clrChange>
              <a:clrFrom>
                <a:srgbClr val="F9F9F9"/>
              </a:clrFrom>
              <a:clrTo>
                <a:srgbClr val="F9F9F9">
                  <a:alpha val="0"/>
                </a:srgbClr>
              </a:clrTo>
            </a:clrChange>
          </a:blip>
          <a:stretch>
            <a:fillRect/>
          </a:stretch>
        </p:blipFill>
        <p:spPr>
          <a:xfrm>
            <a:off x="420914" y="2576958"/>
            <a:ext cx="2599577" cy="993555"/>
          </a:xfrm>
          <a:prstGeom prst="rect">
            <a:avLst/>
          </a:prstGeom>
        </p:spPr>
      </p:pic>
      <p:grpSp>
        <p:nvGrpSpPr>
          <p:cNvPr id="11" name="グループ化 10"/>
          <p:cNvGrpSpPr/>
          <p:nvPr/>
        </p:nvGrpSpPr>
        <p:grpSpPr>
          <a:xfrm>
            <a:off x="435428" y="3397522"/>
            <a:ext cx="2946400" cy="748737"/>
            <a:chOff x="435428" y="3397522"/>
            <a:chExt cx="2946400" cy="748737"/>
          </a:xfrm>
        </p:grpSpPr>
        <p:pic>
          <p:nvPicPr>
            <p:cNvPr id="8" name="図 7"/>
            <p:cNvPicPr>
              <a:picLocks noChangeAspect="1"/>
            </p:cNvPicPr>
            <p:nvPr/>
          </p:nvPicPr>
          <p:blipFill>
            <a:blip r:embed="rId4">
              <a:clrChange>
                <a:clrFrom>
                  <a:srgbClr val="F9F9F9"/>
                </a:clrFrom>
                <a:clrTo>
                  <a:srgbClr val="F9F9F9">
                    <a:alpha val="0"/>
                  </a:srgbClr>
                </a:clrTo>
              </a:clrChange>
            </a:blip>
            <a:stretch>
              <a:fillRect/>
            </a:stretch>
          </p:blipFill>
          <p:spPr>
            <a:xfrm>
              <a:off x="435428" y="3397522"/>
              <a:ext cx="2946400" cy="748737"/>
            </a:xfrm>
            <a:prstGeom prst="rect">
              <a:avLst/>
            </a:prstGeom>
          </p:spPr>
        </p:pic>
        <p:sp>
          <p:nvSpPr>
            <p:cNvPr id="9" name="テキスト ボックス 8"/>
            <p:cNvSpPr txBox="1"/>
            <p:nvPr/>
          </p:nvSpPr>
          <p:spPr>
            <a:xfrm>
              <a:off x="566057" y="3570513"/>
              <a:ext cx="2685143" cy="377373"/>
            </a:xfrm>
            <a:prstGeom prst="rect">
              <a:avLst/>
            </a:prstGeom>
            <a:solidFill>
              <a:srgbClr val="4C98FF"/>
            </a:solidFill>
          </p:spPr>
          <p:txBody>
            <a:bodyPr wrap="square" rtlCol="0">
              <a:spAutoFit/>
            </a:bodyPr>
            <a:lstStyle/>
            <a:p>
              <a:r>
                <a:rPr kumimoji="1" lang="ja-JP" altLang="en-US" b="1" dirty="0" smtClean="0">
                  <a:solidFill>
                    <a:schemeClr val="bg1"/>
                  </a:solidFill>
                  <a:effectLst>
                    <a:outerShdw blurRad="38100" dist="38100" dir="2700000" algn="tl">
                      <a:srgbClr val="000000">
                        <a:alpha val="43137"/>
                      </a:srgbClr>
                    </a:outerShdw>
                  </a:effectLst>
                </a:rPr>
                <a:t>朝，起きる</a:t>
              </a:r>
              <a:endParaRPr kumimoji="1" lang="ja-JP" altLang="en-US" b="1" dirty="0">
                <a:solidFill>
                  <a:schemeClr val="bg1"/>
                </a:solidFill>
                <a:effectLst>
                  <a:outerShdw blurRad="38100" dist="38100" dir="2700000" algn="tl">
                    <a:srgbClr val="000000">
                      <a:alpha val="43137"/>
                    </a:srgbClr>
                  </a:outerShdw>
                </a:effectLst>
              </a:endParaRPr>
            </a:p>
          </p:txBody>
        </p:sp>
      </p:grpSp>
      <p:grpSp>
        <p:nvGrpSpPr>
          <p:cNvPr id="12" name="グループ化 11"/>
          <p:cNvGrpSpPr/>
          <p:nvPr/>
        </p:nvGrpSpPr>
        <p:grpSpPr>
          <a:xfrm>
            <a:off x="435428" y="3996325"/>
            <a:ext cx="2946400" cy="748737"/>
            <a:chOff x="435428" y="3397522"/>
            <a:chExt cx="2946400" cy="748737"/>
          </a:xfrm>
        </p:grpSpPr>
        <p:pic>
          <p:nvPicPr>
            <p:cNvPr id="13" name="図 12"/>
            <p:cNvPicPr>
              <a:picLocks noChangeAspect="1"/>
            </p:cNvPicPr>
            <p:nvPr/>
          </p:nvPicPr>
          <p:blipFill>
            <a:blip r:embed="rId4">
              <a:clrChange>
                <a:clrFrom>
                  <a:srgbClr val="F9F9F9"/>
                </a:clrFrom>
                <a:clrTo>
                  <a:srgbClr val="F9F9F9">
                    <a:alpha val="0"/>
                  </a:srgbClr>
                </a:clrTo>
              </a:clrChange>
            </a:blip>
            <a:stretch>
              <a:fillRect/>
            </a:stretch>
          </p:blipFill>
          <p:spPr>
            <a:xfrm>
              <a:off x="435428" y="3397522"/>
              <a:ext cx="2946400" cy="748737"/>
            </a:xfrm>
            <a:prstGeom prst="rect">
              <a:avLst/>
            </a:prstGeom>
          </p:spPr>
        </p:pic>
        <p:sp>
          <p:nvSpPr>
            <p:cNvPr id="14" name="テキスト ボックス 13"/>
            <p:cNvSpPr txBox="1"/>
            <p:nvPr/>
          </p:nvSpPr>
          <p:spPr>
            <a:xfrm>
              <a:off x="566057" y="3570513"/>
              <a:ext cx="2685143" cy="377373"/>
            </a:xfrm>
            <a:prstGeom prst="rect">
              <a:avLst/>
            </a:prstGeom>
            <a:solidFill>
              <a:srgbClr val="4C98FF"/>
            </a:solidFill>
          </p:spPr>
          <p:txBody>
            <a:bodyPr wrap="square" rtlCol="0">
              <a:spAutoFit/>
            </a:bodyPr>
            <a:lstStyle/>
            <a:p>
              <a:r>
                <a:rPr kumimoji="1" lang="ja-JP" altLang="en-US" b="1" dirty="0" smtClean="0">
                  <a:solidFill>
                    <a:schemeClr val="bg1"/>
                  </a:solidFill>
                  <a:effectLst>
                    <a:outerShdw blurRad="38100" dist="38100" dir="2700000" algn="tl">
                      <a:srgbClr val="000000">
                        <a:alpha val="43137"/>
                      </a:srgbClr>
                    </a:outerShdw>
                  </a:effectLst>
                </a:rPr>
                <a:t>顔をあらう</a:t>
              </a:r>
              <a:endParaRPr kumimoji="1" lang="ja-JP" altLang="en-US" b="1" dirty="0">
                <a:solidFill>
                  <a:schemeClr val="bg1"/>
                </a:solidFill>
                <a:effectLst>
                  <a:outerShdw blurRad="38100" dist="38100" dir="2700000" algn="tl">
                    <a:srgbClr val="000000">
                      <a:alpha val="43137"/>
                    </a:srgbClr>
                  </a:outerShdw>
                </a:effectLst>
              </a:endParaRPr>
            </a:p>
          </p:txBody>
        </p:sp>
      </p:grpSp>
      <p:grpSp>
        <p:nvGrpSpPr>
          <p:cNvPr id="15" name="グループ化 14"/>
          <p:cNvGrpSpPr/>
          <p:nvPr/>
        </p:nvGrpSpPr>
        <p:grpSpPr>
          <a:xfrm>
            <a:off x="435428" y="4592454"/>
            <a:ext cx="2946400" cy="748737"/>
            <a:chOff x="435428" y="3397522"/>
            <a:chExt cx="2946400" cy="748737"/>
          </a:xfrm>
        </p:grpSpPr>
        <p:pic>
          <p:nvPicPr>
            <p:cNvPr id="16" name="図 15"/>
            <p:cNvPicPr>
              <a:picLocks noChangeAspect="1"/>
            </p:cNvPicPr>
            <p:nvPr/>
          </p:nvPicPr>
          <p:blipFill>
            <a:blip r:embed="rId4">
              <a:clrChange>
                <a:clrFrom>
                  <a:srgbClr val="F9F9F9"/>
                </a:clrFrom>
                <a:clrTo>
                  <a:srgbClr val="F9F9F9">
                    <a:alpha val="0"/>
                  </a:srgbClr>
                </a:clrTo>
              </a:clrChange>
            </a:blip>
            <a:stretch>
              <a:fillRect/>
            </a:stretch>
          </p:blipFill>
          <p:spPr>
            <a:xfrm>
              <a:off x="435428" y="3397522"/>
              <a:ext cx="2946400" cy="748737"/>
            </a:xfrm>
            <a:prstGeom prst="rect">
              <a:avLst/>
            </a:prstGeom>
          </p:spPr>
        </p:pic>
        <p:sp>
          <p:nvSpPr>
            <p:cNvPr id="17" name="テキスト ボックス 16"/>
            <p:cNvSpPr txBox="1"/>
            <p:nvPr/>
          </p:nvSpPr>
          <p:spPr>
            <a:xfrm>
              <a:off x="566057" y="3570513"/>
              <a:ext cx="2685143" cy="377373"/>
            </a:xfrm>
            <a:prstGeom prst="rect">
              <a:avLst/>
            </a:prstGeom>
            <a:solidFill>
              <a:srgbClr val="4C98FF"/>
            </a:solidFill>
          </p:spPr>
          <p:txBody>
            <a:bodyPr wrap="square" rtlCol="0">
              <a:spAutoFit/>
            </a:bodyPr>
            <a:lstStyle/>
            <a:p>
              <a:r>
                <a:rPr kumimoji="1" lang="ja-JP" altLang="en-US" b="1" dirty="0">
                  <a:solidFill>
                    <a:schemeClr val="bg1"/>
                  </a:solidFill>
                  <a:effectLst>
                    <a:outerShdw blurRad="38100" dist="38100" dir="2700000" algn="tl">
                      <a:srgbClr val="000000">
                        <a:alpha val="43137"/>
                      </a:srgbClr>
                    </a:outerShdw>
                  </a:effectLst>
                </a:rPr>
                <a:t>服</a:t>
              </a:r>
              <a:r>
                <a:rPr kumimoji="1" lang="ja-JP" altLang="en-US" b="1" dirty="0" smtClean="0">
                  <a:solidFill>
                    <a:schemeClr val="bg1"/>
                  </a:solidFill>
                  <a:effectLst>
                    <a:outerShdw blurRad="38100" dist="38100" dir="2700000" algn="tl">
                      <a:srgbClr val="000000">
                        <a:alpha val="43137"/>
                      </a:srgbClr>
                    </a:outerShdw>
                  </a:effectLst>
                </a:rPr>
                <a:t>を着替える</a:t>
              </a:r>
              <a:endParaRPr kumimoji="1" lang="ja-JP" altLang="en-US" b="1" dirty="0">
                <a:solidFill>
                  <a:schemeClr val="bg1"/>
                </a:solidFill>
                <a:effectLst>
                  <a:outerShdw blurRad="38100" dist="38100" dir="2700000" algn="tl">
                    <a:srgbClr val="000000">
                      <a:alpha val="43137"/>
                    </a:srgbClr>
                  </a:outerShdw>
                </a:effectLst>
              </a:endParaRPr>
            </a:p>
          </p:txBody>
        </p:sp>
      </p:grpSp>
      <p:grpSp>
        <p:nvGrpSpPr>
          <p:cNvPr id="18" name="グループ化 17"/>
          <p:cNvGrpSpPr/>
          <p:nvPr/>
        </p:nvGrpSpPr>
        <p:grpSpPr>
          <a:xfrm>
            <a:off x="435428" y="5185388"/>
            <a:ext cx="2946400" cy="748737"/>
            <a:chOff x="435428" y="3397522"/>
            <a:chExt cx="2946400" cy="748737"/>
          </a:xfrm>
        </p:grpSpPr>
        <p:pic>
          <p:nvPicPr>
            <p:cNvPr id="19" name="図 18"/>
            <p:cNvPicPr>
              <a:picLocks noChangeAspect="1"/>
            </p:cNvPicPr>
            <p:nvPr/>
          </p:nvPicPr>
          <p:blipFill>
            <a:blip r:embed="rId4">
              <a:clrChange>
                <a:clrFrom>
                  <a:srgbClr val="F9F9F9"/>
                </a:clrFrom>
                <a:clrTo>
                  <a:srgbClr val="F9F9F9">
                    <a:alpha val="0"/>
                  </a:srgbClr>
                </a:clrTo>
              </a:clrChange>
            </a:blip>
            <a:stretch>
              <a:fillRect/>
            </a:stretch>
          </p:blipFill>
          <p:spPr>
            <a:xfrm>
              <a:off x="435428" y="3397522"/>
              <a:ext cx="2946400" cy="748737"/>
            </a:xfrm>
            <a:prstGeom prst="rect">
              <a:avLst/>
            </a:prstGeom>
          </p:spPr>
        </p:pic>
        <p:sp>
          <p:nvSpPr>
            <p:cNvPr id="20" name="テキスト ボックス 19"/>
            <p:cNvSpPr txBox="1"/>
            <p:nvPr/>
          </p:nvSpPr>
          <p:spPr>
            <a:xfrm>
              <a:off x="566057" y="3570513"/>
              <a:ext cx="2685143" cy="377373"/>
            </a:xfrm>
            <a:prstGeom prst="rect">
              <a:avLst/>
            </a:prstGeom>
            <a:solidFill>
              <a:srgbClr val="4C98FF"/>
            </a:solidFill>
          </p:spPr>
          <p:txBody>
            <a:bodyPr wrap="square" rtlCol="0">
              <a:spAutoFit/>
            </a:bodyPr>
            <a:lstStyle/>
            <a:p>
              <a:r>
                <a:rPr kumimoji="1" lang="ja-JP" altLang="en-US" b="1" dirty="0" smtClean="0">
                  <a:solidFill>
                    <a:schemeClr val="bg1"/>
                  </a:solidFill>
                  <a:effectLst>
                    <a:outerShdw blurRad="38100" dist="38100" dir="2700000" algn="tl">
                      <a:srgbClr val="000000">
                        <a:alpha val="43137"/>
                      </a:srgbClr>
                    </a:outerShdw>
                  </a:effectLst>
                </a:rPr>
                <a:t>朝ごはんを食べる</a:t>
              </a:r>
              <a:endParaRPr kumimoji="1" lang="ja-JP" altLang="en-US" b="1" dirty="0">
                <a:solidFill>
                  <a:schemeClr val="bg1"/>
                </a:solidFill>
                <a:effectLst>
                  <a:outerShdw blurRad="38100" dist="38100" dir="2700000" algn="tl">
                    <a:srgbClr val="000000">
                      <a:alpha val="43137"/>
                    </a:srgbClr>
                  </a:outerShdw>
                </a:effectLst>
              </a:endParaRPr>
            </a:p>
          </p:txBody>
        </p:sp>
      </p:grpSp>
      <p:pic>
        <p:nvPicPr>
          <p:cNvPr id="21" name="図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2457" y="2724769"/>
            <a:ext cx="2510033" cy="3291847"/>
          </a:xfrm>
          <a:prstGeom prst="rect">
            <a:avLst/>
          </a:prstGeom>
        </p:spPr>
      </p:pic>
      <p:pic>
        <p:nvPicPr>
          <p:cNvPr id="23" name="図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9544" y="2743000"/>
            <a:ext cx="2510033" cy="3291847"/>
          </a:xfrm>
          <a:prstGeom prst="rect">
            <a:avLst/>
          </a:prstGeom>
        </p:spPr>
      </p:pic>
      <p:pic>
        <p:nvPicPr>
          <p:cNvPr id="24" name="図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3086" y="2742999"/>
            <a:ext cx="2510033" cy="3291847"/>
          </a:xfrm>
          <a:prstGeom prst="rect">
            <a:avLst/>
          </a:prstGeom>
        </p:spPr>
      </p:pic>
      <p:pic>
        <p:nvPicPr>
          <p:cNvPr id="25" name="図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3383" y="2724768"/>
            <a:ext cx="3160617" cy="3389402"/>
          </a:xfrm>
          <a:prstGeom prst="rect">
            <a:avLst/>
          </a:prstGeom>
        </p:spPr>
      </p:pic>
    </p:spTree>
    <p:extLst>
      <p:ext uri="{BB962C8B-B14F-4D97-AF65-F5344CB8AC3E}">
        <p14:creationId xmlns:p14="http://schemas.microsoft.com/office/powerpoint/2010/main" val="141421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22" presetClass="entr" presetSubtype="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1500"/>
                            </p:stCondLst>
                            <p:childTnLst>
                              <p:par>
                                <p:cTn id="18" presetID="47"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7"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10" presetClass="exit" presetSubtype="0" fill="hold" nodeType="afterEffect">
                                  <p:stCondLst>
                                    <p:cond delay="0"/>
                                  </p:stCondLst>
                                  <p:childTnLst>
                                    <p:animEffect transition="out" filter="fad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par>
                          <p:cTn id="36" fill="hold">
                            <p:stCondLst>
                              <p:cond delay="4000"/>
                            </p:stCondLst>
                            <p:childTnLst>
                              <p:par>
                                <p:cTn id="37" presetID="47"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10" presetClass="exit" presetSubtype="0" fill="hold" nodeType="afterEffect">
                                  <p:stCondLst>
                                    <p:cond delay="0"/>
                                  </p:stCondLst>
                                  <p:childTnLst>
                                    <p:animEffect transition="out" filter="fade">
                                      <p:cBhvr>
                                        <p:cTn id="44" dur="500"/>
                                        <p:tgtEl>
                                          <p:spTgt spid="23"/>
                                        </p:tgtEl>
                                      </p:cBhvr>
                                    </p:animEffect>
                                    <p:set>
                                      <p:cBhvr>
                                        <p:cTn id="45" dur="1" fill="hold">
                                          <p:stCondLst>
                                            <p:cond delay="499"/>
                                          </p:stCondLst>
                                        </p:cTn>
                                        <p:tgtEl>
                                          <p:spTgt spid="23"/>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par>
                          <p:cTn id="49" fill="hold">
                            <p:stCondLst>
                              <p:cond delay="5500"/>
                            </p:stCondLst>
                            <p:childTnLst>
                              <p:par>
                                <p:cTn id="50" presetID="47" presetClass="entr" presetSubtype="0" fill="hold"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4</a:t>
            </a:fld>
            <a:endParaRPr kumimoji="1" lang="ja-JP" altLang="en-US"/>
          </a:p>
        </p:txBody>
      </p:sp>
      <p:sp>
        <p:nvSpPr>
          <p:cNvPr id="5" name="タイトル 1"/>
          <p:cNvSpPr txBox="1">
            <a:spLocks/>
          </p:cNvSpPr>
          <p:nvPr/>
        </p:nvSpPr>
        <p:spPr>
          <a:xfrm>
            <a:off x="166189" y="452314"/>
            <a:ext cx="4256666" cy="441984"/>
          </a:xfrm>
          <a:prstGeom prst="rect">
            <a:avLst/>
          </a:prstGeom>
          <a:solidFill>
            <a:schemeClr val="accent6">
              <a:lumMod val="40000"/>
              <a:lumOff val="60000"/>
            </a:schemeClr>
          </a:solidFill>
          <a:effectLst>
            <a:outerShdw blurRad="50800" dist="38100" dir="5400000" algn="t" rotWithShape="0">
              <a:prstClr val="black">
                <a:alpha val="40000"/>
              </a:prstClr>
            </a:outerShdw>
          </a:effectLst>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8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①</a:t>
            </a:r>
            <a:r>
              <a:rPr lang="ja-JP" altLang="en-US" sz="28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「順次」</a:t>
            </a:r>
            <a:r>
              <a:rPr lang="ja-JP" altLang="en-US" sz="28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のプログラム</a:t>
            </a:r>
            <a:r>
              <a:rPr lang="ja-JP" altLang="en-US" sz="2800" b="1" dirty="0" smtClean="0">
                <a:solidFill>
                  <a:sysClr val="windowText" lastClr="000000"/>
                </a:solidFill>
                <a:latin typeface="ＭＳ Ｐゴシック" panose="020B0600070205080204" pitchFamily="50" charset="-128"/>
                <a:ea typeface="ＭＳ Ｐゴシック" panose="020B0600070205080204" pitchFamily="50" charset="-128"/>
              </a:rPr>
              <a:t>　</a:t>
            </a:r>
            <a:endParaRPr lang="ja-JP" altLang="en-US" sz="2800" b="1" dirty="0">
              <a:solidFill>
                <a:sysClr val="windowText" lastClr="000000"/>
              </a:solidFill>
              <a:latin typeface="ＭＳ Ｐゴシック" panose="020B0600070205080204" pitchFamily="50" charset="-128"/>
              <a:ea typeface="ＭＳ Ｐゴシック" panose="020B0600070205080204" pitchFamily="50" charset="-128"/>
            </a:endParaRPr>
          </a:p>
        </p:txBody>
      </p:sp>
      <p:sp>
        <p:nvSpPr>
          <p:cNvPr id="9" name="正方形/長方形 8"/>
          <p:cNvSpPr/>
          <p:nvPr/>
        </p:nvSpPr>
        <p:spPr>
          <a:xfrm>
            <a:off x="202745" y="1768730"/>
            <a:ext cx="7146586" cy="2360948"/>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400" b="1" dirty="0" smtClean="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　</a:t>
            </a:r>
            <a:r>
              <a:rPr kumimoji="1" lang="ja-JP" altLang="en-US" sz="4400" b="1" u="sng" dirty="0" smtClean="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順次処理</a:t>
            </a:r>
            <a:r>
              <a:rPr kumimoji="1" lang="ja-JP" altLang="en-US" sz="4400" b="1" dirty="0" smtClean="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を使って，</a:t>
            </a:r>
            <a:endParaRPr kumimoji="1" lang="en-US" altLang="ja-JP" sz="4400" b="1" dirty="0" smtClean="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a:p>
            <a:r>
              <a:rPr kumimoji="1" lang="ja-JP" altLang="en-US" sz="4400" b="1" dirty="0" smtClean="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スクラッチキャットに，</a:t>
            </a:r>
            <a:endParaRPr kumimoji="1" lang="en-US" altLang="ja-JP" sz="4400" b="1" dirty="0" smtClean="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a:p>
            <a:r>
              <a:rPr kumimoji="1" lang="ja-JP" altLang="en-US" sz="4400" b="1" u="sng" dirty="0" smtClean="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ムーンウォーク</a:t>
            </a:r>
            <a:r>
              <a:rPr kumimoji="1" lang="ja-JP" altLang="en-US" sz="4400" b="1" dirty="0" smtClean="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させよう！</a:t>
            </a:r>
            <a:endParaRPr kumimoji="1" lang="ja-JP" altLang="en-US" sz="4400" b="1" dirty="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sp>
        <p:nvSpPr>
          <p:cNvPr id="10" name="正方形/長方形 9"/>
          <p:cNvSpPr/>
          <p:nvPr/>
        </p:nvSpPr>
        <p:spPr>
          <a:xfrm>
            <a:off x="1104433" y="1069904"/>
            <a:ext cx="5955476" cy="523220"/>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algn="ctr"/>
            <a:r>
              <a:rPr kumimoji="1" lang="ja-JP" altLang="en-US" sz="2800" b="1" dirty="0" smtClean="0">
                <a:solidFill>
                  <a:srgbClr val="FFFF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スクラッチキャット</a:t>
            </a:r>
            <a:r>
              <a:rPr kumimoji="1" lang="ja-JP" altLang="en-US" sz="2800" b="1" dirty="0" smtClean="0">
                <a:solidFill>
                  <a:schemeClr val="bg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にさせたい動き</a:t>
            </a:r>
            <a:endParaRPr kumimoji="1" lang="en-US" altLang="ja-JP" sz="2800" b="1" dirty="0">
              <a:solidFill>
                <a:schemeClr val="bg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pic>
        <p:nvPicPr>
          <p:cNvPr id="11" name="図 10"/>
          <p:cNvPicPr>
            <a:picLocks noChangeAspect="1"/>
          </p:cNvPicPr>
          <p:nvPr/>
        </p:nvPicPr>
        <p:blipFill rotWithShape="1">
          <a:blip r:embed="rId3">
            <a:extLst>
              <a:ext uri="{28A0092B-C50C-407E-A947-70E740481C1C}">
                <a14:useLocalDpi xmlns:a14="http://schemas.microsoft.com/office/drawing/2010/main" val="0"/>
              </a:ext>
            </a:extLst>
          </a:blip>
          <a:srcRect b="25042"/>
          <a:stretch/>
        </p:blipFill>
        <p:spPr>
          <a:xfrm>
            <a:off x="5554662" y="2949204"/>
            <a:ext cx="3589338" cy="3538682"/>
          </a:xfrm>
          <a:prstGeom prst="rect">
            <a:avLst/>
          </a:prstGeom>
        </p:spPr>
      </p:pic>
      <p:sp>
        <p:nvSpPr>
          <p:cNvPr id="12" name="正方形/長方形 11"/>
          <p:cNvSpPr/>
          <p:nvPr/>
        </p:nvSpPr>
        <p:spPr>
          <a:xfrm rot="1202683">
            <a:off x="6928015" y="3483493"/>
            <a:ext cx="2031325" cy="830997"/>
          </a:xfrm>
          <a:prstGeom prst="rect">
            <a:avLst/>
          </a:prstGeom>
          <a:noFill/>
        </p:spPr>
        <p:txBody>
          <a:bodyPr wrap="none" lIns="91440" tIns="45720" rIns="91440" bIns="45720">
            <a:spAutoFit/>
          </a:bodyPr>
          <a:lstStyle/>
          <a:p>
            <a:pPr algn="ctr"/>
            <a:r>
              <a:rPr lang="ja-JP" altLang="en-US" sz="4800" b="0" cap="none" spc="0" dirty="0" smtClean="0">
                <a:ln w="0"/>
                <a:solidFill>
                  <a:srgbClr val="FF000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課題①</a:t>
            </a:r>
            <a:endParaRPr lang="ja-JP" altLang="en-US" sz="4800" b="0" cap="none" spc="0" dirty="0">
              <a:ln w="0"/>
              <a:solidFill>
                <a:srgbClr val="FF000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8974355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5</a:t>
            </a:fld>
            <a:endParaRPr kumimoji="1" lang="ja-JP" altLang="en-US"/>
          </a:p>
        </p:txBody>
      </p:sp>
      <p:sp>
        <p:nvSpPr>
          <p:cNvPr id="5" name="タイトル 1"/>
          <p:cNvSpPr txBox="1">
            <a:spLocks/>
          </p:cNvSpPr>
          <p:nvPr/>
        </p:nvSpPr>
        <p:spPr>
          <a:xfrm>
            <a:off x="120655" y="350714"/>
            <a:ext cx="6149515" cy="441984"/>
          </a:xfrm>
          <a:prstGeom prst="rect">
            <a:avLst/>
          </a:prstGeom>
          <a:solidFill>
            <a:schemeClr val="accent6">
              <a:lumMod val="40000"/>
              <a:lumOff val="60000"/>
            </a:schemeClr>
          </a:solidFill>
          <a:effectLst>
            <a:outerShdw blurRad="50800" dist="38100" dir="5400000" algn="t" rotWithShape="0">
              <a:prstClr val="black">
                <a:alpha val="40000"/>
              </a:prstClr>
            </a:outerShdw>
          </a:effectLst>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8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①</a:t>
            </a:r>
            <a:r>
              <a:rPr lang="ja-JP" altLang="en-US" sz="28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「順次」</a:t>
            </a:r>
            <a:r>
              <a:rPr lang="ja-JP" altLang="en-US" sz="28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のプログラム　</a:t>
            </a:r>
            <a:r>
              <a:rPr lang="ja-JP" altLang="en-US" sz="2800" b="1" dirty="0" smtClean="0">
                <a:solidFill>
                  <a:srgbClr val="FFFF00"/>
                </a:solidFill>
                <a:effectLst>
                  <a:glow rad="101600">
                    <a:schemeClr val="tx1">
                      <a:alpha val="60000"/>
                    </a:schemeClr>
                  </a:glow>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例</a:t>
            </a:r>
            <a:r>
              <a:rPr lang="ja-JP" altLang="en-US" sz="2800" b="1" dirty="0" smtClean="0">
                <a:solidFill>
                  <a:sysClr val="windowText" lastClr="000000"/>
                </a:solidFill>
                <a:latin typeface="ＭＳ Ｐゴシック" panose="020B0600070205080204" pitchFamily="50" charset="-128"/>
                <a:ea typeface="ＭＳ Ｐゴシック" panose="020B0600070205080204" pitchFamily="50" charset="-128"/>
              </a:rPr>
              <a:t>　</a:t>
            </a:r>
            <a:endParaRPr lang="ja-JP" altLang="en-US" sz="2800" b="1" dirty="0">
              <a:solidFill>
                <a:sysClr val="windowText" lastClr="000000"/>
              </a:solidFill>
              <a:latin typeface="ＭＳ Ｐゴシック" panose="020B0600070205080204" pitchFamily="50" charset="-128"/>
              <a:ea typeface="ＭＳ Ｐゴシック" panose="020B0600070205080204" pitchFamily="50" charset="-128"/>
            </a:endParaRPr>
          </a:p>
        </p:txBody>
      </p:sp>
      <p:pic>
        <p:nvPicPr>
          <p:cNvPr id="7" name="図 6"/>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91628" y="792698"/>
            <a:ext cx="5830201" cy="5730326"/>
          </a:xfrm>
          <a:prstGeom prst="rect">
            <a:avLst/>
          </a:prstGeom>
        </p:spPr>
      </p:pic>
      <p:pic>
        <p:nvPicPr>
          <p:cNvPr id="6" name="図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458617" y="913031"/>
            <a:ext cx="2874309" cy="2191660"/>
          </a:xfrm>
          <a:prstGeom prst="rect">
            <a:avLst/>
          </a:prstGeom>
          <a:effectLst>
            <a:outerShdw blurRad="50800" dist="38100" dir="2700000" algn="tl" rotWithShape="0">
              <a:prstClr val="black">
                <a:alpha val="40000"/>
              </a:prstClr>
            </a:outerShdw>
          </a:effectLst>
        </p:spPr>
      </p:pic>
      <p:pic>
        <p:nvPicPr>
          <p:cNvPr id="2" name="jyunnjine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056743" y="2510972"/>
            <a:ext cx="4934859" cy="3701145"/>
          </a:xfrm>
          <a:prstGeom prst="rect">
            <a:avLst/>
          </a:prstGeom>
        </p:spPr>
      </p:pic>
    </p:spTree>
    <p:extLst>
      <p:ext uri="{BB962C8B-B14F-4D97-AF65-F5344CB8AC3E}">
        <p14:creationId xmlns:p14="http://schemas.microsoft.com/office/powerpoint/2010/main" val="391097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mediacall" presetSubtype="0" fill="hold" nodeType="afterEffect">
                                  <p:stCondLst>
                                    <p:cond delay="0"/>
                                  </p:stCondLst>
                                  <p:childTnLst>
                                    <p:cmd type="call" cmd="togglePause">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p:cNvGrpSpPr/>
          <p:nvPr/>
        </p:nvGrpSpPr>
        <p:grpSpPr>
          <a:xfrm>
            <a:off x="1484106" y="1161437"/>
            <a:ext cx="1579940" cy="2470831"/>
            <a:chOff x="7564060" y="432027"/>
            <a:chExt cx="1579940" cy="2470831"/>
          </a:xfrm>
        </p:grpSpPr>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4060" y="432027"/>
              <a:ext cx="1579940" cy="2470831"/>
            </a:xfrm>
            <a:prstGeom prst="rect">
              <a:avLst/>
            </a:prstGeom>
          </p:spPr>
        </p:pic>
        <p:sp>
          <p:nvSpPr>
            <p:cNvPr id="7" name="正方形/長方形 6"/>
            <p:cNvSpPr/>
            <p:nvPr/>
          </p:nvSpPr>
          <p:spPr>
            <a:xfrm rot="21314081">
              <a:off x="7706185" y="1585993"/>
              <a:ext cx="1005403" cy="523220"/>
            </a:xfrm>
            <a:prstGeom prst="rect">
              <a:avLst/>
            </a:prstGeom>
            <a:noFill/>
          </p:spPr>
          <p:txBody>
            <a:bodyPr wrap="none" lIns="91440" tIns="45720" rIns="91440" bIns="45720">
              <a:spAutoFit/>
            </a:bodyPr>
            <a:lstStyle/>
            <a:p>
              <a:pPr algn="ctr"/>
              <a:r>
                <a:rPr lang="ja-JP" altLang="en-US" sz="2800" b="1" cap="none" spc="0" dirty="0" smtClean="0">
                  <a:ln w="0"/>
                  <a:solidFill>
                    <a:srgbClr val="FF000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ヒント</a:t>
              </a:r>
              <a:endParaRPr lang="ja-JP" altLang="en-US" sz="2800" b="1" cap="none" spc="0" dirty="0">
                <a:ln w="0"/>
                <a:solidFill>
                  <a:srgbClr val="FF000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sp>
        <p:nvSpPr>
          <p:cNvPr id="11" name="四角形吹き出し 10"/>
          <p:cNvSpPr/>
          <p:nvPr/>
        </p:nvSpPr>
        <p:spPr>
          <a:xfrm>
            <a:off x="145141" y="3759200"/>
            <a:ext cx="2971119" cy="2695335"/>
          </a:xfrm>
          <a:prstGeom prst="wedgeRectCallout">
            <a:avLst>
              <a:gd name="adj1" fmla="val 3309"/>
              <a:gd name="adj2" fmla="val -72063"/>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800" dirty="0" smtClean="0">
              <a:solidFill>
                <a:schemeClr val="tx1"/>
              </a:solidFill>
              <a:latin typeface="ＭＳ Ｐゴシック" panose="020B0600070205080204" pitchFamily="50" charset="-128"/>
              <a:ea typeface="ＭＳ Ｐゴシック" panose="020B0600070205080204" pitchFamily="50" charset="-128"/>
            </a:endParaRPr>
          </a:p>
          <a:p>
            <a:r>
              <a:rPr kumimoji="1" lang="ja-JP" altLang="en-US" sz="2800" dirty="0">
                <a:solidFill>
                  <a:schemeClr val="tx1"/>
                </a:solidFill>
                <a:latin typeface="ＭＳ Ｐゴシック" panose="020B0600070205080204" pitchFamily="50" charset="-128"/>
                <a:ea typeface="ＭＳ Ｐゴシック" panose="020B0600070205080204" pitchFamily="50" charset="-128"/>
              </a:rPr>
              <a:t>　</a:t>
            </a:r>
            <a:r>
              <a:rPr kumimoji="1" lang="ja-JP" altLang="en-US" sz="2400" dirty="0" smtClean="0">
                <a:solidFill>
                  <a:schemeClr val="tx1"/>
                </a:solidFill>
                <a:latin typeface="ＭＳ Ｐゴシック" panose="020B0600070205080204" pitchFamily="50" charset="-128"/>
                <a:ea typeface="ＭＳ Ｐゴシック" panose="020B0600070205080204" pitchFamily="50" charset="-128"/>
              </a:rPr>
              <a:t>例えば，</a:t>
            </a:r>
            <a:r>
              <a:rPr kumimoji="1" lang="ja-JP" altLang="en-US" sz="2400" dirty="0">
                <a:solidFill>
                  <a:schemeClr val="tx1"/>
                </a:solidFill>
                <a:latin typeface="ＭＳ Ｐゴシック" panose="020B0600070205080204" pitchFamily="50" charset="-128"/>
                <a:ea typeface="ＭＳ Ｐゴシック" panose="020B0600070205080204" pitchFamily="50" charset="-128"/>
              </a:rPr>
              <a:t>上</a:t>
            </a:r>
            <a:r>
              <a:rPr kumimoji="1" lang="ja-JP" altLang="en-US" sz="2400" dirty="0" smtClean="0">
                <a:solidFill>
                  <a:schemeClr val="tx1"/>
                </a:solidFill>
                <a:latin typeface="ＭＳ Ｐゴシック" panose="020B0600070205080204" pitchFamily="50" charset="-128"/>
                <a:ea typeface="ＭＳ Ｐゴシック" panose="020B0600070205080204" pitchFamily="50" charset="-128"/>
              </a:rPr>
              <a:t>のブロックを使えば，キャラクターがどこにいても，</a:t>
            </a:r>
            <a:endParaRPr kumimoji="1" lang="en-US" altLang="ja-JP" sz="2400" dirty="0" smtClean="0">
              <a:solidFill>
                <a:schemeClr val="tx1"/>
              </a:solidFill>
              <a:latin typeface="ＭＳ Ｐゴシック" panose="020B0600070205080204" pitchFamily="50" charset="-128"/>
              <a:ea typeface="ＭＳ Ｐゴシック" panose="020B0600070205080204" pitchFamily="50" charset="-128"/>
            </a:endParaRPr>
          </a:p>
          <a:p>
            <a:r>
              <a:rPr kumimoji="1" lang="ja-JP" altLang="en-US" sz="2400" u="sng" dirty="0" smtClean="0">
                <a:solidFill>
                  <a:schemeClr val="tx1"/>
                </a:solidFill>
                <a:latin typeface="ＭＳ Ｐゴシック" panose="020B0600070205080204" pitchFamily="50" charset="-128"/>
                <a:ea typeface="ＭＳ Ｐゴシック" panose="020B0600070205080204" pitchFamily="50" charset="-128"/>
              </a:rPr>
              <a:t>画面の中心</a:t>
            </a:r>
            <a:r>
              <a:rPr kumimoji="1" lang="ja-JP" altLang="en-US" sz="2400" dirty="0" smtClean="0">
                <a:solidFill>
                  <a:srgbClr val="FF0000"/>
                </a:solidFill>
                <a:latin typeface="ＭＳ Ｐゴシック" panose="020B0600070205080204" pitchFamily="50" charset="-128"/>
                <a:ea typeface="ＭＳ Ｐゴシック" panose="020B0600070205080204" pitchFamily="50" charset="-128"/>
              </a:rPr>
              <a:t>（</a:t>
            </a:r>
            <a:r>
              <a:rPr kumimoji="1" lang="en-US" altLang="ja-JP" sz="2400" dirty="0" smtClean="0">
                <a:solidFill>
                  <a:srgbClr val="FF0000"/>
                </a:solidFill>
                <a:latin typeface="ＭＳ Ｐゴシック" panose="020B0600070205080204" pitchFamily="50" charset="-128"/>
                <a:ea typeface="ＭＳ Ｐゴシック" panose="020B0600070205080204" pitchFamily="50" charset="-128"/>
              </a:rPr>
              <a:t>x:0,y:0</a:t>
            </a:r>
            <a:r>
              <a:rPr kumimoji="1" lang="ja-JP" altLang="en-US" sz="2400" dirty="0" smtClean="0">
                <a:solidFill>
                  <a:srgbClr val="FF0000"/>
                </a:solidFill>
                <a:latin typeface="ＭＳ Ｐゴシック" panose="020B0600070205080204" pitchFamily="50" charset="-128"/>
                <a:ea typeface="ＭＳ Ｐゴシック" panose="020B0600070205080204" pitchFamily="50" charset="-128"/>
              </a:rPr>
              <a:t>）</a:t>
            </a:r>
            <a:r>
              <a:rPr kumimoji="1" lang="ja-JP" altLang="en-US" sz="2400" dirty="0" smtClean="0">
                <a:solidFill>
                  <a:schemeClr val="tx1"/>
                </a:solidFill>
                <a:latin typeface="ＭＳ Ｐゴシック" panose="020B0600070205080204" pitchFamily="50" charset="-128"/>
                <a:ea typeface="ＭＳ Ｐゴシック" panose="020B0600070205080204" pitchFamily="50" charset="-128"/>
              </a:rPr>
              <a:t>に戻すことができます。</a:t>
            </a:r>
            <a:endParaRPr kumimoji="1" lang="ja-JP" altLang="en-US" sz="2400" dirty="0">
              <a:solidFill>
                <a:schemeClr val="tx1"/>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6</a:t>
            </a:fld>
            <a:endParaRPr kumimoji="1" lang="ja-JP" altLang="en-US"/>
          </a:p>
        </p:txBody>
      </p:sp>
      <p:pic>
        <p:nvPicPr>
          <p:cNvPr id="5" name="図 4"/>
          <p:cNvPicPr>
            <a:picLocks noChangeAspect="1"/>
          </p:cNvPicPr>
          <p:nvPr/>
        </p:nvPicPr>
        <p:blipFill>
          <a:blip r:embed="rId4"/>
          <a:stretch>
            <a:fillRect/>
          </a:stretch>
        </p:blipFill>
        <p:spPr>
          <a:xfrm>
            <a:off x="3281574" y="1696470"/>
            <a:ext cx="5770912" cy="4610236"/>
          </a:xfrm>
          <a:prstGeom prst="rect">
            <a:avLst/>
          </a:prstGeom>
          <a:effectLst>
            <a:glow rad="139700">
              <a:schemeClr val="accent6">
                <a:satMod val="175000"/>
                <a:alpha val="40000"/>
              </a:schemeClr>
            </a:glow>
          </a:effectLst>
        </p:spPr>
      </p:pic>
      <p:sp>
        <p:nvSpPr>
          <p:cNvPr id="9" name="テキスト ボックス 8"/>
          <p:cNvSpPr txBox="1"/>
          <p:nvPr/>
        </p:nvSpPr>
        <p:spPr>
          <a:xfrm>
            <a:off x="3198917" y="481129"/>
            <a:ext cx="5853569" cy="954107"/>
          </a:xfrm>
          <a:prstGeom prst="rect">
            <a:avLst/>
          </a:prstGeom>
          <a:noFill/>
        </p:spPr>
        <p:txBody>
          <a:bodyPr wrap="square" rtlCol="0">
            <a:spAutoFit/>
          </a:bodyPr>
          <a:lstStyle/>
          <a:p>
            <a:r>
              <a:rPr kumimoji="1" lang="en-US" altLang="ja-JP" sz="2400" dirty="0" smtClean="0">
                <a:latin typeface="ＭＳ Ｐゴシック" panose="020B0600070205080204" pitchFamily="50" charset="-128"/>
                <a:ea typeface="ＭＳ Ｐゴシック" panose="020B0600070205080204" pitchFamily="50" charset="-128"/>
              </a:rPr>
              <a:t>Scratch</a:t>
            </a:r>
            <a:r>
              <a:rPr kumimoji="1" lang="ja-JP" altLang="en-US" sz="2400" dirty="0" smtClean="0">
                <a:latin typeface="ＭＳ Ｐゴシック" panose="020B0600070205080204" pitchFamily="50" charset="-128"/>
                <a:ea typeface="ＭＳ Ｐゴシック" panose="020B0600070205080204" pitchFamily="50" charset="-128"/>
              </a:rPr>
              <a:t>の画面上の位置は，</a:t>
            </a:r>
            <a:endParaRPr kumimoji="1" lang="en-US" altLang="ja-JP" sz="2400" dirty="0" smtClean="0">
              <a:latin typeface="ＭＳ Ｐゴシック" panose="020B0600070205080204" pitchFamily="50" charset="-128"/>
              <a:ea typeface="ＭＳ Ｐゴシック" panose="020B0600070205080204" pitchFamily="50" charset="-128"/>
            </a:endParaRPr>
          </a:p>
          <a:p>
            <a:r>
              <a:rPr kumimoji="1" lang="ja-JP" altLang="en-US" sz="2400" dirty="0" smtClean="0">
                <a:latin typeface="ＭＳ Ｐゴシック" panose="020B0600070205080204" pitchFamily="50" charset="-128"/>
                <a:ea typeface="ＭＳ Ｐゴシック" panose="020B0600070205080204" pitchFamily="50" charset="-128"/>
              </a:rPr>
              <a:t>下のように</a:t>
            </a:r>
            <a:r>
              <a:rPr kumimoji="1" lang="en-US" altLang="ja-JP" sz="3200" b="1" dirty="0">
                <a:solidFill>
                  <a:srgbClr val="FF0000"/>
                </a:solidFill>
                <a:latin typeface="ＭＳ Ｐゴシック" panose="020B0600070205080204" pitchFamily="50" charset="-128"/>
                <a:ea typeface="ＭＳ Ｐゴシック" panose="020B0600070205080204" pitchFamily="50" charset="-128"/>
              </a:rPr>
              <a:t>x</a:t>
            </a:r>
            <a:r>
              <a:rPr kumimoji="1" lang="ja-JP" altLang="en-US" sz="2400" b="1" dirty="0" smtClean="0">
                <a:solidFill>
                  <a:srgbClr val="FF0000"/>
                </a:solidFill>
                <a:latin typeface="ＭＳ Ｐゴシック" panose="020B0600070205080204" pitchFamily="50" charset="-128"/>
                <a:ea typeface="ＭＳ Ｐゴシック" panose="020B0600070205080204" pitchFamily="50" charset="-128"/>
              </a:rPr>
              <a:t>座標</a:t>
            </a:r>
            <a:r>
              <a:rPr kumimoji="1" lang="ja-JP" altLang="en-US" sz="2400" dirty="0" smtClean="0">
                <a:latin typeface="ＭＳ Ｐゴシック" panose="020B0600070205080204" pitchFamily="50" charset="-128"/>
                <a:ea typeface="ＭＳ Ｐゴシック" panose="020B0600070205080204" pitchFamily="50" charset="-128"/>
              </a:rPr>
              <a:t>と</a:t>
            </a:r>
            <a:r>
              <a:rPr kumimoji="1" lang="en-US" altLang="ja-JP" sz="3200" b="1" dirty="0">
                <a:solidFill>
                  <a:srgbClr val="FF0000"/>
                </a:solidFill>
                <a:latin typeface="ＭＳ Ｐゴシック" panose="020B0600070205080204" pitchFamily="50" charset="-128"/>
                <a:ea typeface="ＭＳ Ｐゴシック" panose="020B0600070205080204" pitchFamily="50" charset="-128"/>
              </a:rPr>
              <a:t>y</a:t>
            </a:r>
            <a:r>
              <a:rPr kumimoji="1" lang="ja-JP" altLang="en-US" sz="2400" b="1" dirty="0" smtClean="0">
                <a:solidFill>
                  <a:srgbClr val="FF0000"/>
                </a:solidFill>
                <a:latin typeface="ＭＳ Ｐゴシック" panose="020B0600070205080204" pitchFamily="50" charset="-128"/>
                <a:ea typeface="ＭＳ Ｐゴシック" panose="020B0600070205080204" pitchFamily="50" charset="-128"/>
              </a:rPr>
              <a:t>座標</a:t>
            </a:r>
            <a:r>
              <a:rPr kumimoji="1" lang="ja-JP" altLang="en-US" sz="2400" dirty="0" smtClean="0">
                <a:latin typeface="ＭＳ Ｐゴシック" panose="020B0600070205080204" pitchFamily="50" charset="-128"/>
                <a:ea typeface="ＭＳ Ｐゴシック" panose="020B0600070205080204" pitchFamily="50" charset="-128"/>
              </a:rPr>
              <a:t>で示すことができる。</a:t>
            </a:r>
            <a:endParaRPr kumimoji="1" lang="ja-JP" altLang="en-US" sz="2400" dirty="0">
              <a:latin typeface="ＭＳ Ｐゴシック" panose="020B0600070205080204" pitchFamily="50" charset="-128"/>
              <a:ea typeface="ＭＳ Ｐゴシック" panose="020B0600070205080204" pitchFamily="50" charset="-128"/>
            </a:endParaRPr>
          </a:p>
        </p:txBody>
      </p:sp>
      <p:pic>
        <p:nvPicPr>
          <p:cNvPr id="10" name="図 9"/>
          <p:cNvPicPr>
            <a:picLocks noChangeAspect="1"/>
          </p:cNvPicPr>
          <p:nvPr/>
        </p:nvPicPr>
        <p:blipFill>
          <a:blip r:embed="rId5">
            <a:clrChange>
              <a:clrFrom>
                <a:srgbClr val="F9F9F9"/>
              </a:clrFrom>
              <a:clrTo>
                <a:srgbClr val="F9F9F9">
                  <a:alpha val="0"/>
                </a:srgbClr>
              </a:clrTo>
            </a:clrChange>
          </a:blip>
          <a:stretch>
            <a:fillRect/>
          </a:stretch>
        </p:blipFill>
        <p:spPr>
          <a:xfrm>
            <a:off x="62486" y="3832892"/>
            <a:ext cx="3136431" cy="667656"/>
          </a:xfrm>
          <a:prstGeom prst="rect">
            <a:avLst/>
          </a:prstGeom>
          <a:effectLst>
            <a:outerShdw blurRad="50800" dist="38100" dir="2700000" algn="tl" rotWithShape="0">
              <a:prstClr val="black">
                <a:alpha val="40000"/>
              </a:prstClr>
            </a:outerShdw>
          </a:effectLst>
        </p:spPr>
      </p:pic>
      <p:sp>
        <p:nvSpPr>
          <p:cNvPr id="13" name="正方形/長方形 12"/>
          <p:cNvSpPr/>
          <p:nvPr/>
        </p:nvSpPr>
        <p:spPr>
          <a:xfrm>
            <a:off x="108787" y="472267"/>
            <a:ext cx="1292662" cy="3110787"/>
          </a:xfrm>
          <a:prstGeom prst="rect">
            <a:avLst/>
          </a:prstGeom>
          <a:solidFill>
            <a:schemeClr val="accent6">
              <a:lumMod val="20000"/>
              <a:lumOff val="80000"/>
            </a:schemeClr>
          </a:solidFill>
        </p:spPr>
        <p:txBody>
          <a:bodyPr vert="eaVert" wrap="none" lIns="91440" tIns="45720" rIns="91440" bIns="45720">
            <a:spAutoFit/>
          </a:bodyPr>
          <a:lstStyle/>
          <a:p>
            <a:pPr algn="ctr"/>
            <a:r>
              <a:rPr lang="ja-JP" altLang="en-US" sz="36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キャラクターの</a:t>
            </a:r>
            <a:endParaRPr lang="en-US" altLang="ja-JP" sz="36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a:p>
            <a:pPr algn="ctr"/>
            <a:r>
              <a:rPr lang="ja-JP" altLang="en-US" sz="36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位置の指定</a:t>
            </a:r>
            <a:endParaRPr lang="ja-JP" altLang="en-US" sz="3600" b="0" cap="none" spc="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4439335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p:cNvGrpSpPr/>
          <p:nvPr/>
        </p:nvGrpSpPr>
        <p:grpSpPr>
          <a:xfrm>
            <a:off x="1005134" y="1136622"/>
            <a:ext cx="1579940" cy="2470831"/>
            <a:chOff x="7564060" y="432027"/>
            <a:chExt cx="1579940" cy="2470831"/>
          </a:xfrm>
        </p:grpSpPr>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4060" y="432027"/>
              <a:ext cx="1579940" cy="2470831"/>
            </a:xfrm>
            <a:prstGeom prst="rect">
              <a:avLst/>
            </a:prstGeom>
          </p:spPr>
        </p:pic>
        <p:sp>
          <p:nvSpPr>
            <p:cNvPr id="7" name="正方形/長方形 6"/>
            <p:cNvSpPr/>
            <p:nvPr/>
          </p:nvSpPr>
          <p:spPr>
            <a:xfrm rot="21314081">
              <a:off x="7706185" y="1585993"/>
              <a:ext cx="1005403" cy="523220"/>
            </a:xfrm>
            <a:prstGeom prst="rect">
              <a:avLst/>
            </a:prstGeom>
            <a:noFill/>
          </p:spPr>
          <p:txBody>
            <a:bodyPr wrap="none" lIns="91440" tIns="45720" rIns="91440" bIns="45720">
              <a:spAutoFit/>
            </a:bodyPr>
            <a:lstStyle/>
            <a:p>
              <a:pPr algn="ctr"/>
              <a:r>
                <a:rPr lang="ja-JP" altLang="en-US" sz="2800" b="1" cap="none" spc="0" dirty="0" smtClean="0">
                  <a:ln w="0"/>
                  <a:solidFill>
                    <a:srgbClr val="FF000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ヒント</a:t>
              </a:r>
              <a:endParaRPr lang="ja-JP" altLang="en-US" sz="2800" b="1" cap="none" spc="0" dirty="0">
                <a:ln w="0"/>
                <a:solidFill>
                  <a:srgbClr val="FF000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sp>
        <p:nvSpPr>
          <p:cNvPr id="11" name="四角形吹き出し 10"/>
          <p:cNvSpPr/>
          <p:nvPr/>
        </p:nvSpPr>
        <p:spPr>
          <a:xfrm>
            <a:off x="145141" y="3759201"/>
            <a:ext cx="2971119" cy="2572816"/>
          </a:xfrm>
          <a:prstGeom prst="wedgeRectCallout">
            <a:avLst>
              <a:gd name="adj1" fmla="val 3309"/>
              <a:gd name="adj2" fmla="val -72063"/>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latin typeface="ＭＳ Ｐゴシック" panose="020B0600070205080204" pitchFamily="50" charset="-128"/>
                <a:ea typeface="ＭＳ Ｐゴシック" panose="020B0600070205080204" pitchFamily="50" charset="-128"/>
              </a:rPr>
              <a:t>　</a:t>
            </a:r>
            <a:r>
              <a:rPr kumimoji="1" lang="ja-JP" altLang="en-US" sz="2800" dirty="0" smtClean="0">
                <a:solidFill>
                  <a:schemeClr val="tx1"/>
                </a:solidFill>
                <a:latin typeface="ＭＳ Ｐゴシック" panose="020B0600070205080204" pitchFamily="50" charset="-128"/>
                <a:ea typeface="ＭＳ Ｐゴシック" panose="020B0600070205080204" pitchFamily="50" charset="-128"/>
              </a:rPr>
              <a:t>決まった音だけでなく，いろいろな音や音楽を，プログラムに組み込めるよ！</a:t>
            </a:r>
            <a:endParaRPr kumimoji="1" lang="en-US" altLang="ja-JP" sz="2400" dirty="0" smtClean="0">
              <a:solidFill>
                <a:schemeClr val="tx1"/>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7</a:t>
            </a:fld>
            <a:endParaRPr kumimoji="1" lang="ja-JP" altLang="en-US"/>
          </a:p>
        </p:txBody>
      </p:sp>
      <p:sp>
        <p:nvSpPr>
          <p:cNvPr id="13" name="正方形/長方形 12"/>
          <p:cNvSpPr/>
          <p:nvPr/>
        </p:nvSpPr>
        <p:spPr>
          <a:xfrm>
            <a:off x="145141" y="481129"/>
            <a:ext cx="738664" cy="3048270"/>
          </a:xfrm>
          <a:prstGeom prst="rect">
            <a:avLst/>
          </a:prstGeom>
          <a:solidFill>
            <a:schemeClr val="accent6">
              <a:lumMod val="20000"/>
              <a:lumOff val="80000"/>
            </a:schemeClr>
          </a:solidFill>
        </p:spPr>
        <p:txBody>
          <a:bodyPr vert="eaVert" wrap="none" lIns="91440" tIns="45720" rIns="91440" bIns="45720">
            <a:spAutoFit/>
          </a:bodyPr>
          <a:lstStyle/>
          <a:p>
            <a:pPr algn="ctr"/>
            <a:r>
              <a:rPr lang="ja-JP" altLang="en-US" sz="36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音・音楽の追加</a:t>
            </a:r>
            <a:endParaRPr lang="en-US" altLang="ja-JP" sz="36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pic>
        <p:nvPicPr>
          <p:cNvPr id="2" name="図 1"/>
          <p:cNvPicPr>
            <a:picLocks noChangeAspect="1"/>
          </p:cNvPicPr>
          <p:nvPr/>
        </p:nvPicPr>
        <p:blipFill>
          <a:blip r:embed="rId4">
            <a:clrChange>
              <a:clrFrom>
                <a:srgbClr val="F9F9F9"/>
              </a:clrFrom>
              <a:clrTo>
                <a:srgbClr val="F9F9F9">
                  <a:alpha val="0"/>
                </a:srgbClr>
              </a:clrTo>
            </a:clrChange>
          </a:blip>
          <a:stretch>
            <a:fillRect/>
          </a:stretch>
        </p:blipFill>
        <p:spPr>
          <a:xfrm>
            <a:off x="3116260" y="520182"/>
            <a:ext cx="2760867" cy="721206"/>
          </a:xfrm>
          <a:prstGeom prst="rect">
            <a:avLst/>
          </a:prstGeom>
        </p:spPr>
      </p:pic>
      <p:sp>
        <p:nvSpPr>
          <p:cNvPr id="3" name="上矢印 2"/>
          <p:cNvSpPr/>
          <p:nvPr/>
        </p:nvSpPr>
        <p:spPr>
          <a:xfrm rot="18673611">
            <a:off x="4502151" y="835959"/>
            <a:ext cx="447344" cy="601325"/>
          </a:xfrm>
          <a:prstGeom prst="up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rotWithShape="1">
          <a:blip r:embed="rId5">
            <a:clrChange>
              <a:clrFrom>
                <a:srgbClr val="F9F9F9"/>
              </a:clrFrom>
              <a:clrTo>
                <a:srgbClr val="F9F9F9">
                  <a:alpha val="0"/>
                </a:srgbClr>
              </a:clrTo>
            </a:clrChange>
          </a:blip>
          <a:srcRect l="19549" t="32377" r="61981" b="51017"/>
          <a:stretch/>
        </p:blipFill>
        <p:spPr>
          <a:xfrm>
            <a:off x="3136103" y="1902673"/>
            <a:ext cx="3052311" cy="1542929"/>
          </a:xfrm>
          <a:prstGeom prst="rect">
            <a:avLst/>
          </a:prstGeom>
        </p:spPr>
      </p:pic>
      <p:pic>
        <p:nvPicPr>
          <p:cNvPr id="14" name="図 13"/>
          <p:cNvPicPr>
            <a:picLocks noChangeAspect="1"/>
          </p:cNvPicPr>
          <p:nvPr/>
        </p:nvPicPr>
        <p:blipFill>
          <a:blip r:embed="rId6"/>
          <a:stretch>
            <a:fillRect/>
          </a:stretch>
        </p:blipFill>
        <p:spPr>
          <a:xfrm>
            <a:off x="3188366" y="3938719"/>
            <a:ext cx="3167640" cy="2189584"/>
          </a:xfrm>
          <a:prstGeom prst="rect">
            <a:avLst/>
          </a:prstGeom>
        </p:spPr>
      </p:pic>
      <p:sp>
        <p:nvSpPr>
          <p:cNvPr id="5" name="下矢印 4"/>
          <p:cNvSpPr/>
          <p:nvPr/>
        </p:nvSpPr>
        <p:spPr>
          <a:xfrm>
            <a:off x="4240920" y="1569561"/>
            <a:ext cx="625844" cy="367000"/>
          </a:xfrm>
          <a:prstGeom prst="downArrow">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下矢印 19"/>
          <p:cNvSpPr/>
          <p:nvPr/>
        </p:nvSpPr>
        <p:spPr>
          <a:xfrm>
            <a:off x="4240920" y="3508660"/>
            <a:ext cx="625844" cy="367000"/>
          </a:xfrm>
          <a:prstGeom prst="downArrow">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上矢印 20"/>
          <p:cNvSpPr/>
          <p:nvPr/>
        </p:nvSpPr>
        <p:spPr>
          <a:xfrm rot="18673611">
            <a:off x="4820581" y="3089968"/>
            <a:ext cx="447344" cy="601325"/>
          </a:xfrm>
          <a:prstGeom prst="up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吹き出し 21"/>
          <p:cNvSpPr/>
          <p:nvPr/>
        </p:nvSpPr>
        <p:spPr>
          <a:xfrm>
            <a:off x="6627261" y="1678898"/>
            <a:ext cx="2364390" cy="2196762"/>
          </a:xfrm>
          <a:prstGeom prst="wedgeRectCallout">
            <a:avLst>
              <a:gd name="adj1" fmla="val -92091"/>
              <a:gd name="adj2" fmla="val 53845"/>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latin typeface="ＭＳ Ｐゴシック" panose="020B0600070205080204" pitchFamily="50" charset="-128"/>
                <a:ea typeface="ＭＳ Ｐゴシック" panose="020B0600070205080204" pitchFamily="50" charset="-128"/>
              </a:rPr>
              <a:t>　</a:t>
            </a:r>
            <a:r>
              <a:rPr kumimoji="1" lang="ja-JP" altLang="en-US" sz="2400" b="1" dirty="0" smtClean="0">
                <a:solidFill>
                  <a:srgbClr val="FF0000"/>
                </a:solidFill>
                <a:latin typeface="ＭＳ Ｐゴシック" panose="020B0600070205080204" pitchFamily="50" charset="-128"/>
                <a:ea typeface="ＭＳ Ｐゴシック" panose="020B0600070205080204" pitchFamily="50" charset="-128"/>
              </a:rPr>
              <a:t>マイク</a:t>
            </a:r>
            <a:r>
              <a:rPr kumimoji="1" lang="ja-JP" altLang="en-US" sz="2400" dirty="0" smtClean="0">
                <a:solidFill>
                  <a:schemeClr val="tx1"/>
                </a:solidFill>
                <a:latin typeface="ＭＳ Ｐゴシック" panose="020B0600070205080204" pitchFamily="50" charset="-128"/>
                <a:ea typeface="ＭＳ Ｐゴシック" panose="020B0600070205080204" pitchFamily="50" charset="-128"/>
              </a:rPr>
              <a:t>が接続されていれば，自由に声や音を録音することが可能です！</a:t>
            </a:r>
            <a:endParaRPr kumimoji="1" lang="en-US" altLang="ja-JP" sz="2400" dirty="0" smtClean="0">
              <a:solidFill>
                <a:schemeClr val="tx1"/>
              </a:solidFill>
              <a:latin typeface="ＭＳ Ｐゴシック" panose="020B0600070205080204" pitchFamily="50" charset="-128"/>
              <a:ea typeface="ＭＳ Ｐゴシック" panose="020B0600070205080204" pitchFamily="50" charset="-128"/>
            </a:endParaRPr>
          </a:p>
          <a:p>
            <a:r>
              <a:rPr kumimoji="1" lang="en-US" altLang="ja-JP" dirty="0" smtClean="0">
                <a:solidFill>
                  <a:schemeClr val="tx1"/>
                </a:solidFill>
                <a:latin typeface="ＭＳ Ｐゴシック" panose="020B0600070205080204" pitchFamily="50" charset="-128"/>
                <a:ea typeface="ＭＳ Ｐゴシック" panose="020B0600070205080204" pitchFamily="50" charset="-128"/>
              </a:rPr>
              <a:t>※</a:t>
            </a:r>
            <a:r>
              <a:rPr kumimoji="1" lang="ja-JP" altLang="en-US" dirty="0" smtClean="0">
                <a:solidFill>
                  <a:schemeClr val="tx1"/>
                </a:solidFill>
                <a:latin typeface="ＭＳ Ｐゴシック" panose="020B0600070205080204" pitchFamily="50" charset="-128"/>
                <a:ea typeface="ＭＳ Ｐゴシック" panose="020B0600070205080204" pitchFamily="50" charset="-128"/>
              </a:rPr>
              <a:t>今回は使用しない</a:t>
            </a:r>
            <a:endParaRPr kumimoji="1" lang="en-US" altLang="ja-JP" dirty="0" smtClean="0">
              <a:solidFill>
                <a:schemeClr val="tx1"/>
              </a:solidFill>
              <a:latin typeface="ＭＳ Ｐゴシック" panose="020B0600070205080204" pitchFamily="50" charset="-128"/>
              <a:ea typeface="ＭＳ Ｐゴシック" panose="020B0600070205080204" pitchFamily="50" charset="-128"/>
            </a:endParaRPr>
          </a:p>
        </p:txBody>
      </p:sp>
      <p:sp>
        <p:nvSpPr>
          <p:cNvPr id="23" name="楕円 22"/>
          <p:cNvSpPr/>
          <p:nvPr/>
        </p:nvSpPr>
        <p:spPr>
          <a:xfrm>
            <a:off x="5877127" y="3938719"/>
            <a:ext cx="478879" cy="438409"/>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上矢印 23"/>
          <p:cNvSpPr/>
          <p:nvPr/>
        </p:nvSpPr>
        <p:spPr>
          <a:xfrm rot="18673611">
            <a:off x="6338281" y="4310411"/>
            <a:ext cx="447344" cy="601325"/>
          </a:xfrm>
          <a:prstGeom prst="up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2072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0" grpId="0" animBg="1"/>
      <p:bldP spid="21" grpId="0" animBg="1"/>
      <p:bldP spid="22"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rotWithShape="1">
          <a:blip r:embed="rId3"/>
          <a:srcRect l="12634" t="30558" r="48806" b="16779"/>
          <a:stretch/>
        </p:blipFill>
        <p:spPr>
          <a:xfrm>
            <a:off x="205941" y="3571361"/>
            <a:ext cx="3676511" cy="2823037"/>
          </a:xfrm>
          <a:prstGeom prst="rect">
            <a:avLst/>
          </a:prstGeom>
          <a:ln>
            <a:solidFill>
              <a:schemeClr val="accent6"/>
            </a:solidFill>
          </a:ln>
          <a:effectLst>
            <a:glow rad="101600">
              <a:schemeClr val="accent6">
                <a:satMod val="175000"/>
                <a:alpha val="40000"/>
              </a:schemeClr>
            </a:glow>
          </a:effectLst>
        </p:spPr>
      </p:pic>
      <p:grpSp>
        <p:nvGrpSpPr>
          <p:cNvPr id="8" name="グループ化 7"/>
          <p:cNvGrpSpPr/>
          <p:nvPr/>
        </p:nvGrpSpPr>
        <p:grpSpPr>
          <a:xfrm>
            <a:off x="1005134" y="1136622"/>
            <a:ext cx="1579940" cy="2470831"/>
            <a:chOff x="7564060" y="432027"/>
            <a:chExt cx="1579940" cy="2470831"/>
          </a:xfrm>
        </p:grpSpPr>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4060" y="432027"/>
              <a:ext cx="1579940" cy="2470831"/>
            </a:xfrm>
            <a:prstGeom prst="rect">
              <a:avLst/>
            </a:prstGeom>
          </p:spPr>
        </p:pic>
        <p:sp>
          <p:nvSpPr>
            <p:cNvPr id="7" name="正方形/長方形 6"/>
            <p:cNvSpPr/>
            <p:nvPr/>
          </p:nvSpPr>
          <p:spPr>
            <a:xfrm rot="21314081">
              <a:off x="7706185" y="1585993"/>
              <a:ext cx="1005403" cy="523220"/>
            </a:xfrm>
            <a:prstGeom prst="rect">
              <a:avLst/>
            </a:prstGeom>
            <a:noFill/>
          </p:spPr>
          <p:txBody>
            <a:bodyPr wrap="none" lIns="91440" tIns="45720" rIns="91440" bIns="45720">
              <a:spAutoFit/>
            </a:bodyPr>
            <a:lstStyle/>
            <a:p>
              <a:pPr algn="ctr"/>
              <a:r>
                <a:rPr lang="ja-JP" altLang="en-US" sz="2800" b="1" cap="none" spc="0" dirty="0" smtClean="0">
                  <a:ln w="0"/>
                  <a:solidFill>
                    <a:srgbClr val="FF000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ヒント</a:t>
              </a:r>
              <a:endParaRPr lang="ja-JP" altLang="en-US" sz="2800" b="1" cap="none" spc="0" dirty="0">
                <a:ln w="0"/>
                <a:solidFill>
                  <a:srgbClr val="FF000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sp>
        <p:nvSpPr>
          <p:cNvPr id="11" name="四角形吹き出し 10"/>
          <p:cNvSpPr/>
          <p:nvPr/>
        </p:nvSpPr>
        <p:spPr>
          <a:xfrm>
            <a:off x="9455884" y="935844"/>
            <a:ext cx="2388922" cy="2572816"/>
          </a:xfrm>
          <a:prstGeom prst="wedgeRectCallout">
            <a:avLst>
              <a:gd name="adj1" fmla="val 3309"/>
              <a:gd name="adj2" fmla="val -72063"/>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latin typeface="ＭＳ Ｐゴシック" panose="020B0600070205080204" pitchFamily="50" charset="-128"/>
                <a:ea typeface="ＭＳ Ｐゴシック" panose="020B0600070205080204" pitchFamily="50" charset="-128"/>
              </a:rPr>
              <a:t>　</a:t>
            </a:r>
            <a:r>
              <a:rPr kumimoji="1" lang="ja-JP" altLang="en-US" sz="2800" dirty="0" smtClean="0">
                <a:solidFill>
                  <a:schemeClr val="tx1"/>
                </a:solidFill>
                <a:latin typeface="ＭＳ Ｐゴシック" panose="020B0600070205080204" pitchFamily="50" charset="-128"/>
                <a:ea typeface="ＭＳ Ｐゴシック" panose="020B0600070205080204" pitchFamily="50" charset="-128"/>
              </a:rPr>
              <a:t>決まった音だけでなく，いろいろな音や音楽を，プログラムに組み込めるよ！</a:t>
            </a:r>
            <a:endParaRPr kumimoji="1" lang="en-US" altLang="ja-JP" sz="2400" dirty="0" smtClean="0">
              <a:solidFill>
                <a:schemeClr val="tx1"/>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8</a:t>
            </a:fld>
            <a:endParaRPr kumimoji="1" lang="ja-JP" altLang="en-US"/>
          </a:p>
        </p:txBody>
      </p:sp>
      <p:sp>
        <p:nvSpPr>
          <p:cNvPr id="13" name="正方形/長方形 12"/>
          <p:cNvSpPr/>
          <p:nvPr/>
        </p:nvSpPr>
        <p:spPr>
          <a:xfrm>
            <a:off x="145141" y="481129"/>
            <a:ext cx="738664" cy="3048270"/>
          </a:xfrm>
          <a:prstGeom prst="rect">
            <a:avLst/>
          </a:prstGeom>
          <a:solidFill>
            <a:schemeClr val="accent6">
              <a:lumMod val="20000"/>
              <a:lumOff val="80000"/>
            </a:schemeClr>
          </a:solidFill>
        </p:spPr>
        <p:txBody>
          <a:bodyPr vert="eaVert" wrap="none" lIns="91440" tIns="45720" rIns="91440" bIns="45720">
            <a:spAutoFit/>
          </a:bodyPr>
          <a:lstStyle/>
          <a:p>
            <a:pPr algn="ctr"/>
            <a:r>
              <a:rPr lang="ja-JP" altLang="en-US" sz="36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音・音楽の追加</a:t>
            </a:r>
            <a:endParaRPr lang="en-US" altLang="ja-JP" sz="36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3" name="上矢印 2"/>
          <p:cNvSpPr/>
          <p:nvPr/>
        </p:nvSpPr>
        <p:spPr>
          <a:xfrm rot="13900738">
            <a:off x="660134" y="5504167"/>
            <a:ext cx="447344" cy="601325"/>
          </a:xfrm>
          <a:prstGeom prst="up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p:cNvPicPr>
            <a:picLocks noChangeAspect="1"/>
          </p:cNvPicPr>
          <p:nvPr/>
        </p:nvPicPr>
        <p:blipFill>
          <a:blip r:embed="rId5"/>
          <a:stretch>
            <a:fillRect/>
          </a:stretch>
        </p:blipFill>
        <p:spPr>
          <a:xfrm>
            <a:off x="6676255" y="3920969"/>
            <a:ext cx="2331200" cy="1400527"/>
          </a:xfrm>
          <a:prstGeom prst="rect">
            <a:avLst/>
          </a:prstGeom>
        </p:spPr>
      </p:pic>
      <p:pic>
        <p:nvPicPr>
          <p:cNvPr id="19" name="図 18"/>
          <p:cNvPicPr>
            <a:picLocks noChangeAspect="1"/>
          </p:cNvPicPr>
          <p:nvPr/>
        </p:nvPicPr>
        <p:blipFill>
          <a:blip r:embed="rId6"/>
          <a:stretch>
            <a:fillRect/>
          </a:stretch>
        </p:blipFill>
        <p:spPr>
          <a:xfrm>
            <a:off x="6715125" y="5564438"/>
            <a:ext cx="2428875" cy="704850"/>
          </a:xfrm>
          <a:prstGeom prst="rect">
            <a:avLst/>
          </a:prstGeom>
        </p:spPr>
      </p:pic>
      <p:sp>
        <p:nvSpPr>
          <p:cNvPr id="20" name="下矢印 19"/>
          <p:cNvSpPr/>
          <p:nvPr/>
        </p:nvSpPr>
        <p:spPr>
          <a:xfrm>
            <a:off x="7528933" y="5260193"/>
            <a:ext cx="625844" cy="367000"/>
          </a:xfrm>
          <a:prstGeom prst="downArrow">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p:cNvSpPr/>
          <p:nvPr/>
        </p:nvSpPr>
        <p:spPr>
          <a:xfrm>
            <a:off x="190951" y="5959794"/>
            <a:ext cx="485838" cy="513191"/>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上矢印 23"/>
          <p:cNvSpPr/>
          <p:nvPr/>
        </p:nvSpPr>
        <p:spPr>
          <a:xfrm rot="16200000">
            <a:off x="7818805" y="4554146"/>
            <a:ext cx="447344" cy="722595"/>
          </a:xfrm>
          <a:prstGeom prst="up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p:cNvPicPr>
            <a:picLocks noChangeAspect="1"/>
          </p:cNvPicPr>
          <p:nvPr/>
        </p:nvPicPr>
        <p:blipFill>
          <a:blip r:embed="rId7"/>
          <a:stretch>
            <a:fillRect/>
          </a:stretch>
        </p:blipFill>
        <p:spPr>
          <a:xfrm>
            <a:off x="2838926" y="481129"/>
            <a:ext cx="5838989" cy="3345397"/>
          </a:xfrm>
          <a:prstGeom prst="rect">
            <a:avLst/>
          </a:prstGeom>
          <a:effectLst>
            <a:glow rad="139700">
              <a:schemeClr val="accent6">
                <a:satMod val="175000"/>
                <a:alpha val="40000"/>
              </a:schemeClr>
            </a:glow>
          </a:effectLst>
        </p:spPr>
      </p:pic>
      <p:pic>
        <p:nvPicPr>
          <p:cNvPr id="17" name="図 16"/>
          <p:cNvPicPr>
            <a:picLocks noChangeAspect="1"/>
          </p:cNvPicPr>
          <p:nvPr/>
        </p:nvPicPr>
        <p:blipFill>
          <a:blip r:embed="rId8"/>
          <a:stretch>
            <a:fillRect/>
          </a:stretch>
        </p:blipFill>
        <p:spPr>
          <a:xfrm>
            <a:off x="4156975" y="3508660"/>
            <a:ext cx="2400300" cy="2828925"/>
          </a:xfrm>
          <a:prstGeom prst="rect">
            <a:avLst/>
          </a:prstGeom>
          <a:effectLst>
            <a:glow rad="139700">
              <a:schemeClr val="accent6">
                <a:satMod val="175000"/>
                <a:alpha val="40000"/>
              </a:schemeClr>
            </a:glow>
          </a:effectLst>
        </p:spPr>
      </p:pic>
      <p:pic>
        <p:nvPicPr>
          <p:cNvPr id="2" name="図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87210" y="1783730"/>
            <a:ext cx="1390589" cy="1823723"/>
          </a:xfrm>
          <a:prstGeom prst="rect">
            <a:avLst/>
          </a:prstGeom>
        </p:spPr>
      </p:pic>
      <p:sp>
        <p:nvSpPr>
          <p:cNvPr id="22" name="四角形吹き出し 21"/>
          <p:cNvSpPr/>
          <p:nvPr/>
        </p:nvSpPr>
        <p:spPr>
          <a:xfrm>
            <a:off x="5281272" y="935844"/>
            <a:ext cx="2364390" cy="1635501"/>
          </a:xfrm>
          <a:prstGeom prst="wedgeRectCallout">
            <a:avLst>
              <a:gd name="adj1" fmla="val 58922"/>
              <a:gd name="adj2" fmla="val 37218"/>
            </a:avLst>
          </a:prstGeom>
          <a:solidFill>
            <a:srgbClr val="E2F0D9">
              <a:alpha val="69804"/>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latin typeface="ＭＳ Ｐゴシック" panose="020B0600070205080204" pitchFamily="50" charset="-128"/>
                <a:ea typeface="ＭＳ Ｐゴシック" panose="020B0600070205080204" pitchFamily="50" charset="-128"/>
              </a:rPr>
              <a:t>　</a:t>
            </a:r>
            <a:r>
              <a:rPr kumimoji="1" lang="ja-JP" altLang="en-US" sz="2400" dirty="0">
                <a:solidFill>
                  <a:schemeClr val="accent6">
                    <a:lumMod val="50000"/>
                  </a:schemeClr>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マウス</a:t>
            </a:r>
            <a:r>
              <a:rPr kumimoji="1" lang="ja-JP" altLang="en-US" sz="2400" dirty="0" smtClean="0">
                <a:solidFill>
                  <a:schemeClr val="accent6">
                    <a:lumMod val="50000"/>
                  </a:schemeClr>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を乗せたら，</a:t>
            </a:r>
            <a:r>
              <a:rPr kumimoji="1" lang="ja-JP" altLang="en-US" sz="2400" dirty="0" smtClean="0">
                <a:solidFill>
                  <a:srgbClr val="FF0000"/>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音</a:t>
            </a:r>
            <a:r>
              <a:rPr kumimoji="1" lang="ja-JP" altLang="en-US" sz="2400" dirty="0" smtClean="0">
                <a:solidFill>
                  <a:schemeClr val="accent6">
                    <a:lumMod val="50000"/>
                  </a:schemeClr>
                </a:solidFill>
                <a:effectLst>
                  <a:glow rad="101600">
                    <a:schemeClr val="bg1">
                      <a:alpha val="60000"/>
                    </a:schemeClr>
                  </a:glow>
                </a:effectLst>
                <a:latin typeface="ＭＳ Ｐゴシック" panose="020B0600070205080204" pitchFamily="50" charset="-128"/>
                <a:ea typeface="ＭＳ Ｐゴシック" panose="020B0600070205080204" pitchFamily="50" charset="-128"/>
              </a:rPr>
              <a:t>がするよ。決まったらクリックしよう。</a:t>
            </a:r>
            <a:endParaRPr kumimoji="1" lang="en-US" altLang="ja-JP" sz="2400" dirty="0" smtClean="0">
              <a:solidFill>
                <a:schemeClr val="accent6">
                  <a:lumMod val="50000"/>
                </a:schemeClr>
              </a:solidFill>
              <a:effectLst>
                <a:glow rad="101600">
                  <a:schemeClr val="bg1">
                    <a:alpha val="60000"/>
                  </a:schemeClr>
                </a:glow>
              </a:effectLst>
              <a:latin typeface="ＭＳ Ｐゴシック" panose="020B0600070205080204" pitchFamily="50" charset="-128"/>
              <a:ea typeface="ＭＳ Ｐゴシック" panose="020B0600070205080204" pitchFamily="50" charset="-128"/>
            </a:endParaRPr>
          </a:p>
        </p:txBody>
      </p:sp>
      <p:sp>
        <p:nvSpPr>
          <p:cNvPr id="5" name="下矢印 4"/>
          <p:cNvSpPr/>
          <p:nvPr/>
        </p:nvSpPr>
        <p:spPr>
          <a:xfrm>
            <a:off x="4982363" y="3304781"/>
            <a:ext cx="625844" cy="367000"/>
          </a:xfrm>
          <a:prstGeom prst="downArrow">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4156976" y="4500546"/>
            <a:ext cx="1043526" cy="942370"/>
          </a:xfrm>
          <a:prstGeom prst="roundRect">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上矢印 20"/>
          <p:cNvSpPr/>
          <p:nvPr/>
        </p:nvSpPr>
        <p:spPr>
          <a:xfrm rot="19049411">
            <a:off x="4794538" y="3720859"/>
            <a:ext cx="447344" cy="565245"/>
          </a:xfrm>
          <a:prstGeom prst="up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角丸四角形 24"/>
          <p:cNvSpPr/>
          <p:nvPr/>
        </p:nvSpPr>
        <p:spPr>
          <a:xfrm>
            <a:off x="4077471" y="3571362"/>
            <a:ext cx="891125" cy="283778"/>
          </a:xfrm>
          <a:prstGeom prst="roundRect">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角丸四角形 26"/>
          <p:cNvSpPr/>
          <p:nvPr/>
        </p:nvSpPr>
        <p:spPr>
          <a:xfrm>
            <a:off x="7144359" y="5699218"/>
            <a:ext cx="891125" cy="364052"/>
          </a:xfrm>
          <a:prstGeom prst="roundRect">
            <a:avLst/>
          </a:prstGeom>
          <a:noFill/>
          <a:ln w="762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36366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200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par>
                          <p:cTn id="27" fill="hold">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par>
                          <p:cTn id="42" fill="hold">
                            <p:stCondLst>
                              <p:cond delay="1500"/>
                            </p:stCondLst>
                            <p:childTnLst>
                              <p:par>
                                <p:cTn id="43" presetID="21" presetClass="entr" presetSubtype="1"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heel(1)">
                                      <p:cBhvr>
                                        <p:cTn id="45" dur="20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heel(1)">
                                      <p:cBhvr>
                                        <p:cTn id="50" dur="2000"/>
                                        <p:tgtEl>
                                          <p:spTgt spid="25"/>
                                        </p:tgtEl>
                                      </p:cBhvr>
                                    </p:animEffect>
                                  </p:childTnLst>
                                </p:cTn>
                              </p:par>
                            </p:childTnLst>
                          </p:cTn>
                        </p:par>
                        <p:par>
                          <p:cTn id="51" fill="hold">
                            <p:stCondLst>
                              <p:cond delay="2000"/>
                            </p:stCondLst>
                            <p:childTnLst>
                              <p:par>
                                <p:cTn id="52" presetID="22" presetClass="entr" presetSubtype="2"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right)">
                                      <p:cBhvr>
                                        <p:cTn id="54" dur="500"/>
                                        <p:tgtEl>
                                          <p:spTgt spid="21"/>
                                        </p:tgtEl>
                                      </p:cBhvr>
                                    </p:animEffect>
                                  </p:childTnLst>
                                </p:cTn>
                              </p:par>
                            </p:childTnLst>
                          </p:cTn>
                        </p:par>
                        <p:par>
                          <p:cTn id="55" fill="hold">
                            <p:stCondLst>
                              <p:cond delay="2500"/>
                            </p:stCondLst>
                            <p:childTnLst>
                              <p:par>
                                <p:cTn id="56" presetID="10" presetClass="entr" presetSubtype="0" fill="hold"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par>
                          <p:cTn id="59" fill="hold">
                            <p:stCondLst>
                              <p:cond delay="3000"/>
                            </p:stCondLst>
                            <p:childTnLst>
                              <p:par>
                                <p:cTn id="60" presetID="22" presetClass="entr" presetSubtype="2" fill="hold" grpId="0" nodeType="after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right)">
                                      <p:cBhvr>
                                        <p:cTn id="62" dur="500"/>
                                        <p:tgtEl>
                                          <p:spTgt spid="24"/>
                                        </p:tgtEl>
                                      </p:cBhvr>
                                    </p:animEffect>
                                  </p:childTnLst>
                                </p:cTn>
                              </p:par>
                            </p:childTnLst>
                          </p:cTn>
                        </p:par>
                        <p:par>
                          <p:cTn id="63" fill="hold">
                            <p:stCondLst>
                              <p:cond delay="3500"/>
                            </p:stCondLst>
                            <p:childTnLst>
                              <p:par>
                                <p:cTn id="64" presetID="47" presetClass="entr" presetSubtype="0"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1000"/>
                                        <p:tgtEl>
                                          <p:spTgt spid="20"/>
                                        </p:tgtEl>
                                      </p:cBhvr>
                                    </p:animEffect>
                                    <p:anim calcmode="lin" valueType="num">
                                      <p:cBhvr>
                                        <p:cTn id="67" dur="1000" fill="hold"/>
                                        <p:tgtEl>
                                          <p:spTgt spid="20"/>
                                        </p:tgtEl>
                                        <p:attrNameLst>
                                          <p:attrName>ppt_x</p:attrName>
                                        </p:attrNameLst>
                                      </p:cBhvr>
                                      <p:tavLst>
                                        <p:tav tm="0">
                                          <p:val>
                                            <p:strVal val="#ppt_x"/>
                                          </p:val>
                                        </p:tav>
                                        <p:tav tm="100000">
                                          <p:val>
                                            <p:strVal val="#ppt_x"/>
                                          </p:val>
                                        </p:tav>
                                      </p:tavLst>
                                    </p:anim>
                                    <p:anim calcmode="lin" valueType="num">
                                      <p:cBhvr>
                                        <p:cTn id="68" dur="1000" fill="hold"/>
                                        <p:tgtEl>
                                          <p:spTgt spid="20"/>
                                        </p:tgtEl>
                                        <p:attrNameLst>
                                          <p:attrName>ppt_y</p:attrName>
                                        </p:attrNameLst>
                                      </p:cBhvr>
                                      <p:tavLst>
                                        <p:tav tm="0">
                                          <p:val>
                                            <p:strVal val="#ppt_y-.1"/>
                                          </p:val>
                                        </p:tav>
                                        <p:tav tm="100000">
                                          <p:val>
                                            <p:strVal val="#ppt_y"/>
                                          </p:val>
                                        </p:tav>
                                      </p:tavLst>
                                    </p:anim>
                                  </p:childTnLst>
                                </p:cTn>
                              </p:par>
                            </p:childTnLst>
                          </p:cTn>
                        </p:par>
                        <p:par>
                          <p:cTn id="69" fill="hold">
                            <p:stCondLst>
                              <p:cond delay="4500"/>
                            </p:stCondLst>
                            <p:childTnLst>
                              <p:par>
                                <p:cTn id="70" presetID="10" presetClass="entr" presetSubtype="0" fill="hold"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par>
                          <p:cTn id="73" fill="hold">
                            <p:stCondLst>
                              <p:cond delay="5000"/>
                            </p:stCondLst>
                            <p:childTnLst>
                              <p:par>
                                <p:cTn id="74" presetID="21" presetClass="entr" presetSubtype="1" fill="hold" grpId="0" nodeType="after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heel(1)">
                                      <p:cBhvr>
                                        <p:cTn id="76"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3" grpId="0" animBg="1"/>
      <p:bldP spid="24" grpId="0" animBg="1"/>
      <p:bldP spid="22" grpId="0" animBg="1"/>
      <p:bldP spid="5" grpId="0" animBg="1"/>
      <p:bldP spid="9" grpId="0" animBg="1"/>
      <p:bldP spid="21" grpId="0" animBg="1"/>
      <p:bldP spid="25"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グループ化 27"/>
          <p:cNvGrpSpPr/>
          <p:nvPr/>
        </p:nvGrpSpPr>
        <p:grpSpPr>
          <a:xfrm>
            <a:off x="178712" y="2719722"/>
            <a:ext cx="4198610" cy="3070638"/>
            <a:chOff x="178712" y="2719722"/>
            <a:chExt cx="4198610" cy="3070638"/>
          </a:xfrm>
        </p:grpSpPr>
        <p:grpSp>
          <p:nvGrpSpPr>
            <p:cNvPr id="10" name="グループ化 9"/>
            <p:cNvGrpSpPr/>
            <p:nvPr/>
          </p:nvGrpSpPr>
          <p:grpSpPr>
            <a:xfrm>
              <a:off x="178712" y="2719722"/>
              <a:ext cx="4198610" cy="3070638"/>
              <a:chOff x="3633112" y="1862203"/>
              <a:chExt cx="4198610" cy="3070638"/>
            </a:xfrm>
          </p:grpSpPr>
          <p:pic>
            <p:nvPicPr>
              <p:cNvPr id="26" name="図 25"/>
              <p:cNvPicPr>
                <a:picLocks noChangeAspect="1"/>
              </p:cNvPicPr>
              <p:nvPr/>
            </p:nvPicPr>
            <p:blipFill>
              <a:blip r:embed="rId3">
                <a:clrChange>
                  <a:clrFrom>
                    <a:srgbClr val="4C97FF"/>
                  </a:clrFrom>
                  <a:clrTo>
                    <a:srgbClr val="4C97FF">
                      <a:alpha val="0"/>
                    </a:srgbClr>
                  </a:clrTo>
                </a:clrChange>
              </a:blip>
              <a:stretch>
                <a:fillRect/>
              </a:stretch>
            </p:blipFill>
            <p:spPr>
              <a:xfrm>
                <a:off x="3633112" y="1862203"/>
                <a:ext cx="4198610" cy="3070638"/>
              </a:xfrm>
              <a:prstGeom prst="rect">
                <a:avLst/>
              </a:prstGeom>
            </p:spPr>
          </p:pic>
          <p:sp>
            <p:nvSpPr>
              <p:cNvPr id="3" name="正方形/長方形 2"/>
              <p:cNvSpPr/>
              <p:nvPr/>
            </p:nvSpPr>
            <p:spPr>
              <a:xfrm>
                <a:off x="3942930" y="2724768"/>
                <a:ext cx="2815772" cy="1615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4575497" y="2602870"/>
                <a:ext cx="2183205" cy="360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テキスト ボックス 21"/>
            <p:cNvSpPr txBox="1"/>
            <p:nvPr/>
          </p:nvSpPr>
          <p:spPr>
            <a:xfrm>
              <a:off x="1092069" y="2937094"/>
              <a:ext cx="1578560" cy="369332"/>
            </a:xfrm>
            <a:prstGeom prst="rect">
              <a:avLst/>
            </a:prstGeom>
            <a:solidFill>
              <a:srgbClr val="5CB1D6"/>
            </a:solidFill>
          </p:spPr>
          <p:txBody>
            <a:bodyPr wrap="square" rtlCol="0">
              <a:spAutoFit/>
            </a:bodyPr>
            <a:lstStyle/>
            <a:p>
              <a:pPr algn="ctr"/>
              <a:r>
                <a:rPr kumimoji="1" lang="ja-JP" altLang="en-US" b="1" dirty="0" smtClean="0">
                  <a:solidFill>
                    <a:schemeClr val="bg1"/>
                  </a:solidFill>
                  <a:effectLst>
                    <a:outerShdw blurRad="38100" dist="38100" dir="2700000" algn="tl">
                      <a:srgbClr val="000000">
                        <a:alpha val="43137"/>
                      </a:srgbClr>
                    </a:outerShdw>
                  </a:effectLst>
                </a:rPr>
                <a:t>分かる</a:t>
              </a:r>
              <a:endParaRPr kumimoji="1" lang="ja-JP" altLang="en-US" b="1" dirty="0">
                <a:solidFill>
                  <a:schemeClr val="bg1"/>
                </a:solidFill>
                <a:effectLst>
                  <a:outerShdw blurRad="38100" dist="38100" dir="2700000" algn="tl">
                    <a:srgbClr val="000000">
                      <a:alpha val="43137"/>
                    </a:srgbClr>
                  </a:outerShdw>
                </a:effectLst>
              </a:endParaRPr>
            </a:p>
          </p:txBody>
        </p:sp>
      </p:grpSp>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9</a:t>
            </a:fld>
            <a:endParaRPr kumimoji="1" lang="ja-JP" altLang="en-US"/>
          </a:p>
        </p:txBody>
      </p:sp>
      <p:sp>
        <p:nvSpPr>
          <p:cNvPr id="5" name="タイトル 1"/>
          <p:cNvSpPr txBox="1">
            <a:spLocks/>
          </p:cNvSpPr>
          <p:nvPr/>
        </p:nvSpPr>
        <p:spPr>
          <a:xfrm>
            <a:off x="120656" y="554287"/>
            <a:ext cx="4256666" cy="441984"/>
          </a:xfrm>
          <a:prstGeom prst="rect">
            <a:avLst/>
          </a:prstGeom>
          <a:solidFill>
            <a:schemeClr val="accent6">
              <a:lumMod val="40000"/>
              <a:lumOff val="60000"/>
            </a:schemeClr>
          </a:solidFill>
          <a:effectLst>
            <a:outerShdw blurRad="50800" dist="38100" dir="5400000" algn="t" rotWithShape="0">
              <a:prstClr val="black">
                <a:alpha val="40000"/>
              </a:prstClr>
            </a:outerShdw>
          </a:effectLst>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8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②</a:t>
            </a:r>
            <a:r>
              <a:rPr lang="ja-JP" altLang="en-US" sz="28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lang="ja-JP" altLang="en-US" sz="2800" b="1"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反復</a:t>
            </a:r>
            <a:r>
              <a:rPr lang="ja-JP" altLang="en-US" sz="28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lang="ja-JP" altLang="en-US" sz="28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のプログラム</a:t>
            </a:r>
            <a:r>
              <a:rPr lang="ja-JP" altLang="en-US" sz="2800" b="1" dirty="0" smtClean="0">
                <a:solidFill>
                  <a:sysClr val="windowText" lastClr="000000"/>
                </a:solidFill>
                <a:latin typeface="ＭＳ Ｐゴシック" panose="020B0600070205080204" pitchFamily="50" charset="-128"/>
                <a:ea typeface="ＭＳ Ｐゴシック" panose="020B0600070205080204" pitchFamily="50" charset="-128"/>
              </a:rPr>
              <a:t>　</a:t>
            </a:r>
            <a:endParaRPr lang="ja-JP" altLang="en-US" sz="2800" b="1" dirty="0">
              <a:solidFill>
                <a:sysClr val="windowText" lastClr="000000"/>
              </a:solidFill>
              <a:latin typeface="ＭＳ Ｐゴシック" panose="020B0600070205080204" pitchFamily="50" charset="-128"/>
              <a:ea typeface="ＭＳ Ｐゴシック" panose="020B0600070205080204" pitchFamily="50" charset="-128"/>
            </a:endParaRPr>
          </a:p>
        </p:txBody>
      </p:sp>
      <p:sp>
        <p:nvSpPr>
          <p:cNvPr id="6" name="正方形/長方形 5"/>
          <p:cNvSpPr/>
          <p:nvPr/>
        </p:nvSpPr>
        <p:spPr>
          <a:xfrm>
            <a:off x="420914" y="1248006"/>
            <a:ext cx="8461828" cy="584775"/>
          </a:xfrm>
          <a:prstGeom prst="rect">
            <a:avLst/>
          </a:prstGeom>
          <a:solidFill>
            <a:schemeClr val="accent6">
              <a:lumMod val="20000"/>
              <a:lumOff val="80000"/>
            </a:schemeClr>
          </a:solidFill>
        </p:spPr>
        <p:txBody>
          <a:bodyPr wrap="square">
            <a:spAutoFit/>
          </a:bodyPr>
          <a:lstStyle/>
          <a:p>
            <a:r>
              <a:rPr lang="ja-JP" altLang="en-US" sz="3200" dirty="0">
                <a:solidFill>
                  <a:srgbClr val="444444"/>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指定された範囲の</a:t>
            </a:r>
            <a:r>
              <a:rPr lang="ja-JP" altLang="en-US" sz="3200" u="sng" dirty="0">
                <a:solidFill>
                  <a:srgbClr val="444444"/>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動きを繰り返す</a:t>
            </a:r>
            <a:r>
              <a:rPr lang="ja-JP" altLang="en-US" sz="3200" dirty="0" smtClean="0">
                <a:solidFill>
                  <a:srgbClr val="444444"/>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動きのこと</a:t>
            </a:r>
            <a:endParaRPr lang="ja-JP" altLang="en-US" sz="3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pic>
        <p:nvPicPr>
          <p:cNvPr id="7" name="図 6"/>
          <p:cNvPicPr>
            <a:picLocks noChangeAspect="1"/>
          </p:cNvPicPr>
          <p:nvPr/>
        </p:nvPicPr>
        <p:blipFill>
          <a:blip r:embed="rId4">
            <a:clrChange>
              <a:clrFrom>
                <a:srgbClr val="F9F9F9"/>
              </a:clrFrom>
              <a:clrTo>
                <a:srgbClr val="F9F9F9">
                  <a:alpha val="0"/>
                </a:srgbClr>
              </a:clrTo>
            </a:clrChange>
          </a:blip>
          <a:stretch>
            <a:fillRect/>
          </a:stretch>
        </p:blipFill>
        <p:spPr>
          <a:xfrm>
            <a:off x="207740" y="1943539"/>
            <a:ext cx="2599577" cy="993555"/>
          </a:xfrm>
          <a:prstGeom prst="rect">
            <a:avLst/>
          </a:prstGeom>
        </p:spPr>
      </p:pic>
      <p:grpSp>
        <p:nvGrpSpPr>
          <p:cNvPr id="11" name="グループ化 10"/>
          <p:cNvGrpSpPr/>
          <p:nvPr/>
        </p:nvGrpSpPr>
        <p:grpSpPr>
          <a:xfrm>
            <a:off x="435428" y="3397522"/>
            <a:ext cx="2946400" cy="748737"/>
            <a:chOff x="435428" y="3397522"/>
            <a:chExt cx="2946400" cy="748737"/>
          </a:xfrm>
        </p:grpSpPr>
        <p:pic>
          <p:nvPicPr>
            <p:cNvPr id="8" name="図 7"/>
            <p:cNvPicPr>
              <a:picLocks noChangeAspect="1"/>
            </p:cNvPicPr>
            <p:nvPr/>
          </p:nvPicPr>
          <p:blipFill>
            <a:blip r:embed="rId5">
              <a:clrChange>
                <a:clrFrom>
                  <a:srgbClr val="F9F9F9"/>
                </a:clrFrom>
                <a:clrTo>
                  <a:srgbClr val="F9F9F9">
                    <a:alpha val="0"/>
                  </a:srgbClr>
                </a:clrTo>
              </a:clrChange>
            </a:blip>
            <a:stretch>
              <a:fillRect/>
            </a:stretch>
          </p:blipFill>
          <p:spPr>
            <a:xfrm>
              <a:off x="435428" y="3397522"/>
              <a:ext cx="2946400" cy="748737"/>
            </a:xfrm>
            <a:prstGeom prst="rect">
              <a:avLst/>
            </a:prstGeom>
          </p:spPr>
        </p:pic>
        <p:sp>
          <p:nvSpPr>
            <p:cNvPr id="9" name="テキスト ボックス 8"/>
            <p:cNvSpPr txBox="1"/>
            <p:nvPr/>
          </p:nvSpPr>
          <p:spPr>
            <a:xfrm>
              <a:off x="566057" y="3570513"/>
              <a:ext cx="2685143" cy="377373"/>
            </a:xfrm>
            <a:prstGeom prst="rect">
              <a:avLst/>
            </a:prstGeom>
            <a:solidFill>
              <a:srgbClr val="4C98FF"/>
            </a:solidFill>
          </p:spPr>
          <p:txBody>
            <a:bodyPr wrap="square" rtlCol="0">
              <a:spAutoFit/>
            </a:bodyPr>
            <a:lstStyle/>
            <a:p>
              <a:r>
                <a:rPr kumimoji="1" lang="ja-JP" altLang="en-US" b="1" dirty="0">
                  <a:solidFill>
                    <a:schemeClr val="bg1"/>
                  </a:solidFill>
                  <a:effectLst>
                    <a:outerShdw blurRad="38100" dist="38100" dir="2700000" algn="tl">
                      <a:srgbClr val="000000">
                        <a:alpha val="43137"/>
                      </a:srgbClr>
                    </a:outerShdw>
                  </a:effectLst>
                </a:rPr>
                <a:t>問題</a:t>
              </a:r>
              <a:r>
                <a:rPr kumimoji="1" lang="ja-JP" altLang="en-US" b="1" dirty="0" smtClean="0">
                  <a:solidFill>
                    <a:schemeClr val="bg1"/>
                  </a:solidFill>
                  <a:effectLst>
                    <a:outerShdw blurRad="38100" dist="38100" dir="2700000" algn="tl">
                      <a:srgbClr val="000000">
                        <a:alpha val="43137"/>
                      </a:srgbClr>
                    </a:outerShdw>
                  </a:effectLst>
                </a:rPr>
                <a:t>を読む</a:t>
              </a:r>
              <a:endParaRPr kumimoji="1" lang="ja-JP" altLang="en-US" b="1" dirty="0">
                <a:solidFill>
                  <a:schemeClr val="bg1"/>
                </a:solidFill>
                <a:effectLst>
                  <a:outerShdw blurRad="38100" dist="38100" dir="2700000" algn="tl">
                    <a:srgbClr val="000000">
                      <a:alpha val="43137"/>
                    </a:srgbClr>
                  </a:outerShdw>
                </a:effectLst>
              </a:endParaRPr>
            </a:p>
          </p:txBody>
        </p:sp>
      </p:grpSp>
      <p:grpSp>
        <p:nvGrpSpPr>
          <p:cNvPr id="12" name="グループ化 11"/>
          <p:cNvGrpSpPr/>
          <p:nvPr/>
        </p:nvGrpSpPr>
        <p:grpSpPr>
          <a:xfrm>
            <a:off x="435428" y="3996325"/>
            <a:ext cx="2946400" cy="748737"/>
            <a:chOff x="435428" y="3397522"/>
            <a:chExt cx="2946400" cy="748737"/>
          </a:xfrm>
        </p:grpSpPr>
        <p:pic>
          <p:nvPicPr>
            <p:cNvPr id="13" name="図 12"/>
            <p:cNvPicPr>
              <a:picLocks noChangeAspect="1"/>
            </p:cNvPicPr>
            <p:nvPr/>
          </p:nvPicPr>
          <p:blipFill>
            <a:blip r:embed="rId5">
              <a:clrChange>
                <a:clrFrom>
                  <a:srgbClr val="F9F9F9"/>
                </a:clrFrom>
                <a:clrTo>
                  <a:srgbClr val="F9F9F9">
                    <a:alpha val="0"/>
                  </a:srgbClr>
                </a:clrTo>
              </a:clrChange>
            </a:blip>
            <a:stretch>
              <a:fillRect/>
            </a:stretch>
          </p:blipFill>
          <p:spPr>
            <a:xfrm>
              <a:off x="435428" y="3397522"/>
              <a:ext cx="2946400" cy="748737"/>
            </a:xfrm>
            <a:prstGeom prst="rect">
              <a:avLst/>
            </a:prstGeom>
          </p:spPr>
        </p:pic>
        <p:sp>
          <p:nvSpPr>
            <p:cNvPr id="14" name="テキスト ボックス 13"/>
            <p:cNvSpPr txBox="1"/>
            <p:nvPr/>
          </p:nvSpPr>
          <p:spPr>
            <a:xfrm>
              <a:off x="566057" y="3570513"/>
              <a:ext cx="2685143" cy="377373"/>
            </a:xfrm>
            <a:prstGeom prst="rect">
              <a:avLst/>
            </a:prstGeom>
            <a:solidFill>
              <a:srgbClr val="4C98FF"/>
            </a:solidFill>
          </p:spPr>
          <p:txBody>
            <a:bodyPr wrap="square" rtlCol="0">
              <a:spAutoFit/>
            </a:bodyPr>
            <a:lstStyle/>
            <a:p>
              <a:r>
                <a:rPr kumimoji="1" lang="ja-JP" altLang="en-US" b="1" dirty="0">
                  <a:solidFill>
                    <a:schemeClr val="bg1"/>
                  </a:solidFill>
                  <a:effectLst>
                    <a:outerShdw blurRad="38100" dist="38100" dir="2700000" algn="tl">
                      <a:srgbClr val="000000">
                        <a:alpha val="43137"/>
                      </a:srgbClr>
                    </a:outerShdw>
                  </a:effectLst>
                </a:rPr>
                <a:t>答</a:t>
              </a:r>
              <a:r>
                <a:rPr kumimoji="1" lang="ja-JP" altLang="en-US" b="1" dirty="0" smtClean="0">
                  <a:solidFill>
                    <a:schemeClr val="bg1"/>
                  </a:solidFill>
                  <a:effectLst>
                    <a:outerShdw blurRad="38100" dist="38100" dir="2700000" algn="tl">
                      <a:srgbClr val="000000">
                        <a:alpha val="43137"/>
                      </a:srgbClr>
                    </a:outerShdw>
                  </a:effectLst>
                </a:rPr>
                <a:t>えを書く</a:t>
              </a:r>
              <a:endParaRPr kumimoji="1" lang="ja-JP" altLang="en-US" b="1" dirty="0">
                <a:solidFill>
                  <a:schemeClr val="bg1"/>
                </a:solidFill>
                <a:effectLst>
                  <a:outerShdw blurRad="38100" dist="38100" dir="2700000" algn="tl">
                    <a:srgbClr val="000000">
                      <a:alpha val="43137"/>
                    </a:srgbClr>
                  </a:outerShdw>
                </a:effectLst>
              </a:endParaRPr>
            </a:p>
          </p:txBody>
        </p:sp>
      </p:grpSp>
      <p:grpSp>
        <p:nvGrpSpPr>
          <p:cNvPr id="15" name="グループ化 14"/>
          <p:cNvGrpSpPr/>
          <p:nvPr/>
        </p:nvGrpSpPr>
        <p:grpSpPr>
          <a:xfrm>
            <a:off x="435428" y="4592454"/>
            <a:ext cx="2946400" cy="748737"/>
            <a:chOff x="435428" y="3397522"/>
            <a:chExt cx="2946400" cy="748737"/>
          </a:xfrm>
        </p:grpSpPr>
        <p:pic>
          <p:nvPicPr>
            <p:cNvPr id="16" name="図 15"/>
            <p:cNvPicPr>
              <a:picLocks noChangeAspect="1"/>
            </p:cNvPicPr>
            <p:nvPr/>
          </p:nvPicPr>
          <p:blipFill>
            <a:blip r:embed="rId5">
              <a:clrChange>
                <a:clrFrom>
                  <a:srgbClr val="F9F9F9"/>
                </a:clrFrom>
                <a:clrTo>
                  <a:srgbClr val="F9F9F9">
                    <a:alpha val="0"/>
                  </a:srgbClr>
                </a:clrTo>
              </a:clrChange>
            </a:blip>
            <a:stretch>
              <a:fillRect/>
            </a:stretch>
          </p:blipFill>
          <p:spPr>
            <a:xfrm>
              <a:off x="435428" y="3397522"/>
              <a:ext cx="2946400" cy="748737"/>
            </a:xfrm>
            <a:prstGeom prst="rect">
              <a:avLst/>
            </a:prstGeom>
          </p:spPr>
        </p:pic>
        <p:sp>
          <p:nvSpPr>
            <p:cNvPr id="17" name="テキスト ボックス 16"/>
            <p:cNvSpPr txBox="1"/>
            <p:nvPr/>
          </p:nvSpPr>
          <p:spPr>
            <a:xfrm>
              <a:off x="566057" y="3570513"/>
              <a:ext cx="2685143" cy="377373"/>
            </a:xfrm>
            <a:prstGeom prst="rect">
              <a:avLst/>
            </a:prstGeom>
            <a:solidFill>
              <a:srgbClr val="4C98FF"/>
            </a:solidFill>
          </p:spPr>
          <p:txBody>
            <a:bodyPr wrap="square" rtlCol="0">
              <a:spAutoFit/>
            </a:bodyPr>
            <a:lstStyle/>
            <a:p>
              <a:r>
                <a:rPr kumimoji="1" lang="ja-JP" altLang="en-US" b="1" dirty="0" smtClean="0">
                  <a:solidFill>
                    <a:schemeClr val="bg1"/>
                  </a:solidFill>
                  <a:effectLst>
                    <a:outerShdw blurRad="38100" dist="38100" dir="2700000" algn="tl">
                      <a:srgbClr val="000000">
                        <a:alpha val="43137"/>
                      </a:srgbClr>
                    </a:outerShdw>
                  </a:effectLst>
                </a:rPr>
                <a:t>答え</a:t>
              </a:r>
              <a:r>
                <a:rPr kumimoji="1" lang="ja-JP" altLang="en-US" b="1" dirty="0">
                  <a:solidFill>
                    <a:schemeClr val="bg1"/>
                  </a:solidFill>
                  <a:effectLst>
                    <a:outerShdw blurRad="38100" dist="38100" dir="2700000" algn="tl">
                      <a:srgbClr val="000000">
                        <a:alpha val="43137"/>
                      </a:srgbClr>
                    </a:outerShdw>
                  </a:effectLst>
                </a:rPr>
                <a:t>合</a:t>
              </a:r>
              <a:r>
                <a:rPr kumimoji="1" lang="ja-JP" altLang="en-US" b="1" dirty="0" smtClean="0">
                  <a:solidFill>
                    <a:schemeClr val="bg1"/>
                  </a:solidFill>
                  <a:effectLst>
                    <a:outerShdw blurRad="38100" dist="38100" dir="2700000" algn="tl">
                      <a:srgbClr val="000000">
                        <a:alpha val="43137"/>
                      </a:srgbClr>
                    </a:outerShdw>
                  </a:effectLst>
                </a:rPr>
                <a:t>わせをする</a:t>
              </a:r>
              <a:endParaRPr kumimoji="1" lang="ja-JP" altLang="en-US" b="1" dirty="0">
                <a:solidFill>
                  <a:schemeClr val="bg1"/>
                </a:solidFill>
                <a:effectLst>
                  <a:outerShdw blurRad="38100" dist="38100" dir="2700000" algn="tl">
                    <a:srgbClr val="000000">
                      <a:alpha val="43137"/>
                    </a:srgbClr>
                  </a:outerShdw>
                </a:effectLst>
              </a:endParaRPr>
            </a:p>
          </p:txBody>
        </p:sp>
      </p:grpSp>
      <p:pic>
        <p:nvPicPr>
          <p:cNvPr id="29" name="図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9971" y="2894887"/>
            <a:ext cx="2177143" cy="2855269"/>
          </a:xfrm>
          <a:prstGeom prst="rect">
            <a:avLst/>
          </a:prstGeom>
          <a:effectLst>
            <a:outerShdw blurRad="76200" dir="18900000" sy="23000" kx="-1200000" algn="bl" rotWithShape="0">
              <a:prstClr val="black">
                <a:alpha val="20000"/>
              </a:prstClr>
            </a:outerShdw>
          </a:effectLst>
        </p:spPr>
      </p:pic>
      <p:pic>
        <p:nvPicPr>
          <p:cNvPr id="1026" name="Picture 2" descr="ãã¹ããåãã¦ããå°å­¦çã®ã¤ã©ã¹ãï¼ç·ã®å­ï¼"/>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3923" y="2407516"/>
            <a:ext cx="2684934" cy="25775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97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22" presetClass="entr" presetSubtype="1"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up)">
                                      <p:cBhvr>
                                        <p:cTn id="31" dur="500"/>
                                        <p:tgtEl>
                                          <p:spTgt spid="28"/>
                                        </p:tgtEl>
                                      </p:cBhvr>
                                    </p:animEffect>
                                  </p:childTnLst>
                                </p:cTn>
                              </p:par>
                            </p:childTnLst>
                          </p:cTn>
                        </p:par>
                        <p:par>
                          <p:cTn id="32" fill="hold">
                            <p:stCondLst>
                              <p:cond delay="4500"/>
                            </p:stCondLst>
                            <p:childTnLst>
                              <p:par>
                                <p:cTn id="33" presetID="10" presetClass="entr" presetSubtype="0" fill="hold" nodeType="afterEffect">
                                  <p:stCondLst>
                                    <p:cond delay="200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2748</TotalTime>
  <Words>456</Words>
  <Application>Microsoft Office PowerPoint</Application>
  <PresentationFormat>画面に合わせる (4:3)</PresentationFormat>
  <Paragraphs>233</Paragraphs>
  <Slides>20</Slides>
  <Notes>20</Notes>
  <HiddenSlides>0</HiddenSlides>
  <MMClips>8</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20</vt:i4>
      </vt:variant>
    </vt:vector>
  </HeadingPairs>
  <TitlesOfParts>
    <vt:vector size="28" baseType="lpstr">
      <vt:lpstr>ＭＳ Ｐゴシック</vt:lpstr>
      <vt:lpstr>ＭＳ ゴシック</vt:lpstr>
      <vt:lpstr>游ゴシック</vt:lpstr>
      <vt:lpstr>游ゴシック Light</vt:lpstr>
      <vt:lpstr>Arial</vt:lpstr>
      <vt:lpstr>Calibri</vt:lpstr>
      <vt:lpstr>Calibri Light</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鹿児島県総合教育センター</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KidaHiroshi</dc:creator>
  <cp:lastModifiedBy>KidaHiroshi</cp:lastModifiedBy>
  <cp:revision>187</cp:revision>
  <cp:lastPrinted>2018-12-11T01:54:27Z</cp:lastPrinted>
  <dcterms:created xsi:type="dcterms:W3CDTF">2018-11-30T09:45:13Z</dcterms:created>
  <dcterms:modified xsi:type="dcterms:W3CDTF">2018-12-11T02:00:59Z</dcterms:modified>
</cp:coreProperties>
</file>