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7" r:id="rId2"/>
    <p:sldId id="270"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267" r:id="rId17"/>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9F1FC"/>
    <a:srgbClr val="FFF2CC"/>
    <a:srgbClr val="FFFF00"/>
    <a:srgbClr val="476E2C"/>
    <a:srgbClr val="000000"/>
    <a:srgbClr val="FF6680"/>
    <a:srgbClr val="FF8C1A"/>
    <a:srgbClr val="5CB1D6"/>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7" autoAdjust="0"/>
    <p:restoredTop sz="82998" autoAdjust="0"/>
  </p:normalViewPr>
  <p:slideViewPr>
    <p:cSldViewPr snapToGrid="0">
      <p:cViewPr varScale="1">
        <p:scale>
          <a:sx n="61" d="100"/>
          <a:sy n="61" d="100"/>
        </p:scale>
        <p:origin x="1656" y="60"/>
      </p:cViewPr>
      <p:guideLst/>
    </p:cSldViewPr>
  </p:slideViewPr>
  <p:notesTextViewPr>
    <p:cViewPr>
      <p:scale>
        <a:sx n="100" d="100"/>
        <a:sy n="100" d="100"/>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r>
              <a:rPr kumimoji="1" lang="ja-JP" altLang="en-US" smtClean="0"/>
              <a:t>かごしまプログラミング教育校内研修パック</a:t>
            </a:r>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C992F62E-F2D8-4026-8ADC-B399E2F26267}" type="datetimeFigureOut">
              <a:rPr kumimoji="1" lang="ja-JP" altLang="en-US" smtClean="0"/>
              <a:t>2019/1/16</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89A59C81-C9FF-47BC-9A68-9DDB47BA5546}" type="slidenum">
              <a:rPr kumimoji="1" lang="ja-JP" altLang="en-US" smtClean="0"/>
              <a:t>‹#›</a:t>
            </a:fld>
            <a:endParaRPr kumimoji="1" lang="ja-JP" altLang="en-US"/>
          </a:p>
        </p:txBody>
      </p:sp>
    </p:spTree>
    <p:extLst>
      <p:ext uri="{BB962C8B-B14F-4D97-AF65-F5344CB8AC3E}">
        <p14:creationId xmlns:p14="http://schemas.microsoft.com/office/powerpoint/2010/main" val="40726017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340359" cy="495188"/>
          </a:xfrm>
          <a:prstGeom prst="rect">
            <a:avLst/>
          </a:prstGeom>
        </p:spPr>
        <p:txBody>
          <a:bodyPr vert="horz" lIns="91440" tIns="45720" rIns="91440" bIns="45720" rtlCol="0"/>
          <a:lstStyle>
            <a:lvl1pPr algn="l">
              <a:defRPr sz="1200"/>
            </a:lvl1pPr>
          </a:lstStyle>
          <a:p>
            <a:r>
              <a:rPr kumimoji="1" lang="ja-JP" altLang="en-US" dirty="0" smtClean="0"/>
              <a:t>かごしまプログラミング教育校内研修パック</a:t>
            </a:r>
            <a:endParaRPr kumimoji="1" lang="ja-JP" altLang="en-US" dirty="0"/>
          </a:p>
        </p:txBody>
      </p:sp>
      <p:sp>
        <p:nvSpPr>
          <p:cNvPr id="3" name="日付プレースホルダー 2"/>
          <p:cNvSpPr>
            <a:spLocks noGrp="1"/>
          </p:cNvSpPr>
          <p:nvPr>
            <p:ph type="dt" idx="1"/>
          </p:nvPr>
        </p:nvSpPr>
        <p:spPr>
          <a:xfrm>
            <a:off x="3815373" y="1"/>
            <a:ext cx="2918831" cy="495188"/>
          </a:xfrm>
          <a:prstGeom prst="rect">
            <a:avLst/>
          </a:prstGeom>
        </p:spPr>
        <p:txBody>
          <a:bodyPr vert="horz" lIns="91440" tIns="45720" rIns="91440" bIns="45720" rtlCol="0"/>
          <a:lstStyle>
            <a:lvl1pPr algn="r">
              <a:defRPr sz="1200"/>
            </a:lvl1pPr>
          </a:lstStyle>
          <a:p>
            <a:fld id="{293C42BA-D117-4C56-BBD7-8C2D3E734705}" type="datetimeFigureOut">
              <a:rPr kumimoji="1" lang="ja-JP" altLang="en-US" smtClean="0"/>
              <a:t>2019/1/16</a:t>
            </a:fld>
            <a:endParaRPr kumimoji="1" lang="ja-JP" altLang="en-US"/>
          </a:p>
        </p:txBody>
      </p:sp>
      <p:sp>
        <p:nvSpPr>
          <p:cNvPr id="4" name="スライド イメージ プレースホルダー 3"/>
          <p:cNvSpPr>
            <a:spLocks noGrp="1" noRot="1" noChangeAspect="1"/>
          </p:cNvSpPr>
          <p:nvPr>
            <p:ph type="sldImg" idx="2"/>
          </p:nvPr>
        </p:nvSpPr>
        <p:spPr>
          <a:xfrm>
            <a:off x="1292225" y="882650"/>
            <a:ext cx="4170363" cy="31289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576140" y="4749691"/>
            <a:ext cx="5693626" cy="3886112"/>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D3AAC522-C11B-4AA6-B204-ADA97F318ECF}" type="slidenum">
              <a:rPr kumimoji="1" lang="ja-JP" altLang="en-US" smtClean="0"/>
              <a:t>‹#›</a:t>
            </a:fld>
            <a:endParaRPr kumimoji="1" lang="ja-JP" altLang="en-US"/>
          </a:p>
        </p:txBody>
      </p:sp>
      <p:sp>
        <p:nvSpPr>
          <p:cNvPr id="9" name="フッター プレースホルダー 8"/>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Tree>
    <p:extLst>
      <p:ext uri="{BB962C8B-B14F-4D97-AF65-F5344CB8AC3E}">
        <p14:creationId xmlns:p14="http://schemas.microsoft.com/office/powerpoint/2010/main" val="3609922817"/>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この演習の仕上げとして，スクラッチキャットで星をつかまえるゲームを作ってみましょう。（クリック）</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55481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は「降ってくる星」のスクリプトを組み合わせたものです。ここでは，上から降ってくる星が，スクラッチキャットにつかまえられたり，つかまらずに画面下部まで進んだ後に，最初に戻って何度も繰り返されるようにすることが大切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10</a:t>
            </a:fld>
            <a:endParaRPr kumimoji="1" lang="ja-JP" altLang="en-US"/>
          </a:p>
        </p:txBody>
      </p:sp>
    </p:spTree>
    <p:extLst>
      <p:ext uri="{BB962C8B-B14F-4D97-AF65-F5344CB8AC3E}">
        <p14:creationId xmlns:p14="http://schemas.microsoft.com/office/powerpoint/2010/main" val="291727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最後に，得点や残り時間，</a:t>
            </a:r>
            <a:r>
              <a:rPr kumimoji="1" lang="en-US" altLang="ja-JP" dirty="0" smtClean="0"/>
              <a:t>BGM</a:t>
            </a:r>
            <a:r>
              <a:rPr kumimoji="1" lang="ja-JP" altLang="en-US" dirty="0" smtClean="0"/>
              <a:t>などの動きを設定します。プログラムは，なるべくシンプルで分かりやすいものが良いプログラムとされます。ここに示したものを，参考にしながらも</a:t>
            </a:r>
            <a:r>
              <a:rPr kumimoji="1" lang="ja-JP" altLang="en-US" dirty="0" smtClean="0"/>
              <a:t>よりよいプログラム</a:t>
            </a:r>
            <a:r>
              <a:rPr kumimoji="1" lang="ja-JP" altLang="en-US" dirty="0" smtClean="0"/>
              <a:t>に修正してみてください。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11</a:t>
            </a:fld>
            <a:endParaRPr kumimoji="1" lang="ja-JP" altLang="en-US"/>
          </a:p>
        </p:txBody>
      </p:sp>
    </p:spTree>
    <p:extLst>
      <p:ext uri="{BB962C8B-B14F-4D97-AF65-F5344CB8AC3E}">
        <p14:creationId xmlns:p14="http://schemas.microsoft.com/office/powerpoint/2010/main" val="92532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一通り，ゲームとしての形が整ったら，最初にイメージしたゲームにより近づくように，工夫改善を加えてみましょう。</a:t>
            </a:r>
            <a:r>
              <a:rPr kumimoji="1" lang="en-US" altLang="ja-JP" dirty="0" smtClean="0"/>
              <a:t/>
            </a:r>
            <a:br>
              <a:rPr kumimoji="1" lang="en-US" altLang="ja-JP" dirty="0" smtClean="0"/>
            </a:br>
            <a:r>
              <a:rPr kumimoji="1" lang="ja-JP" altLang="en-US" dirty="0" smtClean="0"/>
              <a:t>　ここでは，ゲームスタート時に，それを知らせる表示と，音楽を鳴らすようにしたものです。「</a:t>
            </a:r>
            <a:r>
              <a:rPr kumimoji="1" lang="en-US" altLang="ja-JP" dirty="0" smtClean="0"/>
              <a:t>START</a:t>
            </a:r>
            <a:r>
              <a:rPr kumimoji="1" lang="ja-JP" altLang="en-US" dirty="0" smtClean="0"/>
              <a:t>」の文字は，「スプライトを描く」のアイコンから，文字を組み合わせて作ったものです。テキストを選択すれば，そのまま日本語やアルファベットも入力できるようになっています。（</a:t>
            </a:r>
            <a:r>
              <a:rPr kumimoji="1" lang="en-US" altLang="ja-JP" dirty="0" smtClean="0"/>
              <a:t>Scratch3.0</a:t>
            </a:r>
            <a:r>
              <a:rPr kumimoji="1" lang="ja-JP" altLang="en-US" dirty="0" smtClean="0"/>
              <a:t>以降）また，表示された「</a:t>
            </a:r>
            <a:r>
              <a:rPr kumimoji="1" lang="en-US" altLang="ja-JP" dirty="0" smtClean="0"/>
              <a:t>START</a:t>
            </a:r>
            <a:r>
              <a:rPr kumimoji="1" lang="ja-JP" altLang="en-US" dirty="0" smtClean="0"/>
              <a:t>」の文字は，「ゴースト（</a:t>
            </a:r>
            <a:r>
              <a:rPr kumimoji="1" lang="en-US" altLang="ja-JP" dirty="0" smtClean="0"/>
              <a:t>ghost</a:t>
            </a:r>
            <a:r>
              <a:rPr kumimoji="1" lang="ja-JP" altLang="en-US" dirty="0" smtClean="0"/>
              <a:t>）」の効果を使って，徐々に消えていくようにしています。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12</a:t>
            </a:fld>
            <a:endParaRPr kumimoji="1" lang="ja-JP" altLang="en-US"/>
          </a:p>
        </p:txBody>
      </p:sp>
    </p:spTree>
    <p:extLst>
      <p:ext uri="{BB962C8B-B14F-4D97-AF65-F5344CB8AC3E}">
        <p14:creationId xmlns:p14="http://schemas.microsoft.com/office/powerpoint/2010/main" val="1729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次に，ゲーム終了時に，それを知らせる表示と音楽を鳴らすようにしたものです。ここでポイントとなるのは，最初は表示させずに，終了時のみ表示させるようにすることです。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13</a:t>
            </a:fld>
            <a:endParaRPr kumimoji="1" lang="ja-JP" altLang="en-US"/>
          </a:p>
        </p:txBody>
      </p:sp>
    </p:spTree>
    <p:extLst>
      <p:ext uri="{BB962C8B-B14F-4D97-AF65-F5344CB8AC3E}">
        <p14:creationId xmlns:p14="http://schemas.microsoft.com/office/powerpoint/2010/main" val="329678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降ってくる星」は一つだけでしたが，これでは面白くありません。そこで「降ってくる星」を増やしてみましょう。この場合，また一からスプライトとスクリプトを作るのではなく，最初に作ったスプライトを右クリックすると表示されるサブメニューから，「複製」を選択してクリックするだけで，スクリプトごと「降ってくる星」がコピーされます。このままでも構いませんが，星の色を変えたり，獲得できる点数を増やしたり，落ちてくる速さを変えたりといろいろな工夫をしてみて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14</a:t>
            </a:fld>
            <a:endParaRPr kumimoji="1" lang="ja-JP" altLang="en-US"/>
          </a:p>
        </p:txBody>
      </p:sp>
    </p:spTree>
    <p:extLst>
      <p:ext uri="{BB962C8B-B14F-4D97-AF65-F5344CB8AC3E}">
        <p14:creationId xmlns:p14="http://schemas.microsoft.com/office/powerpoint/2010/main" val="388377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ゲームの後半だけ出現する高得点のボーナス・キャラを追加してみるのも面白いと思います。ここでは，「バックパック」が役に立ちます。「バックパック」とは，いわば作ったスクリプトを保管しておく引き出しのようなものです。（オンライン版のみの機能です。）画面下部の「バックパック」と表示された部分をクリックすると，表示されるスペースが広がりますので，この部分に保存しておきたいスクリプトをドラッグして移動させて，離してください。すると，バックパックにスクリプトがコピーされて保存されます。これで，ボーナス・キャラのスプライトを追加した後に，その新しいスプライトのコード・タブを開いて，バッグパックからスクリプトを選んでドラッグすると，そのまま，そのスクリプトを使うことができ，ボーナス・キャラとなるような修正も加えることができます。このバッグパックは，別のプロジェクト（ファイル）でも使うことができ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15</a:t>
            </a:fld>
            <a:endParaRPr kumimoji="1" lang="ja-JP" altLang="en-US"/>
          </a:p>
        </p:txBody>
      </p:sp>
    </p:spTree>
    <p:extLst>
      <p:ext uri="{BB962C8B-B14F-4D97-AF65-F5344CB8AC3E}">
        <p14:creationId xmlns:p14="http://schemas.microsoft.com/office/powerpoint/2010/main" val="49400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本パックには，「</a:t>
            </a:r>
            <a:r>
              <a:rPr kumimoji="1" lang="en-US" altLang="ja-JP" dirty="0" smtClean="0"/>
              <a:t>Scratch</a:t>
            </a:r>
            <a:r>
              <a:rPr kumimoji="1" lang="ja-JP" altLang="en-US" dirty="0" smtClean="0"/>
              <a:t>」のサンプルプログラムファイルが添付されています。この「</a:t>
            </a:r>
            <a:r>
              <a:rPr kumimoji="1" lang="en-US" altLang="ja-JP" dirty="0" smtClean="0"/>
              <a:t>Star Catch Game</a:t>
            </a:r>
            <a:r>
              <a:rPr kumimoji="1" lang="ja-JP" altLang="en-US" dirty="0" smtClean="0"/>
              <a:t>」も収録されていますので，参考にしてください。</a:t>
            </a:r>
            <a:r>
              <a:rPr kumimoji="1" lang="en-US" altLang="ja-JP" dirty="0" smtClean="0"/>
              <a:t/>
            </a:r>
            <a:br>
              <a:rPr kumimoji="1" lang="en-US" altLang="ja-JP" dirty="0" smtClean="0"/>
            </a:br>
            <a:r>
              <a:rPr kumimoji="1" lang="ja-JP" altLang="en-US" dirty="0" smtClean="0"/>
              <a:t>　ゲームをつくる時には，誰に遊んでもらうかを考える必要があります。それによって，ゲームの難しさを変えたり，キャラクターや雰囲気を工夫したりすることが大切です。表現活動と同じように，相手</a:t>
            </a:r>
            <a:r>
              <a:rPr kumimoji="1" lang="ja-JP" altLang="en-US" smtClean="0"/>
              <a:t>意識</a:t>
            </a:r>
            <a:r>
              <a:rPr kumimoji="1" lang="ja-JP" altLang="en-US" smtClean="0"/>
              <a:t>をもちながら</a:t>
            </a:r>
            <a:r>
              <a:rPr kumimoji="1" lang="ja-JP" altLang="en-US" dirty="0" smtClean="0"/>
              <a:t>，試行錯誤を繰り返して</a:t>
            </a:r>
            <a:r>
              <a:rPr kumimoji="1" lang="ja-JP" altLang="en-US" smtClean="0"/>
              <a:t>，</a:t>
            </a:r>
            <a:r>
              <a:rPr kumimoji="1" lang="ja-JP" altLang="en-US" smtClean="0"/>
              <a:t>よりよい</a:t>
            </a:r>
            <a:r>
              <a:rPr kumimoji="1" lang="ja-JP" altLang="en-US" dirty="0" smtClean="0"/>
              <a:t>ものに改善していきましょう。</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16</a:t>
            </a:fld>
            <a:endParaRPr kumimoji="1" lang="ja-JP" altLang="en-US"/>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01851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ここで，スクラッチで実現させるのは，「マウスで</a:t>
            </a:r>
            <a:r>
              <a:rPr kumimoji="1" lang="ja-JP" altLang="en-US" dirty="0" smtClean="0"/>
              <a:t>スクラッチキャットを左右</a:t>
            </a:r>
            <a:r>
              <a:rPr kumimoji="1" lang="ja-JP" altLang="en-US" dirty="0" smtClean="0"/>
              <a:t>に動かして，上から降ってくる星を，１分間の間にどれだけたくさんつかまえることができるかを競うゲームです。ここでは，順次，反復，分岐に加えて，変数や乱数，数式等</a:t>
            </a:r>
            <a:r>
              <a:rPr kumimoji="1" lang="ja-JP" altLang="en-US" dirty="0" smtClean="0"/>
              <a:t>を使いながら</a:t>
            </a:r>
            <a:r>
              <a:rPr kumimoji="1" lang="ja-JP" altLang="en-US" dirty="0" smtClean="0"/>
              <a:t>ゲームを作成します。とはいえ，ここまで演習を重ねてくれば，そう難しいとは感じないと思います。むしろ，自分なりのアレンジが楽しく思えてくるのではないでしょうか。ここでも，実現の方法（プログラム）には，これじゃないといけないという正解はありません。この後，一つのサンプルを示しますが，自分なりのオリジナルのゲームを作り上げてください。</a:t>
            </a:r>
            <a:endParaRPr kumimoji="1" lang="en-US" altLang="ja-JP" dirty="0" smtClean="0"/>
          </a:p>
          <a:p>
            <a:r>
              <a:rPr kumimoji="1" lang="ja-JP" altLang="en-US" dirty="0" smtClean="0"/>
              <a:t>　ここでは，「小学校プログラミング教育の手引」に示された「コンピュータを動作させるための手順（例）」に沿って進めていきましょう。</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2</a:t>
            </a:fld>
            <a:endParaRPr kumimoji="1" lang="ja-JP" altLang="en-US"/>
          </a:p>
        </p:txBody>
      </p:sp>
    </p:spTree>
    <p:extLst>
      <p:ext uri="{BB962C8B-B14F-4D97-AF65-F5344CB8AC3E}">
        <p14:creationId xmlns:p14="http://schemas.microsoft.com/office/powerpoint/2010/main" val="211889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コンピュータにどんな動きをさせたいかが明確になったら，どのような動きをどのような順序でさせればよいかを，具体的に必要な動きを分けて考えましょう。ここでは，「スクラッチキャット」，「降ってくる星」そして「ステージ」の三つに分けて考えていきましょう。</a:t>
            </a:r>
            <a:endParaRPr kumimoji="1" lang="en-US" altLang="ja-JP" dirty="0" smtClean="0"/>
          </a:p>
          <a:p>
            <a:r>
              <a:rPr kumimoji="1" lang="ja-JP" altLang="en-US" dirty="0" smtClean="0"/>
              <a:t>　まずは，スクラッチキャットです。このように，スクラッチキャットが，星をつかまえやすいように，左右に滑らかに動き，そして走っているように見えるようにします。また，ゲーム後に，得点によって，「やったね」とか「残念！」とか，セリフが変わるようにし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3</a:t>
            </a:fld>
            <a:endParaRPr kumimoji="1" lang="ja-JP" altLang="en-US"/>
          </a:p>
        </p:txBody>
      </p:sp>
    </p:spTree>
    <p:extLst>
      <p:ext uri="{BB962C8B-B14F-4D97-AF65-F5344CB8AC3E}">
        <p14:creationId xmlns:p14="http://schemas.microsoft.com/office/powerpoint/2010/main" val="185668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次に，降ってくる星です。星は画面上部から下に向かって</a:t>
            </a:r>
            <a:r>
              <a:rPr kumimoji="1" lang="ja-JP" altLang="en-US" dirty="0" smtClean="0"/>
              <a:t>落ちていくよう</a:t>
            </a:r>
            <a:r>
              <a:rPr kumimoji="1" lang="ja-JP" altLang="en-US" dirty="0" smtClean="0"/>
              <a:t>にしますが，いつも同じ場所，同じタイミングで表示されるのでは，ゲームとして面白さがありませんので，毎回，ランダムな場所に表示されるようにします。</a:t>
            </a:r>
            <a:r>
              <a:rPr kumimoji="1" lang="en-US" altLang="ja-JP" dirty="0" smtClean="0"/>
              <a:t/>
            </a:r>
            <a:br>
              <a:rPr kumimoji="1" lang="en-US" altLang="ja-JP" dirty="0" smtClean="0"/>
            </a:br>
            <a:r>
              <a:rPr kumimoji="1" lang="ja-JP" altLang="en-US" dirty="0" smtClean="0"/>
              <a:t>　また，スクラッチキャットが，星をつかまえたことが分かるように，スクラッチキャットにふれたら，表示を消し，音を鳴らすようにします。また，同時に得点が加算されるようにしなければなりません。</a:t>
            </a:r>
            <a:r>
              <a:rPr kumimoji="1" lang="en-US" altLang="ja-JP" dirty="0" smtClean="0"/>
              <a:t/>
            </a:r>
            <a:br>
              <a:rPr kumimoji="1" lang="en-US" altLang="ja-JP" dirty="0" smtClean="0"/>
            </a:br>
            <a:r>
              <a:rPr kumimoji="1" lang="ja-JP" altLang="en-US" dirty="0" smtClean="0"/>
              <a:t>　そして，これらの一連の動きは，ゲームが終わるまで繰り返される必要があります。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4</a:t>
            </a:fld>
            <a:endParaRPr kumimoji="1" lang="ja-JP" altLang="en-US"/>
          </a:p>
        </p:txBody>
      </p:sp>
    </p:spTree>
    <p:extLst>
      <p:ext uri="{BB962C8B-B14F-4D97-AF65-F5344CB8AC3E}">
        <p14:creationId xmlns:p14="http://schemas.microsoft.com/office/powerpoint/2010/main" val="158034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最後に，ステージです。ここでは，前回のゲームの得点が残らないように，一旦，ゲーム開始と同時に，得点を「</a:t>
            </a:r>
            <a:r>
              <a:rPr kumimoji="1" lang="en-US" altLang="ja-JP" dirty="0" smtClean="0"/>
              <a:t>0</a:t>
            </a:r>
            <a:r>
              <a:rPr kumimoji="1" lang="ja-JP" altLang="en-US" dirty="0" smtClean="0"/>
              <a:t>」にします。いわゆるリセットです。次に，制限時間を１分にするために，残り時間を「６０」に設定し，１秒間に１ずつ減っていくようにします。また，ゲーム中は，ずっと音楽（</a:t>
            </a:r>
            <a:r>
              <a:rPr kumimoji="1" lang="en-US" altLang="ja-JP" dirty="0" smtClean="0"/>
              <a:t>BGM</a:t>
            </a:r>
            <a:r>
              <a:rPr kumimoji="1" lang="ja-JP" altLang="en-US" dirty="0" smtClean="0"/>
              <a:t>）が流れるようにします。そして，残り時間が「０」になった時に，ゲームが終了するようにします。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5</a:t>
            </a:fld>
            <a:endParaRPr kumimoji="1" lang="ja-JP" altLang="en-US"/>
          </a:p>
        </p:txBody>
      </p:sp>
    </p:spTree>
    <p:extLst>
      <p:ext uri="{BB962C8B-B14F-4D97-AF65-F5344CB8AC3E}">
        <p14:creationId xmlns:p14="http://schemas.microsoft.com/office/powerpoint/2010/main" val="352103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次に，実際に「</a:t>
            </a:r>
            <a:r>
              <a:rPr kumimoji="1" lang="en-US" altLang="ja-JP" dirty="0" smtClean="0"/>
              <a:t>Scratch</a:t>
            </a:r>
            <a:r>
              <a:rPr kumimoji="1" lang="ja-JP" altLang="en-US" dirty="0" smtClean="0"/>
              <a:t>」上で，スプライトが想定した動きをするように，一つ一つの命令を，ブロック（スクリプト）に置き換えましょう。「</a:t>
            </a:r>
            <a:r>
              <a:rPr kumimoji="1" lang="en-US" altLang="ja-JP" dirty="0" smtClean="0"/>
              <a:t>Scratch</a:t>
            </a:r>
            <a:r>
              <a:rPr kumimoji="1" lang="ja-JP" altLang="en-US" dirty="0" smtClean="0"/>
              <a:t>」では，作成したスクリプトを右クリックして「コメントを追加」を選択すると，このように説明を付け加えることができます。ここに示したのは，一つの例ですので，それぞれ工夫してよりよいスクリプトを考えてみてください。</a:t>
            </a:r>
            <a:endParaRPr kumimoji="1" lang="en-US" altLang="ja-JP" dirty="0" smtClean="0"/>
          </a:p>
          <a:p>
            <a:r>
              <a:rPr kumimoji="1" lang="ja-JP" altLang="en-US" dirty="0" smtClean="0"/>
              <a:t>　ここでは，「得点」を表示できるように「変数」のスクリプトを作成しています。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6</a:t>
            </a:fld>
            <a:endParaRPr kumimoji="1" lang="ja-JP" altLang="en-US"/>
          </a:p>
        </p:txBody>
      </p:sp>
    </p:spTree>
    <p:extLst>
      <p:ext uri="{BB962C8B-B14F-4D97-AF65-F5344CB8AC3E}">
        <p14:creationId xmlns:p14="http://schemas.microsoft.com/office/powerpoint/2010/main" val="40144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降ってくる星」のスクリプトです。ここでは，星がランダムな位置に，ランダムなタイミングで表示されるように，乱数を使っています。また，スクラッチキャットとふれた時の動きも，細かく設定する必要があり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7</a:t>
            </a:fld>
            <a:endParaRPr kumimoji="1" lang="ja-JP" altLang="en-US"/>
          </a:p>
        </p:txBody>
      </p:sp>
    </p:spTree>
    <p:extLst>
      <p:ext uri="{BB962C8B-B14F-4D97-AF65-F5344CB8AC3E}">
        <p14:creationId xmlns:p14="http://schemas.microsoft.com/office/powerpoint/2010/main" val="327345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ステージのスクリプトでは，得点や残り時間の設定を行います。ここで大切なのは，残り時間が「０」になった時に，イベントのスクリプトから「〇〇を送る」を使って，ゲーム終了時に他のスプライトの動きを止めるようにすること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8</a:t>
            </a:fld>
            <a:endParaRPr kumimoji="1" lang="ja-JP" altLang="en-US"/>
          </a:p>
        </p:txBody>
      </p:sp>
    </p:spTree>
    <p:extLst>
      <p:ext uri="{BB962C8B-B14F-4D97-AF65-F5344CB8AC3E}">
        <p14:creationId xmlns:p14="http://schemas.microsoft.com/office/powerpoint/2010/main" val="290269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一つ一つの命令に対するスクリプト（ブロック）ができたら，これらが最初に考えた通りに動くように組み合わせる必要があります。ここでは「ずっと」のスクリプトの使い方がポイントになりますので，何度も動きを確かめながら，意図した動きなるようにして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a:xfrm>
            <a:off x="0" y="9374301"/>
            <a:ext cx="3084047" cy="495187"/>
          </a:xfrm>
          <a:prstGeom prst="rect">
            <a:avLst/>
          </a:prstGeom>
        </p:spPr>
        <p:txBody>
          <a:bodyPr/>
          <a:lstStyle/>
          <a:p>
            <a:r>
              <a:rPr kumimoji="1" lang="ja-JP" altLang="en-US" smtClean="0"/>
              <a:t>２　ビジュアルプログラミング「</a:t>
            </a:r>
            <a:r>
              <a:rPr kumimoji="1" lang="en-US" altLang="ja-JP" smtClean="0"/>
              <a:t>Scratch</a:t>
            </a:r>
            <a:r>
              <a:rPr kumimoji="1" lang="ja-JP" altLang="en-US" smtClean="0"/>
              <a:t>」演習セット⑤</a:t>
            </a:r>
            <a:endParaRPr kumimoji="1" lang="ja-JP" altLang="en-US" dirty="0"/>
          </a:p>
        </p:txBody>
      </p:sp>
      <p:sp>
        <p:nvSpPr>
          <p:cNvPr id="6" name="スライド番号プレースホルダー 5"/>
          <p:cNvSpPr>
            <a:spLocks noGrp="1"/>
          </p:cNvSpPr>
          <p:nvPr>
            <p:ph type="sldNum" sz="quarter" idx="12"/>
          </p:nvPr>
        </p:nvSpPr>
        <p:spPr/>
        <p:txBody>
          <a:bodyPr/>
          <a:lstStyle/>
          <a:p>
            <a:fld id="{D3AAC522-C11B-4AA6-B204-ADA97F318ECF}" type="slidenum">
              <a:rPr kumimoji="1" lang="ja-JP" altLang="en-US" smtClean="0"/>
              <a:t>9</a:t>
            </a:fld>
            <a:endParaRPr kumimoji="1" lang="ja-JP" altLang="en-US"/>
          </a:p>
        </p:txBody>
      </p:sp>
    </p:spTree>
    <p:extLst>
      <p:ext uri="{BB962C8B-B14F-4D97-AF65-F5344CB8AC3E}">
        <p14:creationId xmlns:p14="http://schemas.microsoft.com/office/powerpoint/2010/main" val="418369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02344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80680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9880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432501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349780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644245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2019/1/16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7944911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2019/1/16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995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2019/1/16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31193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14733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11038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0337"/>
            <a:ext cx="9055824" cy="338554"/>
          </a:xfrm>
          <a:prstGeom prst="rect">
            <a:avLst/>
          </a:prstGeom>
          <a:noFill/>
        </p:spPr>
        <p:txBody>
          <a:bodyPr wrap="square" lIns="91440" tIns="45720" rIns="91440" bIns="45720">
            <a:spAutoFit/>
          </a:bodyPr>
          <a:lstStyle/>
          <a:p>
            <a:pPr algn="ct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プログラミング教育研修パック 　</a:t>
            </a:r>
            <a:r>
              <a:rPr lang="en-US" altLang="ja-JP"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Ⅱ</a:t>
            </a:r>
            <a:r>
              <a:rPr lang="ja-JP" altLang="en-US"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体験編</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２</a:t>
            </a:r>
            <a:r>
              <a:rPr lang="ja-JP" altLang="en-US" sz="1600" b="0" cap="none" spc="0" baseline="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 </a:t>
            </a:r>
            <a:r>
              <a:rPr lang="ja-JP" altLang="en-US" sz="11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ビジュアルプログラミング</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a:t>
            </a:r>
            <a:r>
              <a:rPr lang="en-US" altLang="ja-JP"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Scratch</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」演習セット</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　</a:t>
            </a:r>
            <a:endParaRPr lang="ja-JP" altLang="en-US" sz="1600" b="0"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1769512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arCatchGam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63225" y="3494678"/>
            <a:ext cx="3997598" cy="2998198"/>
          </a:xfrm>
          <a:prstGeom prst="rect">
            <a:avLst/>
          </a:prstGeom>
        </p:spPr>
      </p:pic>
      <p:sp>
        <p:nvSpPr>
          <p:cNvPr id="8" name="タイトル 1"/>
          <p:cNvSpPr txBox="1">
            <a:spLocks/>
          </p:cNvSpPr>
          <p:nvPr/>
        </p:nvSpPr>
        <p:spPr>
          <a:xfrm>
            <a:off x="334985" y="1134282"/>
            <a:ext cx="8627806" cy="2330267"/>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32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２</a:t>
            </a:r>
            <a:r>
              <a:rPr kumimoji="1" lang="ja-JP" altLang="en-US"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lang="ja-JP" altLang="en-US" sz="3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プログラミング</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en-US" altLang="ja-JP"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Scratch</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演習セット</a:t>
            </a:r>
            <a:endParaRPr kumimoji="1" lang="en-US" altLang="ja-JP"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lang="ja-JP" altLang="en-US" sz="3600" b="1" dirty="0" smtClean="0">
                <a:solidFill>
                  <a:srgbClr val="70AD47">
                    <a:lumMod val="50000"/>
                  </a:srgb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⑤ </a:t>
            </a:r>
            <a:r>
              <a:rPr lang="ja-JP" altLang="en-US" sz="36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スターキャッチゲーム</a:t>
            </a:r>
            <a:r>
              <a:rPr lang="ja-JP" altLang="en-US" sz="3600" b="1" dirty="0" smtClean="0">
                <a:solidFill>
                  <a:srgbClr val="70AD47">
                    <a:lumMod val="50000"/>
                  </a:srgb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を作ろう</a:t>
            </a:r>
            <a:r>
              <a:rPr kumimoji="1" lang="ja-JP" altLang="en-US" sz="36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kumimoji="1" lang="ja-JP" altLang="en-US"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altLang="ja-JP" sz="16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600" dirty="0" smtClean="0">
                <a:latin typeface="ＭＳ Ｐゴシック" panose="020B0600070205080204" pitchFamily="50" charset="-128"/>
                <a:ea typeface="ＭＳ Ｐゴシック" panose="020B0600070205080204" pitchFamily="50" charset="-128"/>
              </a:rPr>
              <a:t>「小学校プログラミング教育の手引（第二版）」</a:t>
            </a:r>
            <a:endParaRPr lang="en-US" altLang="ja-JP" sz="16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400" dirty="0"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C-</a:t>
            </a:r>
            <a:r>
              <a:rPr lang="ja-JP" altLang="en-US" sz="1400" dirty="0" smtClean="0">
                <a:latin typeface="ＭＳ Ｐゴシック" panose="020B0600070205080204" pitchFamily="50" charset="-128"/>
                <a:ea typeface="ＭＳ Ｐゴシック" panose="020B0600070205080204" pitchFamily="50" charset="-128"/>
              </a:rPr>
              <a:t>①　プログラミングの楽しさ面白さ，達成感などを味わえる題材などでプログラミングを体験する取組」参照</a:t>
            </a:r>
            <a:endParaRPr kumimoji="1" lang="ja-JP" altLang="en-US" sz="1400" i="0" u="none" strike="noStrike" kern="1200" cap="none" spc="0" normalizeH="0" baseline="0" noProof="0" dirty="0">
              <a:ln>
                <a:noFill/>
              </a:ln>
              <a:uLnTx/>
              <a:uFillTx/>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5960760" y="606574"/>
            <a:ext cx="2807179"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活動時間</a:t>
            </a:r>
            <a:r>
              <a:rPr kumimoji="0" lang="en-US" altLang="ja-JP"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_</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約</a:t>
            </a:r>
            <a:r>
              <a:rPr lang="en-US" altLang="ja-JP" sz="2800" noProof="0" dirty="0">
                <a:ln w="3175">
                  <a:noFill/>
                  <a:prstDash val="solid"/>
                </a:ln>
                <a:solidFill>
                  <a:srgbClr val="70AD47">
                    <a:lumMod val="50000"/>
                  </a:srgbClr>
                </a:solidFill>
                <a:latin typeface="ＭＳ Ｐゴシック" panose="020B0600070205080204" pitchFamily="50" charset="-128"/>
                <a:ea typeface="ＭＳ Ｐゴシック" panose="020B0600070205080204" pitchFamily="50" charset="-128"/>
              </a:rPr>
              <a:t>30</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分</a:t>
            </a:r>
            <a:endParaRPr kumimoji="0" lang="ja-JP" altLang="en-US"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8" name="Picture 4" descr="æä¸­æè¨ã®ã¤ã©ã¹ã"/>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5521" y="633932"/>
            <a:ext cx="666955" cy="65194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rot="21258911">
            <a:off x="392929" y="544407"/>
            <a:ext cx="2695943"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800" b="1" i="0" u="none" strike="noStrike" kern="1200" cap="none" spc="0" normalizeH="0" baseline="0" noProof="0" dirty="0" smtClean="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Ⅱ</a:t>
            </a:r>
            <a:r>
              <a:rPr kumimoji="0" lang="ja-JP" altLang="en-US" sz="4800" b="1" i="0" u="none" strike="noStrike" kern="1200" cap="none" spc="0" normalizeH="0" baseline="0" noProof="0" dirty="0" smtClean="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体験編</a:t>
            </a:r>
            <a:endParaRPr kumimoji="0" lang="ja-JP" altLang="en-US" sz="4800" b="1" i="0" u="none" strike="noStrike" kern="1200" cap="none" spc="0" normalizeH="0" baseline="0" noProof="0" dirty="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8654" y="4125142"/>
            <a:ext cx="1904747" cy="2498030"/>
          </a:xfrm>
          <a:prstGeom prst="rect">
            <a:avLst/>
          </a:prstGeom>
          <a:effectLst>
            <a:glow rad="101600">
              <a:schemeClr val="bg1">
                <a:alpha val="6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7363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mediacall" presetSubtype="0" fill="hold" nodeType="withEffect">
                                  <p:stCondLst>
                                    <p:cond delay="0"/>
                                  </p:stCondLst>
                                  <p:childTnLst>
                                    <p:cmd type="call" cmd="togglePause">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6" y="4698411"/>
            <a:ext cx="1268981" cy="1664238"/>
          </a:xfrm>
          <a:prstGeom prst="rect">
            <a:avLst/>
          </a:prstGeom>
          <a:effectLst>
            <a:outerShdw blurRad="76200" dir="18900000" sy="23000" kx="-1200000" algn="bl" rotWithShape="0">
              <a:prstClr val="black">
                <a:alpha val="20000"/>
              </a:prstClr>
            </a:outerShdw>
          </a:effectLst>
        </p:spPr>
      </p:pic>
      <p:pic>
        <p:nvPicPr>
          <p:cNvPr id="8" name="図 7"/>
          <p:cNvPicPr>
            <a:picLocks noChangeAspect="1"/>
          </p:cNvPicPr>
          <p:nvPr/>
        </p:nvPicPr>
        <p:blipFill>
          <a:blip r:embed="rId4">
            <a:clrChange>
              <a:clrFrom>
                <a:srgbClr val="F9F9F9"/>
              </a:clrFrom>
              <a:clrTo>
                <a:srgbClr val="F9F9F9">
                  <a:alpha val="0"/>
                </a:srgbClr>
              </a:clrTo>
            </a:clrChange>
          </a:blip>
          <a:stretch>
            <a:fillRect/>
          </a:stretch>
        </p:blipFill>
        <p:spPr>
          <a:xfrm>
            <a:off x="1602493" y="1305433"/>
            <a:ext cx="7431145" cy="5552566"/>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10</a:t>
            </a:fld>
            <a:endParaRPr kumimoji="1" lang="ja-JP" altLang="en-US"/>
          </a:p>
        </p:txBody>
      </p:sp>
      <p:pic>
        <p:nvPicPr>
          <p:cNvPr id="9" name="図 8"/>
          <p:cNvPicPr>
            <a:picLocks noChangeAspect="1"/>
          </p:cNvPicPr>
          <p:nvPr/>
        </p:nvPicPr>
        <p:blipFill>
          <a:blip r:embed="rId5"/>
          <a:stretch>
            <a:fillRect/>
          </a:stretch>
        </p:blipFill>
        <p:spPr>
          <a:xfrm>
            <a:off x="99781" y="1469690"/>
            <a:ext cx="1120559" cy="1484740"/>
          </a:xfrm>
          <a:prstGeom prst="rect">
            <a:avLst/>
          </a:prstGeom>
        </p:spPr>
      </p:pic>
      <p:sp>
        <p:nvSpPr>
          <p:cNvPr id="12" name="タイトル 1"/>
          <p:cNvSpPr txBox="1">
            <a:spLocks/>
          </p:cNvSpPr>
          <p:nvPr/>
        </p:nvSpPr>
        <p:spPr>
          <a:xfrm>
            <a:off x="99781" y="417678"/>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dirty="0" smtClean="0">
                <a:effectLst>
                  <a:outerShdw blurRad="38100" dist="38100" dir="2700000" algn="tl">
                    <a:srgbClr val="000000">
                      <a:alpha val="43137"/>
                    </a:srgbClr>
                  </a:outerShdw>
                </a:effectLst>
              </a:rPr>
              <a:t>④　これらの命令（記号</a:t>
            </a:r>
            <a:r>
              <a:rPr lang="ja-JP" altLang="en-US" sz="2600" dirty="0" smtClean="0">
                <a:effectLst>
                  <a:outerShdw blurRad="38100" dist="38100" dir="2700000" algn="tl">
                    <a:srgbClr val="000000">
                      <a:alpha val="43137"/>
                    </a:srgbClr>
                  </a:outerShdw>
                </a:effectLst>
              </a:rPr>
              <a:t>）を</a:t>
            </a:r>
            <a:r>
              <a:rPr lang="ja-JP" altLang="en-US" sz="2600" dirty="0" smtClean="0">
                <a:effectLst>
                  <a:outerShdw blurRad="38100" dist="38100" dir="2700000" algn="tl">
                    <a:srgbClr val="000000">
                      <a:alpha val="43137"/>
                    </a:srgbClr>
                  </a:outerShdw>
                </a:effectLst>
              </a:rPr>
              <a:t>どのように組み合わせれば自分</a:t>
            </a:r>
            <a:r>
              <a:rPr lang="ja-JP" altLang="en-US" sz="2600" dirty="0" smtClean="0">
                <a:effectLst>
                  <a:outerShdw blurRad="38100" dist="38100" dir="2700000" algn="tl">
                    <a:srgbClr val="000000">
                      <a:alpha val="43137"/>
                    </a:srgbClr>
                  </a:outerShdw>
                </a:effectLst>
              </a:rPr>
              <a:t>が</a:t>
            </a:r>
            <a:r>
              <a:rPr lang="en-US" altLang="ja-JP" sz="2600" dirty="0" smtClean="0">
                <a:effectLst>
                  <a:outerShdw blurRad="38100" dist="38100" dir="2700000" algn="tl">
                    <a:srgbClr val="000000">
                      <a:alpha val="43137"/>
                    </a:srgbClr>
                  </a:outerShdw>
                </a:effectLst>
              </a:rPr>
              <a:t/>
            </a:r>
            <a:br>
              <a:rPr lang="en-US" altLang="ja-JP" sz="2600" dirty="0" smtClean="0">
                <a:effectLst>
                  <a:outerShdw blurRad="38100" dist="38100" dir="2700000" algn="tl">
                    <a:srgbClr val="000000">
                      <a:alpha val="43137"/>
                    </a:srgbClr>
                  </a:outerShdw>
                </a:effectLst>
              </a:rPr>
            </a:br>
            <a:r>
              <a:rPr lang="ja-JP" altLang="en-US" sz="2600" dirty="0" smtClean="0">
                <a:effectLst>
                  <a:outerShdw blurRad="38100" dist="38100" dir="2700000" algn="tl">
                    <a:srgbClr val="000000">
                      <a:alpha val="43137"/>
                    </a:srgbClr>
                  </a:outerShdw>
                </a:effectLst>
              </a:rPr>
              <a:t>　考える</a:t>
            </a:r>
            <a:r>
              <a:rPr lang="ja-JP" altLang="en-US" sz="2600" dirty="0" smtClean="0">
                <a:effectLst>
                  <a:outerShdw blurRad="38100" dist="38100" dir="2700000" algn="tl">
                    <a:srgbClr val="000000">
                      <a:alpha val="43137"/>
                    </a:srgbClr>
                  </a:outerShdw>
                </a:effectLst>
              </a:rPr>
              <a:t>動作を実現できるか考える。　　　</a:t>
            </a:r>
            <a:r>
              <a:rPr lang="ja-JP" altLang="en-US" b="1" dirty="0" smtClean="0">
                <a:effectLst>
                  <a:outerShdw blurRad="38100" dist="38100" dir="2700000" algn="tl">
                    <a:srgbClr val="000000">
                      <a:alpha val="43137"/>
                    </a:srgbClr>
                  </a:outerShdw>
                </a:effectLst>
              </a:rPr>
              <a:t>その２</a:t>
            </a:r>
            <a:r>
              <a:rPr lang="ja-JP" altLang="en-US" b="1" dirty="0" smtClean="0">
                <a:solidFill>
                  <a:srgbClr val="FFCCFF"/>
                </a:solidFill>
                <a:effectLst>
                  <a:outerShdw blurRad="38100" dist="38100" dir="2700000" algn="tl">
                    <a:srgbClr val="000000">
                      <a:alpha val="43137"/>
                    </a:srgbClr>
                  </a:outerShdw>
                </a:effectLst>
              </a:rPr>
              <a:t>「降ってくる星」</a:t>
            </a:r>
            <a:r>
              <a:rPr lang="ja-JP" altLang="en-US" b="1" dirty="0">
                <a:solidFill>
                  <a:srgbClr val="FFCCFF"/>
                </a:solidFill>
              </a:rPr>
              <a:t>　</a:t>
            </a:r>
            <a:endParaRPr lang="ja-JP" altLang="en-US" sz="2800" b="1" dirty="0">
              <a:solidFill>
                <a:srgbClr val="FFCCFF"/>
              </a:solidFill>
            </a:endParaRPr>
          </a:p>
        </p:txBody>
      </p:sp>
    </p:spTree>
    <p:extLst>
      <p:ext uri="{BB962C8B-B14F-4D97-AF65-F5344CB8AC3E}">
        <p14:creationId xmlns:p14="http://schemas.microsoft.com/office/powerpoint/2010/main" val="963740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11</a:t>
            </a:fld>
            <a:endParaRPr kumimoji="1" lang="ja-JP" altLang="en-US"/>
          </a:p>
        </p:txBody>
      </p:sp>
      <p:pic>
        <p:nvPicPr>
          <p:cNvPr id="9" name="図 8"/>
          <p:cNvPicPr>
            <a:picLocks noChangeAspect="1"/>
          </p:cNvPicPr>
          <p:nvPr/>
        </p:nvPicPr>
        <p:blipFill>
          <a:blip r:embed="rId3"/>
          <a:stretch>
            <a:fillRect/>
          </a:stretch>
        </p:blipFill>
        <p:spPr>
          <a:xfrm>
            <a:off x="162106" y="1329052"/>
            <a:ext cx="1261499" cy="1211640"/>
          </a:xfrm>
          <a:prstGeom prst="rect">
            <a:avLst/>
          </a:prstGeom>
        </p:spPr>
      </p:pic>
      <p:sp>
        <p:nvSpPr>
          <p:cNvPr id="10" name="タイトル 1"/>
          <p:cNvSpPr txBox="1">
            <a:spLocks/>
          </p:cNvSpPr>
          <p:nvPr/>
        </p:nvSpPr>
        <p:spPr>
          <a:xfrm>
            <a:off x="166187" y="441297"/>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spc="-150" dirty="0" smtClean="0">
                <a:effectLst>
                  <a:outerShdw blurRad="38100" dist="38100" dir="2700000" algn="tl">
                    <a:srgbClr val="000000">
                      <a:alpha val="43137"/>
                    </a:srgbClr>
                  </a:outerShdw>
                </a:effectLst>
              </a:rPr>
              <a:t>④　これらの命令（記号</a:t>
            </a:r>
            <a:r>
              <a:rPr lang="ja-JP" altLang="en-US" sz="2600" spc="-150" dirty="0" smtClean="0">
                <a:effectLst>
                  <a:outerShdw blurRad="38100" dist="38100" dir="2700000" algn="tl">
                    <a:srgbClr val="000000">
                      <a:alpha val="43137"/>
                    </a:srgbClr>
                  </a:outerShdw>
                </a:effectLst>
              </a:rPr>
              <a:t>）を</a:t>
            </a:r>
            <a:r>
              <a:rPr lang="ja-JP" altLang="en-US" sz="2600" spc="-150" dirty="0" smtClean="0">
                <a:effectLst>
                  <a:outerShdw blurRad="38100" dist="38100" dir="2700000" algn="tl">
                    <a:srgbClr val="000000">
                      <a:alpha val="43137"/>
                    </a:srgbClr>
                  </a:outerShdw>
                </a:effectLst>
              </a:rPr>
              <a:t>どのように組み合わせれば自分が</a:t>
            </a:r>
            <a:r>
              <a:rPr lang="ja-JP" altLang="en-US" sz="2600" spc="-150" dirty="0" smtClean="0">
                <a:effectLst>
                  <a:outerShdw blurRad="38100" dist="38100" dir="2700000" algn="tl">
                    <a:srgbClr val="000000">
                      <a:alpha val="43137"/>
                    </a:srgbClr>
                  </a:outerShdw>
                </a:effectLst>
              </a:rPr>
              <a:t>考え</a:t>
            </a:r>
            <a:r>
              <a:rPr lang="en-US" altLang="ja-JP" sz="2600" spc="-150" dirty="0" smtClean="0">
                <a:effectLst>
                  <a:outerShdw blurRad="38100" dist="38100" dir="2700000" algn="tl">
                    <a:srgbClr val="000000">
                      <a:alpha val="43137"/>
                    </a:srgbClr>
                  </a:outerShdw>
                </a:effectLst>
              </a:rPr>
              <a:t/>
            </a:r>
            <a:br>
              <a:rPr lang="en-US" altLang="ja-JP" sz="2600" spc="-150" dirty="0" smtClean="0">
                <a:effectLst>
                  <a:outerShdw blurRad="38100" dist="38100" dir="2700000" algn="tl">
                    <a:srgbClr val="000000">
                      <a:alpha val="43137"/>
                    </a:srgbClr>
                  </a:outerShdw>
                </a:effectLst>
              </a:rPr>
            </a:br>
            <a:r>
              <a:rPr lang="ja-JP" altLang="en-US" sz="2600" spc="-150" dirty="0" smtClean="0">
                <a:effectLst>
                  <a:outerShdw blurRad="38100" dist="38100" dir="2700000" algn="tl">
                    <a:srgbClr val="000000">
                      <a:alpha val="43137"/>
                    </a:srgbClr>
                  </a:outerShdw>
                </a:effectLst>
              </a:rPr>
              <a:t>　</a:t>
            </a:r>
            <a:r>
              <a:rPr lang="ja-JP" altLang="en-US" sz="2600" spc="-150" dirty="0" err="1" smtClean="0">
                <a:effectLst>
                  <a:outerShdw blurRad="38100" dist="38100" dir="2700000" algn="tl">
                    <a:srgbClr val="000000">
                      <a:alpha val="43137"/>
                    </a:srgbClr>
                  </a:outerShdw>
                </a:effectLst>
              </a:rPr>
              <a:t>る</a:t>
            </a:r>
            <a:r>
              <a:rPr lang="ja-JP" altLang="en-US" sz="2600" spc="-150" dirty="0" smtClean="0">
                <a:effectLst>
                  <a:outerShdw blurRad="38100" dist="38100" dir="2700000" algn="tl">
                    <a:srgbClr val="000000">
                      <a:alpha val="43137"/>
                    </a:srgbClr>
                  </a:outerShdw>
                </a:effectLst>
              </a:rPr>
              <a:t>動作を実現できるか考える。　　</a:t>
            </a:r>
            <a:r>
              <a:rPr lang="ja-JP" altLang="en-US" sz="2600" b="1" spc="-150" dirty="0" smtClean="0">
                <a:effectLst>
                  <a:outerShdw blurRad="38100" dist="38100" dir="2700000" algn="tl">
                    <a:srgbClr val="000000">
                      <a:alpha val="43137"/>
                    </a:srgbClr>
                  </a:outerShdw>
                </a:effectLst>
              </a:rPr>
              <a:t>　</a:t>
            </a:r>
            <a:r>
              <a:rPr lang="ja-JP" altLang="en-US" b="1" spc="-150" dirty="0" smtClean="0">
                <a:effectLst>
                  <a:outerShdw blurRad="38100" dist="38100" dir="2700000" algn="tl">
                    <a:srgbClr val="000000">
                      <a:alpha val="43137"/>
                    </a:srgbClr>
                  </a:outerShdw>
                </a:effectLst>
              </a:rPr>
              <a:t>その</a:t>
            </a:r>
            <a:r>
              <a:rPr lang="ja-JP" altLang="en-US" b="1" spc="-150" dirty="0">
                <a:effectLst>
                  <a:outerShdw blurRad="38100" dist="38100" dir="2700000" algn="tl">
                    <a:srgbClr val="000000">
                      <a:alpha val="43137"/>
                    </a:srgbClr>
                  </a:outerShdw>
                </a:effectLst>
              </a:rPr>
              <a:t>３ </a:t>
            </a:r>
            <a:r>
              <a:rPr lang="ja-JP" altLang="en-US" b="1" spc="-150" dirty="0">
                <a:solidFill>
                  <a:srgbClr val="FFCCFF"/>
                </a:solidFill>
                <a:effectLst>
                  <a:outerShdw blurRad="38100" dist="38100" dir="2700000" algn="tl">
                    <a:srgbClr val="000000">
                      <a:alpha val="43137"/>
                    </a:srgbClr>
                  </a:outerShdw>
                </a:effectLst>
              </a:rPr>
              <a:t>「ステージ（得点・時間）</a:t>
            </a:r>
            <a:r>
              <a:rPr lang="ja-JP" altLang="en-US" b="1" spc="-150" dirty="0" smtClean="0">
                <a:solidFill>
                  <a:srgbClr val="FFCCFF"/>
                </a:solidFill>
                <a:effectLst>
                  <a:outerShdw blurRad="38100" dist="38100" dir="2700000" algn="tl">
                    <a:srgbClr val="000000">
                      <a:alpha val="43137"/>
                    </a:srgbClr>
                  </a:outerShdw>
                </a:effectLst>
              </a:rPr>
              <a:t>」</a:t>
            </a:r>
            <a:endParaRPr lang="ja-JP" altLang="en-US" sz="2800" b="1" dirty="0">
              <a:solidFill>
                <a:srgbClr val="FFCCFF"/>
              </a:solidFill>
            </a:endParaRPr>
          </a:p>
        </p:txBody>
      </p:sp>
      <p:pic>
        <p:nvPicPr>
          <p:cNvPr id="6" name="図 5"/>
          <p:cNvPicPr>
            <a:picLocks noChangeAspect="1"/>
          </p:cNvPicPr>
          <p:nvPr/>
        </p:nvPicPr>
        <p:blipFill>
          <a:blip r:embed="rId4"/>
          <a:stretch>
            <a:fillRect/>
          </a:stretch>
        </p:blipFill>
        <p:spPr>
          <a:xfrm>
            <a:off x="1427687" y="1436966"/>
            <a:ext cx="7713192" cy="488500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24" y="4548094"/>
            <a:ext cx="1352581" cy="177387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24106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12</a:t>
            </a:fld>
            <a:endParaRPr kumimoji="1" lang="ja-JP" altLang="en-US"/>
          </a:p>
        </p:txBody>
      </p:sp>
      <p:sp>
        <p:nvSpPr>
          <p:cNvPr id="5" name="タイトル 1"/>
          <p:cNvSpPr txBox="1">
            <a:spLocks/>
          </p:cNvSpPr>
          <p:nvPr/>
        </p:nvSpPr>
        <p:spPr>
          <a:xfrm>
            <a:off x="166187" y="441297"/>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spc="-150" dirty="0">
                <a:effectLst>
                  <a:outerShdw blurRad="38100" dist="38100" dir="2700000" algn="tl">
                    <a:srgbClr val="000000">
                      <a:alpha val="43137"/>
                    </a:srgbClr>
                  </a:outerShdw>
                </a:effectLst>
              </a:rPr>
              <a:t>⑤</a:t>
            </a:r>
            <a:r>
              <a:rPr lang="ja-JP" altLang="en-US" sz="2600" spc="-150" dirty="0" smtClean="0">
                <a:effectLst>
                  <a:outerShdw blurRad="38100" dist="38100" dir="2700000" algn="tl">
                    <a:srgbClr val="000000">
                      <a:alpha val="43137"/>
                    </a:srgbClr>
                  </a:outerShdw>
                </a:effectLst>
              </a:rPr>
              <a:t>　その命令（記号）の組み合わせをどのように改善すれば自分が</a:t>
            </a:r>
            <a:r>
              <a:rPr lang="en-US" altLang="ja-JP" sz="2600" spc="-150" dirty="0" smtClean="0">
                <a:effectLst>
                  <a:outerShdw blurRad="38100" dist="38100" dir="2700000" algn="tl">
                    <a:srgbClr val="000000">
                      <a:alpha val="43137"/>
                    </a:srgbClr>
                  </a:outerShdw>
                </a:effectLst>
              </a:rPr>
              <a:t/>
            </a:r>
            <a:br>
              <a:rPr lang="en-US" altLang="ja-JP" sz="2600" spc="-150" dirty="0" smtClean="0">
                <a:effectLst>
                  <a:outerShdw blurRad="38100" dist="38100" dir="2700000" algn="tl">
                    <a:srgbClr val="000000">
                      <a:alpha val="43137"/>
                    </a:srgbClr>
                  </a:outerShdw>
                </a:effectLst>
              </a:rPr>
            </a:br>
            <a:r>
              <a:rPr lang="ja-JP" altLang="en-US" sz="2600" spc="-150" dirty="0" smtClean="0">
                <a:effectLst>
                  <a:outerShdw blurRad="38100" dist="38100" dir="2700000" algn="tl">
                    <a:srgbClr val="000000">
                      <a:alpha val="43137"/>
                    </a:srgbClr>
                  </a:outerShdw>
                </a:effectLst>
              </a:rPr>
              <a:t>　考える動作により近づいていくのかを試行錯誤しながら考える。</a:t>
            </a:r>
            <a:endParaRPr lang="ja-JP" altLang="en-US" sz="2800" b="1" dirty="0">
              <a:solidFill>
                <a:srgbClr val="FFCCFF"/>
              </a:solidFill>
            </a:endParaRPr>
          </a:p>
        </p:txBody>
      </p:sp>
      <p:pic>
        <p:nvPicPr>
          <p:cNvPr id="6" name="図 5"/>
          <p:cNvPicPr>
            <a:picLocks noChangeAspect="1"/>
          </p:cNvPicPr>
          <p:nvPr/>
        </p:nvPicPr>
        <p:blipFill>
          <a:blip r:embed="rId3"/>
          <a:stretch>
            <a:fillRect/>
          </a:stretch>
        </p:blipFill>
        <p:spPr>
          <a:xfrm>
            <a:off x="396428" y="2242480"/>
            <a:ext cx="3226525" cy="2408347"/>
          </a:xfrm>
          <a:prstGeom prst="rect">
            <a:avLst/>
          </a:prstGeom>
        </p:spPr>
      </p:pic>
      <p:pic>
        <p:nvPicPr>
          <p:cNvPr id="7" name="図 6"/>
          <p:cNvPicPr>
            <a:picLocks noChangeAspect="1"/>
          </p:cNvPicPr>
          <p:nvPr/>
        </p:nvPicPr>
        <p:blipFill>
          <a:blip r:embed="rId4"/>
          <a:stretch>
            <a:fillRect/>
          </a:stretch>
        </p:blipFill>
        <p:spPr>
          <a:xfrm>
            <a:off x="4039749" y="2242480"/>
            <a:ext cx="4467398" cy="4016430"/>
          </a:xfrm>
          <a:prstGeom prst="rect">
            <a:avLst/>
          </a:prstGeom>
        </p:spPr>
      </p:pic>
      <p:sp>
        <p:nvSpPr>
          <p:cNvPr id="8" name="正方形/長方形 7"/>
          <p:cNvSpPr/>
          <p:nvPr/>
        </p:nvSpPr>
        <p:spPr>
          <a:xfrm>
            <a:off x="166187" y="1349566"/>
            <a:ext cx="8660961" cy="523220"/>
          </a:xfrm>
          <a:prstGeom prst="rect">
            <a:avLst/>
          </a:prstGeom>
          <a:noFill/>
        </p:spPr>
        <p:txBody>
          <a:bodyPr wrap="none" lIns="91440" tIns="45720" rIns="91440" bIns="45720">
            <a:spAutoFit/>
          </a:bodyPr>
          <a:lstStyle/>
          <a:p>
            <a:pPr algn="ctr"/>
            <a:r>
              <a:rPr lang="ja-JP" altLang="en-US" sz="2800" b="1" cap="none" spc="0" dirty="0" smtClean="0">
                <a:ln w="0"/>
                <a:solidFill>
                  <a:srgbClr val="FF0000"/>
                </a:solidFill>
                <a:effectLst>
                  <a:outerShdw blurRad="38100" dist="19050" dir="2700000" algn="tl" rotWithShape="0">
                    <a:schemeClr val="dk1">
                      <a:alpha val="40000"/>
                    </a:schemeClr>
                  </a:outerShdw>
                </a:effectLst>
              </a:rPr>
              <a:t>工夫改善①</a:t>
            </a:r>
            <a:r>
              <a:rPr lang="en-US" altLang="ja-JP" sz="2800" b="0" cap="none" spc="0" dirty="0" smtClean="0">
                <a:ln w="0"/>
                <a:solidFill>
                  <a:schemeClr val="tx1"/>
                </a:solidFill>
                <a:effectLst>
                  <a:outerShdw blurRad="38100" dist="19050" dir="2700000" algn="tl" rotWithShape="0">
                    <a:schemeClr val="dk1">
                      <a:alpha val="40000"/>
                    </a:schemeClr>
                  </a:outerShdw>
                </a:effectLst>
              </a:rPr>
              <a:t>	</a:t>
            </a:r>
            <a:r>
              <a:rPr lang="ja-JP" altLang="en-US" sz="2800" b="0" cap="none" spc="0" dirty="0" smtClean="0">
                <a:ln w="0"/>
                <a:solidFill>
                  <a:schemeClr val="tx1"/>
                </a:solidFill>
                <a:effectLst>
                  <a:outerShdw blurRad="38100" dist="19050" dir="2700000" algn="tl" rotWithShape="0">
                    <a:schemeClr val="dk1">
                      <a:alpha val="40000"/>
                    </a:schemeClr>
                  </a:outerShdw>
                </a:effectLst>
              </a:rPr>
              <a:t>「ゲーム開始時に</a:t>
            </a:r>
            <a:r>
              <a:rPr lang="en-US" altLang="ja-JP" sz="2800" b="0" cap="none" spc="0" dirty="0" smtClean="0">
                <a:ln w="0"/>
                <a:solidFill>
                  <a:schemeClr val="tx1"/>
                </a:solidFill>
                <a:effectLst>
                  <a:outerShdw blurRad="38100" dist="19050" dir="2700000" algn="tl" rotWithShape="0">
                    <a:schemeClr val="dk1">
                      <a:alpha val="40000"/>
                    </a:schemeClr>
                  </a:outerShdw>
                </a:effectLst>
              </a:rPr>
              <a:t>『START』</a:t>
            </a:r>
            <a:r>
              <a:rPr lang="ja-JP" altLang="en-US" sz="2800" b="0" cap="none" spc="0" dirty="0" smtClean="0">
                <a:ln w="0"/>
                <a:solidFill>
                  <a:schemeClr val="tx1"/>
                </a:solidFill>
                <a:effectLst>
                  <a:outerShdw blurRad="38100" dist="19050" dir="2700000" algn="tl" rotWithShape="0">
                    <a:schemeClr val="dk1">
                      <a:alpha val="40000"/>
                    </a:schemeClr>
                  </a:outerShdw>
                </a:effectLst>
              </a:rPr>
              <a:t>と表示する」</a:t>
            </a:r>
            <a:endParaRPr lang="ja-JP" alt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角丸四角形 8"/>
          <p:cNvSpPr/>
          <p:nvPr/>
        </p:nvSpPr>
        <p:spPr>
          <a:xfrm>
            <a:off x="614855" y="3058510"/>
            <a:ext cx="2774731" cy="8986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1292772" y="3957145"/>
            <a:ext cx="236483" cy="1166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96428" y="5123793"/>
            <a:ext cx="3387296" cy="1323439"/>
          </a:xfrm>
          <a:prstGeom prst="rect">
            <a:avLst/>
          </a:prstGeom>
          <a:noFill/>
        </p:spPr>
        <p:txBody>
          <a:bodyPr wrap="square" rtlCol="0">
            <a:spAutoFit/>
          </a:bodyPr>
          <a:lstStyle/>
          <a:p>
            <a:r>
              <a:rPr kumimoji="1" lang="ja-JP" altLang="en-US" sz="2000" b="1" dirty="0" smtClean="0"/>
              <a:t>「スプライトを描く」から，文字を組み合わせたり，テキストを追加したりして作ろう。</a:t>
            </a:r>
            <a:endParaRPr kumimoji="1" lang="ja-JP" altLang="en-US" sz="2000" b="1" dirty="0"/>
          </a:p>
        </p:txBody>
      </p:sp>
    </p:spTree>
    <p:extLst>
      <p:ext uri="{BB962C8B-B14F-4D97-AF65-F5344CB8AC3E}">
        <p14:creationId xmlns:p14="http://schemas.microsoft.com/office/powerpoint/2010/main" val="208755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96428" y="2227687"/>
            <a:ext cx="3147360" cy="2376744"/>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13</a:t>
            </a:fld>
            <a:endParaRPr kumimoji="1" lang="ja-JP" altLang="en-US"/>
          </a:p>
        </p:txBody>
      </p:sp>
      <p:sp>
        <p:nvSpPr>
          <p:cNvPr id="5" name="タイトル 1"/>
          <p:cNvSpPr txBox="1">
            <a:spLocks/>
          </p:cNvSpPr>
          <p:nvPr/>
        </p:nvSpPr>
        <p:spPr>
          <a:xfrm>
            <a:off x="166187" y="441297"/>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spc="-150" dirty="0">
                <a:effectLst>
                  <a:outerShdw blurRad="38100" dist="38100" dir="2700000" algn="tl">
                    <a:srgbClr val="000000">
                      <a:alpha val="43137"/>
                    </a:srgbClr>
                  </a:outerShdw>
                </a:effectLst>
              </a:rPr>
              <a:t>⑤</a:t>
            </a:r>
            <a:r>
              <a:rPr lang="ja-JP" altLang="en-US" sz="2600" spc="-150" dirty="0" smtClean="0">
                <a:effectLst>
                  <a:outerShdw blurRad="38100" dist="38100" dir="2700000" algn="tl">
                    <a:srgbClr val="000000">
                      <a:alpha val="43137"/>
                    </a:srgbClr>
                  </a:outerShdw>
                </a:effectLst>
              </a:rPr>
              <a:t>　その命令（記号）の組み合わせをどのように改善すれば自分が</a:t>
            </a:r>
            <a:r>
              <a:rPr lang="en-US" altLang="ja-JP" sz="2600" spc="-150" dirty="0" smtClean="0">
                <a:effectLst>
                  <a:outerShdw blurRad="38100" dist="38100" dir="2700000" algn="tl">
                    <a:srgbClr val="000000">
                      <a:alpha val="43137"/>
                    </a:srgbClr>
                  </a:outerShdw>
                </a:effectLst>
              </a:rPr>
              <a:t/>
            </a:r>
            <a:br>
              <a:rPr lang="en-US" altLang="ja-JP" sz="2600" spc="-150" dirty="0" smtClean="0">
                <a:effectLst>
                  <a:outerShdw blurRad="38100" dist="38100" dir="2700000" algn="tl">
                    <a:srgbClr val="000000">
                      <a:alpha val="43137"/>
                    </a:srgbClr>
                  </a:outerShdw>
                </a:effectLst>
              </a:rPr>
            </a:br>
            <a:r>
              <a:rPr lang="ja-JP" altLang="en-US" sz="2600" spc="-150" dirty="0" smtClean="0">
                <a:effectLst>
                  <a:outerShdw blurRad="38100" dist="38100" dir="2700000" algn="tl">
                    <a:srgbClr val="000000">
                      <a:alpha val="43137"/>
                    </a:srgbClr>
                  </a:outerShdw>
                </a:effectLst>
              </a:rPr>
              <a:t>　考える動作により近づいていくのかを試行錯誤しながら考える。</a:t>
            </a:r>
            <a:endParaRPr lang="ja-JP" altLang="en-US" sz="2800" b="1" dirty="0">
              <a:solidFill>
                <a:srgbClr val="FFCCFF"/>
              </a:solidFill>
            </a:endParaRPr>
          </a:p>
        </p:txBody>
      </p:sp>
      <p:sp>
        <p:nvSpPr>
          <p:cNvPr id="8" name="正方形/長方形 7"/>
          <p:cNvSpPr/>
          <p:nvPr/>
        </p:nvSpPr>
        <p:spPr>
          <a:xfrm>
            <a:off x="192192" y="1414283"/>
            <a:ext cx="8792792" cy="523220"/>
          </a:xfrm>
          <a:prstGeom prst="rect">
            <a:avLst/>
          </a:prstGeom>
          <a:noFill/>
        </p:spPr>
        <p:txBody>
          <a:bodyPr wrap="none" lIns="91440" tIns="45720" rIns="91440" bIns="45720">
            <a:spAutoFit/>
          </a:bodyPr>
          <a:lstStyle/>
          <a:p>
            <a:pPr algn="ctr"/>
            <a:r>
              <a:rPr lang="ja-JP" altLang="en-US" sz="2800" b="1" cap="none" spc="0" dirty="0" smtClean="0">
                <a:ln w="0"/>
                <a:solidFill>
                  <a:srgbClr val="FF0000"/>
                </a:solidFill>
                <a:effectLst>
                  <a:outerShdw blurRad="38100" dist="19050" dir="2700000" algn="tl" rotWithShape="0">
                    <a:schemeClr val="dk1">
                      <a:alpha val="40000"/>
                    </a:schemeClr>
                  </a:outerShdw>
                </a:effectLst>
              </a:rPr>
              <a:t>工夫改善②</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「ゲーム終了時に</a:t>
            </a:r>
            <a:r>
              <a:rPr lang="en-US" altLang="ja-JP"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『GAME</a:t>
            </a:r>
            <a:r>
              <a:rPr lang="ja-JP" altLang="en-US" sz="28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 </a:t>
            </a:r>
            <a:r>
              <a:rPr lang="en-US" altLang="ja-JP"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OVER』</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を</a:t>
            </a:r>
            <a:r>
              <a:rPr lang="ja-JP" altLang="en-US" sz="28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表示</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する」</a:t>
            </a:r>
            <a:endParaRPr lang="ja-JP" altLang="en-US" sz="2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582742" y="2768178"/>
            <a:ext cx="2774731" cy="11889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1292772" y="3957145"/>
            <a:ext cx="236483" cy="1166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96428" y="5123793"/>
            <a:ext cx="3387296" cy="1323439"/>
          </a:xfrm>
          <a:prstGeom prst="rect">
            <a:avLst/>
          </a:prstGeom>
          <a:noFill/>
        </p:spPr>
        <p:txBody>
          <a:bodyPr wrap="square" rtlCol="0">
            <a:spAutoFit/>
          </a:bodyPr>
          <a:lstStyle/>
          <a:p>
            <a:r>
              <a:rPr kumimoji="1" lang="ja-JP" altLang="en-US" sz="2000" b="1" dirty="0" smtClean="0"/>
              <a:t>「スプライトを描く」から，文字を組み合わせたり，テキストを追加したりして作ろう。</a:t>
            </a:r>
            <a:endParaRPr kumimoji="1" lang="ja-JP" altLang="en-US" sz="2000" b="1" dirty="0"/>
          </a:p>
        </p:txBody>
      </p:sp>
      <p:pic>
        <p:nvPicPr>
          <p:cNvPr id="3" name="図 2"/>
          <p:cNvPicPr>
            <a:picLocks noChangeAspect="1"/>
          </p:cNvPicPr>
          <p:nvPr/>
        </p:nvPicPr>
        <p:blipFill rotWithShape="1">
          <a:blip r:embed="rId4"/>
          <a:srcRect r="3630"/>
          <a:stretch/>
        </p:blipFill>
        <p:spPr>
          <a:xfrm>
            <a:off x="3730103" y="2227687"/>
            <a:ext cx="5413898" cy="3709626"/>
          </a:xfrm>
          <a:prstGeom prst="rect">
            <a:avLst/>
          </a:prstGeom>
        </p:spPr>
      </p:pic>
    </p:spTree>
    <p:extLst>
      <p:ext uri="{BB962C8B-B14F-4D97-AF65-F5344CB8AC3E}">
        <p14:creationId xmlns:p14="http://schemas.microsoft.com/office/powerpoint/2010/main" val="114686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3588611" y="2062612"/>
            <a:ext cx="5291876" cy="3952054"/>
          </a:xfrm>
          <a:prstGeom prst="rect">
            <a:avLst/>
          </a:prstGeom>
          <a:effectLst>
            <a:glow rad="228600">
              <a:schemeClr val="accent6">
                <a:satMod val="175000"/>
                <a:alpha val="40000"/>
              </a:schemeClr>
            </a:glow>
          </a:effectLst>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14</a:t>
            </a:fld>
            <a:endParaRPr kumimoji="1" lang="ja-JP" altLang="en-US"/>
          </a:p>
        </p:txBody>
      </p:sp>
      <p:sp>
        <p:nvSpPr>
          <p:cNvPr id="5" name="タイトル 1"/>
          <p:cNvSpPr txBox="1">
            <a:spLocks/>
          </p:cNvSpPr>
          <p:nvPr/>
        </p:nvSpPr>
        <p:spPr>
          <a:xfrm>
            <a:off x="166187" y="441297"/>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spc="-150" dirty="0">
                <a:effectLst>
                  <a:outerShdw blurRad="38100" dist="38100" dir="2700000" algn="tl">
                    <a:srgbClr val="000000">
                      <a:alpha val="43137"/>
                    </a:srgbClr>
                  </a:outerShdw>
                </a:effectLst>
              </a:rPr>
              <a:t>⑤</a:t>
            </a:r>
            <a:r>
              <a:rPr lang="ja-JP" altLang="en-US" sz="2600" spc="-150" dirty="0" smtClean="0">
                <a:effectLst>
                  <a:outerShdw blurRad="38100" dist="38100" dir="2700000" algn="tl">
                    <a:srgbClr val="000000">
                      <a:alpha val="43137"/>
                    </a:srgbClr>
                  </a:outerShdw>
                </a:effectLst>
              </a:rPr>
              <a:t>　その命令（記号）の組み合わせをどのように改善すれば自分が</a:t>
            </a:r>
            <a:r>
              <a:rPr lang="en-US" altLang="ja-JP" sz="2600" spc="-150" dirty="0" smtClean="0">
                <a:effectLst>
                  <a:outerShdw blurRad="38100" dist="38100" dir="2700000" algn="tl">
                    <a:srgbClr val="000000">
                      <a:alpha val="43137"/>
                    </a:srgbClr>
                  </a:outerShdw>
                </a:effectLst>
              </a:rPr>
              <a:t/>
            </a:r>
            <a:br>
              <a:rPr lang="en-US" altLang="ja-JP" sz="2600" spc="-150" dirty="0" smtClean="0">
                <a:effectLst>
                  <a:outerShdw blurRad="38100" dist="38100" dir="2700000" algn="tl">
                    <a:srgbClr val="000000">
                      <a:alpha val="43137"/>
                    </a:srgbClr>
                  </a:outerShdw>
                </a:effectLst>
              </a:rPr>
            </a:br>
            <a:r>
              <a:rPr lang="ja-JP" altLang="en-US" sz="2600" spc="-150" dirty="0" smtClean="0">
                <a:effectLst>
                  <a:outerShdw blurRad="38100" dist="38100" dir="2700000" algn="tl">
                    <a:srgbClr val="000000">
                      <a:alpha val="43137"/>
                    </a:srgbClr>
                  </a:outerShdw>
                </a:effectLst>
              </a:rPr>
              <a:t>　考える動作により近づいていくのかを試行錯誤しながら考える。</a:t>
            </a:r>
            <a:endParaRPr lang="ja-JP" altLang="en-US" sz="2800" b="1" dirty="0">
              <a:solidFill>
                <a:srgbClr val="FFCCFF"/>
              </a:solidFill>
            </a:endParaRPr>
          </a:p>
        </p:txBody>
      </p:sp>
      <p:sp>
        <p:nvSpPr>
          <p:cNvPr id="8" name="正方形/長方形 7"/>
          <p:cNvSpPr/>
          <p:nvPr/>
        </p:nvSpPr>
        <p:spPr>
          <a:xfrm>
            <a:off x="111241" y="1389041"/>
            <a:ext cx="8954695" cy="523220"/>
          </a:xfrm>
          <a:prstGeom prst="rect">
            <a:avLst/>
          </a:prstGeom>
          <a:noFill/>
        </p:spPr>
        <p:txBody>
          <a:bodyPr wrap="none" lIns="91440" tIns="45720" rIns="91440" bIns="45720">
            <a:spAutoFit/>
          </a:bodyPr>
          <a:lstStyle/>
          <a:p>
            <a:pPr algn="ctr"/>
            <a:r>
              <a:rPr lang="ja-JP" altLang="en-US" sz="2800" b="1" cap="none" spc="0" dirty="0" smtClean="0">
                <a:ln w="0"/>
                <a:solidFill>
                  <a:srgbClr val="FF0000"/>
                </a:solidFill>
                <a:effectLst>
                  <a:outerShdw blurRad="38100" dist="19050" dir="2700000" algn="tl" rotWithShape="0">
                    <a:schemeClr val="dk1">
                      <a:alpha val="40000"/>
                    </a:schemeClr>
                  </a:outerShdw>
                </a:effectLst>
              </a:rPr>
              <a:t>工夫改善③</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「降ってくる星を増やす」　</a:t>
            </a:r>
            <a:r>
              <a:rPr lang="en-US" altLang="ja-JP"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スプライトのコピー</a:t>
            </a:r>
            <a:endParaRPr lang="ja-JP" altLang="en-US" sz="2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4"/>
          <a:stretch>
            <a:fillRect/>
          </a:stretch>
        </p:blipFill>
        <p:spPr>
          <a:xfrm>
            <a:off x="280331" y="2062612"/>
            <a:ext cx="1248924" cy="1110155"/>
          </a:xfrm>
          <a:prstGeom prst="rect">
            <a:avLst/>
          </a:prstGeom>
        </p:spPr>
      </p:pic>
      <p:pic>
        <p:nvPicPr>
          <p:cNvPr id="7" name="図 6"/>
          <p:cNvPicPr>
            <a:picLocks noChangeAspect="1"/>
          </p:cNvPicPr>
          <p:nvPr/>
        </p:nvPicPr>
        <p:blipFill>
          <a:blip r:embed="rId5"/>
          <a:stretch>
            <a:fillRect/>
          </a:stretch>
        </p:blipFill>
        <p:spPr>
          <a:xfrm>
            <a:off x="1324303" y="2842547"/>
            <a:ext cx="1842088" cy="1787909"/>
          </a:xfrm>
          <a:prstGeom prst="rect">
            <a:avLst/>
          </a:prstGeom>
          <a:ln>
            <a:solidFill>
              <a:schemeClr val="tx1"/>
            </a:solidFill>
          </a:ln>
        </p:spPr>
      </p:pic>
      <p:sp>
        <p:nvSpPr>
          <p:cNvPr id="13" name="角丸四角形 12"/>
          <p:cNvSpPr/>
          <p:nvPr/>
        </p:nvSpPr>
        <p:spPr>
          <a:xfrm>
            <a:off x="1324304" y="2947736"/>
            <a:ext cx="851338" cy="409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902083" y="3356768"/>
            <a:ext cx="627172" cy="16618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4"/>
          <a:stretch>
            <a:fillRect/>
          </a:stretch>
        </p:blipFill>
        <p:spPr>
          <a:xfrm>
            <a:off x="277621" y="4975216"/>
            <a:ext cx="1325841" cy="1178526"/>
          </a:xfrm>
          <a:prstGeom prst="rect">
            <a:avLst/>
          </a:prstGeom>
        </p:spPr>
      </p:pic>
      <p:sp>
        <p:nvSpPr>
          <p:cNvPr id="18" name="テキスト ボックス 17"/>
          <p:cNvSpPr txBox="1"/>
          <p:nvPr/>
        </p:nvSpPr>
        <p:spPr>
          <a:xfrm>
            <a:off x="1253171" y="5296815"/>
            <a:ext cx="2062992" cy="1015663"/>
          </a:xfrm>
          <a:prstGeom prst="rect">
            <a:avLst/>
          </a:prstGeom>
          <a:noFill/>
        </p:spPr>
        <p:txBody>
          <a:bodyPr wrap="square" rtlCol="0">
            <a:spAutoFit/>
          </a:bodyPr>
          <a:lstStyle/>
          <a:p>
            <a:r>
              <a:rPr kumimoji="1" lang="ja-JP" altLang="en-US" sz="2000" b="1" dirty="0" smtClean="0"/>
              <a:t>②スプライトが，スクリプトごとコピーされる</a:t>
            </a:r>
            <a:endParaRPr kumimoji="1" lang="ja-JP" altLang="en-US" sz="2000" b="1" dirty="0"/>
          </a:p>
        </p:txBody>
      </p:sp>
      <p:sp>
        <p:nvSpPr>
          <p:cNvPr id="19" name="テキスト ボックス 18"/>
          <p:cNvSpPr txBox="1"/>
          <p:nvPr/>
        </p:nvSpPr>
        <p:spPr>
          <a:xfrm>
            <a:off x="3805515" y="6092765"/>
            <a:ext cx="5205476" cy="400110"/>
          </a:xfrm>
          <a:prstGeom prst="rect">
            <a:avLst/>
          </a:prstGeom>
          <a:noFill/>
        </p:spPr>
        <p:txBody>
          <a:bodyPr wrap="square" rtlCol="0">
            <a:spAutoFit/>
          </a:bodyPr>
          <a:lstStyle/>
          <a:p>
            <a:r>
              <a:rPr kumimoji="1" lang="ja-JP" altLang="en-US" sz="2000" b="1" dirty="0" smtClean="0"/>
              <a:t>③コスチューム・タブで，星の色を変える。</a:t>
            </a:r>
            <a:endParaRPr kumimoji="1" lang="ja-JP" altLang="en-US" sz="2000" b="1" dirty="0"/>
          </a:p>
        </p:txBody>
      </p:sp>
      <p:sp>
        <p:nvSpPr>
          <p:cNvPr id="20" name="角丸四角形 19"/>
          <p:cNvSpPr/>
          <p:nvPr/>
        </p:nvSpPr>
        <p:spPr>
          <a:xfrm>
            <a:off x="4588589" y="2638030"/>
            <a:ext cx="851338" cy="23371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286730" y="4023403"/>
            <a:ext cx="662152" cy="667321"/>
          </a:xfrm>
          <a:prstGeom prst="rightArrow">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54910" y="2679358"/>
            <a:ext cx="722094" cy="369332"/>
          </a:xfrm>
          <a:prstGeom prst="rect">
            <a:avLst/>
          </a:prstGeom>
          <a:solidFill>
            <a:srgbClr val="E9F1FC"/>
          </a:solidFill>
        </p:spPr>
        <p:txBody>
          <a:bodyPr wrap="square" rtlCol="0">
            <a:spAutoFit/>
          </a:bodyPr>
          <a:lstStyle/>
          <a:p>
            <a:r>
              <a:rPr kumimoji="1" lang="en-US" altLang="ja-JP" dirty="0" smtClean="0"/>
              <a:t>Star</a:t>
            </a:r>
            <a:r>
              <a:rPr kumimoji="1" lang="en-US" altLang="ja-JP" dirty="0"/>
              <a:t>1</a:t>
            </a:r>
            <a:endParaRPr kumimoji="1" lang="ja-JP" altLang="en-US" dirty="0"/>
          </a:p>
        </p:txBody>
      </p:sp>
      <p:sp>
        <p:nvSpPr>
          <p:cNvPr id="12" name="テキスト ボックス 11"/>
          <p:cNvSpPr txBox="1"/>
          <p:nvPr/>
        </p:nvSpPr>
        <p:spPr>
          <a:xfrm>
            <a:off x="1159593" y="2390257"/>
            <a:ext cx="2278078" cy="400110"/>
          </a:xfrm>
          <a:prstGeom prst="rect">
            <a:avLst/>
          </a:prstGeom>
          <a:noFill/>
        </p:spPr>
        <p:txBody>
          <a:bodyPr wrap="square" rtlCol="0">
            <a:spAutoFit/>
          </a:bodyPr>
          <a:lstStyle/>
          <a:p>
            <a:r>
              <a:rPr kumimoji="1" lang="ja-JP" altLang="en-US" sz="2000" b="1" dirty="0" smtClean="0"/>
              <a:t>①右クリックする。</a:t>
            </a:r>
            <a:endParaRPr kumimoji="1" lang="ja-JP" altLang="en-US" sz="2000" b="1" dirty="0"/>
          </a:p>
        </p:txBody>
      </p:sp>
    </p:spTree>
    <p:extLst>
      <p:ext uri="{BB962C8B-B14F-4D97-AF65-F5344CB8AC3E}">
        <p14:creationId xmlns:p14="http://schemas.microsoft.com/office/powerpoint/2010/main" val="217510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66186" y="1750055"/>
            <a:ext cx="4052539" cy="707886"/>
          </a:xfrm>
          <a:prstGeom prst="rect">
            <a:avLst/>
          </a:prstGeom>
          <a:solidFill>
            <a:srgbClr val="FFF2CC">
              <a:alpha val="45882"/>
            </a:srgbClr>
          </a:solidFill>
        </p:spPr>
        <p:txBody>
          <a:bodyPr wrap="square" rtlCol="0">
            <a:spAutoFit/>
          </a:bodyPr>
          <a:lstStyle/>
          <a:p>
            <a:r>
              <a:rPr kumimoji="1" lang="ja-JP" altLang="en-US" sz="2000" b="1" dirty="0" smtClean="0"/>
              <a:t>①画面下部の「バックパック」を</a:t>
            </a:r>
            <a:endParaRPr kumimoji="1" lang="en-US" altLang="ja-JP" sz="2000" b="1" dirty="0" smtClean="0"/>
          </a:p>
          <a:p>
            <a:r>
              <a:rPr kumimoji="1" lang="ja-JP" altLang="en-US" sz="2000" b="1" dirty="0" smtClean="0"/>
              <a:t>　クリックする。</a:t>
            </a:r>
            <a:endParaRPr kumimoji="1" lang="ja-JP" altLang="en-US" sz="2000" b="1" dirty="0"/>
          </a:p>
        </p:txBody>
      </p:sp>
      <p:sp>
        <p:nvSpPr>
          <p:cNvPr id="19" name="テキスト ボックス 18"/>
          <p:cNvSpPr txBox="1"/>
          <p:nvPr/>
        </p:nvSpPr>
        <p:spPr>
          <a:xfrm>
            <a:off x="4314364" y="1779906"/>
            <a:ext cx="4783385" cy="707886"/>
          </a:xfrm>
          <a:prstGeom prst="rect">
            <a:avLst/>
          </a:prstGeom>
          <a:solidFill>
            <a:srgbClr val="FFF2CC">
              <a:alpha val="41176"/>
            </a:srgbClr>
          </a:solidFill>
        </p:spPr>
        <p:txBody>
          <a:bodyPr wrap="square" rtlCol="0">
            <a:spAutoFit/>
          </a:bodyPr>
          <a:lstStyle/>
          <a:p>
            <a:r>
              <a:rPr kumimoji="1" lang="ja-JP" altLang="en-US" sz="2000" b="1" dirty="0" smtClean="0"/>
              <a:t>②コピーしたいスクリプトを，ドラッグ</a:t>
            </a:r>
            <a:r>
              <a:rPr kumimoji="1" lang="en-US" altLang="ja-JP" sz="2000" b="1" dirty="0" smtClean="0"/>
              <a:t/>
            </a:r>
            <a:br>
              <a:rPr kumimoji="1" lang="en-US" altLang="ja-JP" sz="2000" b="1" dirty="0" smtClean="0"/>
            </a:br>
            <a:r>
              <a:rPr kumimoji="1" lang="ja-JP" altLang="en-US" sz="2000" b="1" dirty="0" smtClean="0"/>
              <a:t>　して，バックパックに移動する。</a:t>
            </a:r>
            <a:endParaRPr kumimoji="1" lang="ja-JP" altLang="en-US" sz="2000" b="1" dirty="0"/>
          </a:p>
        </p:txBody>
      </p:sp>
      <p:pic>
        <p:nvPicPr>
          <p:cNvPr id="2" name="図 1"/>
          <p:cNvPicPr>
            <a:picLocks noChangeAspect="1"/>
          </p:cNvPicPr>
          <p:nvPr/>
        </p:nvPicPr>
        <p:blipFill rotWithShape="1">
          <a:blip r:embed="rId3"/>
          <a:srcRect r="44504"/>
          <a:stretch/>
        </p:blipFill>
        <p:spPr>
          <a:xfrm>
            <a:off x="4465414" y="2444192"/>
            <a:ext cx="4471255" cy="3744774"/>
          </a:xfrm>
          <a:prstGeom prst="rect">
            <a:avLst/>
          </a:prstGeom>
          <a:effectLst>
            <a:glow rad="101600">
              <a:schemeClr val="accent6">
                <a:satMod val="175000"/>
                <a:alpha val="40000"/>
              </a:schemeClr>
            </a:glow>
          </a:effectLst>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15</a:t>
            </a:fld>
            <a:endParaRPr kumimoji="1" lang="ja-JP" altLang="en-US"/>
          </a:p>
        </p:txBody>
      </p:sp>
      <p:sp>
        <p:nvSpPr>
          <p:cNvPr id="5" name="タイトル 1"/>
          <p:cNvSpPr txBox="1">
            <a:spLocks/>
          </p:cNvSpPr>
          <p:nvPr/>
        </p:nvSpPr>
        <p:spPr>
          <a:xfrm>
            <a:off x="166187" y="441297"/>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spc="-150" dirty="0">
                <a:effectLst>
                  <a:outerShdw blurRad="38100" dist="38100" dir="2700000" algn="tl">
                    <a:srgbClr val="000000">
                      <a:alpha val="43137"/>
                    </a:srgbClr>
                  </a:outerShdw>
                </a:effectLst>
              </a:rPr>
              <a:t>⑤</a:t>
            </a:r>
            <a:r>
              <a:rPr lang="ja-JP" altLang="en-US" sz="2600" spc="-150" dirty="0" smtClean="0">
                <a:effectLst>
                  <a:outerShdw blurRad="38100" dist="38100" dir="2700000" algn="tl">
                    <a:srgbClr val="000000">
                      <a:alpha val="43137"/>
                    </a:srgbClr>
                  </a:outerShdw>
                </a:effectLst>
              </a:rPr>
              <a:t>　その命令（記号）の組み合わせをどのように改善すれば自分が</a:t>
            </a:r>
            <a:r>
              <a:rPr lang="en-US" altLang="ja-JP" sz="2600" spc="-150" dirty="0" smtClean="0">
                <a:effectLst>
                  <a:outerShdw blurRad="38100" dist="38100" dir="2700000" algn="tl">
                    <a:srgbClr val="000000">
                      <a:alpha val="43137"/>
                    </a:srgbClr>
                  </a:outerShdw>
                </a:effectLst>
              </a:rPr>
              <a:t/>
            </a:r>
            <a:br>
              <a:rPr lang="en-US" altLang="ja-JP" sz="2600" spc="-150" dirty="0" smtClean="0">
                <a:effectLst>
                  <a:outerShdw blurRad="38100" dist="38100" dir="2700000" algn="tl">
                    <a:srgbClr val="000000">
                      <a:alpha val="43137"/>
                    </a:srgbClr>
                  </a:outerShdw>
                </a:effectLst>
              </a:rPr>
            </a:br>
            <a:r>
              <a:rPr lang="ja-JP" altLang="en-US" sz="2600" spc="-150" dirty="0" smtClean="0">
                <a:effectLst>
                  <a:outerShdw blurRad="38100" dist="38100" dir="2700000" algn="tl">
                    <a:srgbClr val="000000">
                      <a:alpha val="43137"/>
                    </a:srgbClr>
                  </a:outerShdw>
                </a:effectLst>
              </a:rPr>
              <a:t>　考える動作により近づいていくのかを試行錯誤しながら考える。</a:t>
            </a:r>
            <a:endParaRPr lang="ja-JP" altLang="en-US" sz="2800" b="1" dirty="0">
              <a:solidFill>
                <a:srgbClr val="FFCCFF"/>
              </a:solidFill>
            </a:endParaRPr>
          </a:p>
        </p:txBody>
      </p:sp>
      <p:sp>
        <p:nvSpPr>
          <p:cNvPr id="8" name="正方形/長方形 7"/>
          <p:cNvSpPr/>
          <p:nvPr/>
        </p:nvSpPr>
        <p:spPr>
          <a:xfrm>
            <a:off x="166186" y="1329052"/>
            <a:ext cx="8638903" cy="523220"/>
          </a:xfrm>
          <a:prstGeom prst="rect">
            <a:avLst/>
          </a:prstGeom>
          <a:noFill/>
        </p:spPr>
        <p:txBody>
          <a:bodyPr wrap="none" lIns="91440" tIns="45720" rIns="91440" bIns="45720">
            <a:spAutoFit/>
          </a:bodyPr>
          <a:lstStyle/>
          <a:p>
            <a:pPr algn="ctr"/>
            <a:r>
              <a:rPr lang="ja-JP" altLang="en-US" sz="2800" b="1" cap="none" spc="0" dirty="0" smtClean="0">
                <a:ln w="0"/>
                <a:solidFill>
                  <a:srgbClr val="FF0000"/>
                </a:solidFill>
                <a:effectLst>
                  <a:outerShdw blurRad="38100" dist="19050" dir="2700000" algn="tl" rotWithShape="0">
                    <a:schemeClr val="dk1">
                      <a:alpha val="40000"/>
                    </a:schemeClr>
                  </a:outerShdw>
                </a:effectLst>
              </a:rPr>
              <a:t>工夫改善④</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「ボーナス・キャラをつくる」　</a:t>
            </a:r>
            <a:r>
              <a:rPr lang="en-US" altLang="ja-JP"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a:t>
            </a:r>
            <a:r>
              <a:rPr lang="ja-JP" altLang="en-US" sz="2800" b="0" cap="none" spc="0" dirty="0" smtClean="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バックパック</a:t>
            </a:r>
            <a:endParaRPr lang="ja-JP" altLang="en-US" sz="2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6273218" y="2919294"/>
            <a:ext cx="1554491" cy="22896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a:off x="5148828" y="5095675"/>
            <a:ext cx="1124391" cy="520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78316" y="2456354"/>
            <a:ext cx="2062992" cy="1015663"/>
          </a:xfrm>
          <a:prstGeom prst="rect">
            <a:avLst/>
          </a:prstGeom>
          <a:noFill/>
        </p:spPr>
        <p:txBody>
          <a:bodyPr wrap="square" rtlCol="0">
            <a:spAutoFit/>
          </a:bodyPr>
          <a:lstStyle/>
          <a:p>
            <a:r>
              <a:rPr kumimoji="1" lang="ja-JP" altLang="en-US" sz="2000" b="1" dirty="0" smtClean="0"/>
              <a:t>②スプライトが，スクリプトごとコピーされる</a:t>
            </a:r>
            <a:endParaRPr kumimoji="1" lang="ja-JP" altLang="en-US" sz="2000" b="1" dirty="0"/>
          </a:p>
        </p:txBody>
      </p:sp>
      <p:pic>
        <p:nvPicPr>
          <p:cNvPr id="3" name="図 2"/>
          <p:cNvPicPr>
            <a:picLocks noChangeAspect="1"/>
          </p:cNvPicPr>
          <p:nvPr/>
        </p:nvPicPr>
        <p:blipFill>
          <a:blip r:embed="rId4"/>
          <a:stretch>
            <a:fillRect/>
          </a:stretch>
        </p:blipFill>
        <p:spPr>
          <a:xfrm>
            <a:off x="155898" y="5281306"/>
            <a:ext cx="3997386" cy="1117237"/>
          </a:xfrm>
          <a:prstGeom prst="rect">
            <a:avLst/>
          </a:prstGeom>
          <a:effectLst>
            <a:glow rad="101600">
              <a:schemeClr val="accent6">
                <a:satMod val="175000"/>
                <a:alpha val="40000"/>
              </a:schemeClr>
            </a:glow>
          </a:effectLst>
        </p:spPr>
      </p:pic>
      <p:pic>
        <p:nvPicPr>
          <p:cNvPr id="7" name="図 6"/>
          <p:cNvPicPr>
            <a:picLocks noChangeAspect="1"/>
          </p:cNvPicPr>
          <p:nvPr/>
        </p:nvPicPr>
        <p:blipFill>
          <a:blip r:embed="rId5"/>
          <a:stretch>
            <a:fillRect/>
          </a:stretch>
        </p:blipFill>
        <p:spPr>
          <a:xfrm>
            <a:off x="166186" y="2388513"/>
            <a:ext cx="4052539" cy="2645211"/>
          </a:xfrm>
          <a:prstGeom prst="rect">
            <a:avLst/>
          </a:prstGeom>
          <a:effectLst>
            <a:glow rad="101600">
              <a:schemeClr val="accent6">
                <a:satMod val="175000"/>
                <a:alpha val="40000"/>
              </a:schemeClr>
            </a:glow>
          </a:effectLst>
        </p:spPr>
      </p:pic>
      <p:sp>
        <p:nvSpPr>
          <p:cNvPr id="16" name="角丸四角形 15"/>
          <p:cNvSpPr/>
          <p:nvPr/>
        </p:nvSpPr>
        <p:spPr>
          <a:xfrm>
            <a:off x="100745" y="4758086"/>
            <a:ext cx="4052539" cy="33859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90801" y="5833823"/>
            <a:ext cx="8020190" cy="707886"/>
          </a:xfrm>
          <a:prstGeom prst="rect">
            <a:avLst/>
          </a:prstGeom>
          <a:solidFill>
            <a:srgbClr val="FFF2CC">
              <a:alpha val="50196"/>
            </a:srgbClr>
          </a:solidFill>
        </p:spPr>
        <p:txBody>
          <a:bodyPr wrap="square" rtlCol="0">
            <a:spAutoFit/>
          </a:bodyPr>
          <a:lstStyle/>
          <a:p>
            <a:r>
              <a:rPr kumimoji="1" lang="ja-JP" altLang="en-US" sz="2000" b="1" dirty="0" smtClean="0"/>
              <a:t>③新しいスプライト</a:t>
            </a:r>
            <a:r>
              <a:rPr kumimoji="1" lang="ja-JP" altLang="en-US" sz="1600" b="1" dirty="0" smtClean="0"/>
              <a:t>（ボーナス・キャラ）</a:t>
            </a:r>
            <a:r>
              <a:rPr kumimoji="1" lang="ja-JP" altLang="en-US" sz="2000" b="1" dirty="0" smtClean="0"/>
              <a:t>を作成し，バックパックからスクリプトをドラッグして，スクリプトエリアにコピーする。</a:t>
            </a:r>
            <a:endParaRPr kumimoji="1" lang="ja-JP" altLang="en-US" sz="2000" b="1" dirty="0"/>
          </a:p>
        </p:txBody>
      </p:sp>
      <p:sp>
        <p:nvSpPr>
          <p:cNvPr id="10" name="右矢印 9"/>
          <p:cNvSpPr/>
          <p:nvPr/>
        </p:nvSpPr>
        <p:spPr>
          <a:xfrm>
            <a:off x="4153284" y="3641834"/>
            <a:ext cx="466013" cy="4572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10800000">
            <a:off x="4019624" y="5294001"/>
            <a:ext cx="466013" cy="4572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147065" y="5586241"/>
            <a:ext cx="722309" cy="8645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V="1">
            <a:off x="869374" y="5344263"/>
            <a:ext cx="801771" cy="4069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60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16</a:t>
            </a:fld>
            <a:endParaRPr kumimoji="1" lang="ja-JP" altLang="en-US"/>
          </a:p>
        </p:txBody>
      </p:sp>
      <p:sp>
        <p:nvSpPr>
          <p:cNvPr id="12" name="タイトル 1"/>
          <p:cNvSpPr txBox="1">
            <a:spLocks/>
          </p:cNvSpPr>
          <p:nvPr/>
        </p:nvSpPr>
        <p:spPr>
          <a:xfrm>
            <a:off x="2353327" y="372228"/>
            <a:ext cx="4613530"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ysClr val="windowText" lastClr="000000"/>
                </a:solidFill>
                <a:latin typeface="ＭＳ Ｐゴシック" panose="020B0600070205080204" pitchFamily="50" charset="-128"/>
                <a:ea typeface="ＭＳ Ｐゴシック" panose="020B0600070205080204" pitchFamily="50" charset="-128"/>
              </a:rPr>
              <a:t>演習</a:t>
            </a:r>
            <a:r>
              <a:rPr lang="ja-JP" altLang="en-US" sz="3600" b="1" dirty="0" smtClean="0">
                <a:solidFill>
                  <a:sysClr val="windowText" lastClr="000000"/>
                </a:solidFill>
                <a:latin typeface="ＭＳ Ｐゴシック" panose="020B0600070205080204" pitchFamily="50" charset="-128"/>
                <a:ea typeface="ＭＳ Ｐゴシック" panose="020B0600070205080204" pitchFamily="50" charset="-128"/>
              </a:rPr>
              <a:t>のまと</a:t>
            </a:r>
            <a:r>
              <a:rPr lang="ja-JP" altLang="en-US" sz="3600" b="1" dirty="0">
                <a:solidFill>
                  <a:sysClr val="windowText" lastClr="000000"/>
                </a:solidFill>
                <a:latin typeface="ＭＳ Ｐゴシック" panose="020B0600070205080204" pitchFamily="50" charset="-128"/>
                <a:ea typeface="ＭＳ Ｐゴシック" panose="020B0600070205080204" pitchFamily="50" charset="-128"/>
              </a:rPr>
              <a:t>め</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534405" y="1166068"/>
            <a:ext cx="6059672" cy="1200329"/>
          </a:xfrm>
          <a:prstGeom prst="rect">
            <a:avLst/>
          </a:prstGeom>
        </p:spPr>
        <p:txBody>
          <a:bodyPr wrap="none">
            <a:spAutoFit/>
          </a:bodyPr>
          <a:lstStyle/>
          <a:p>
            <a:pPr algn="ctr"/>
            <a:r>
              <a:rPr lang="ja-JP" altLang="en-US" sz="3600" u="sng" dirty="0" smtClean="0">
                <a:latin typeface="ＭＳ Ｐゴシック" panose="020B0600070205080204" pitchFamily="50" charset="-128"/>
                <a:ea typeface="ＭＳ Ｐゴシック" panose="020B0600070205080204" pitchFamily="50" charset="-128"/>
              </a:rPr>
              <a:t>相手意識をもって</a:t>
            </a:r>
            <a:endParaRPr lang="en-US" altLang="ja-JP" sz="3600" u="sng" dirty="0" smtClean="0">
              <a:latin typeface="ＭＳ Ｐゴシック" panose="020B0600070205080204" pitchFamily="50" charset="-128"/>
              <a:ea typeface="ＭＳ Ｐゴシック" panose="020B0600070205080204" pitchFamily="50" charset="-128"/>
            </a:endParaRPr>
          </a:p>
          <a:p>
            <a:pPr algn="ctr"/>
            <a:r>
              <a:rPr lang="ja-JP" altLang="en-US" sz="3600" u="sng" dirty="0" smtClean="0">
                <a:latin typeface="ＭＳ Ｐゴシック" panose="020B0600070205080204" pitchFamily="50" charset="-128"/>
                <a:ea typeface="ＭＳ Ｐゴシック" panose="020B0600070205080204" pitchFamily="50" charset="-128"/>
              </a:rPr>
              <a:t>ゲームをプログラミングしよう。</a:t>
            </a:r>
            <a:endParaRPr lang="ja-JP" altLang="en-US" sz="3600" u="sng" dirty="0"/>
          </a:p>
        </p:txBody>
      </p:sp>
      <p:sp>
        <p:nvSpPr>
          <p:cNvPr id="3" name="正方形/長方形 2"/>
          <p:cNvSpPr/>
          <p:nvPr/>
        </p:nvSpPr>
        <p:spPr>
          <a:xfrm>
            <a:off x="1885650" y="2789957"/>
            <a:ext cx="1210588" cy="707886"/>
          </a:xfrm>
          <a:prstGeom prst="rect">
            <a:avLst/>
          </a:prstGeom>
          <a:solidFill>
            <a:schemeClr val="accent6">
              <a:lumMod val="50000"/>
            </a:schemeClr>
          </a:soli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none">
            <a:spAutoFit/>
          </a:bodyPr>
          <a:lstStyle/>
          <a:p>
            <a:r>
              <a:rPr lang="ja-JP" altLang="en-US" sz="4000" b="1" dirty="0">
                <a:solidFill>
                  <a:schemeClr val="bg1"/>
                </a:solidFill>
                <a:effectLst>
                  <a:outerShdw blurRad="38100" dist="38100" dir="2700000" algn="tl">
                    <a:srgbClr val="000000">
                      <a:alpha val="43137"/>
                    </a:srgbClr>
                  </a:outerShdw>
                </a:effectLst>
              </a:rPr>
              <a:t>対象</a:t>
            </a:r>
          </a:p>
        </p:txBody>
      </p:sp>
      <p:sp>
        <p:nvSpPr>
          <p:cNvPr id="10" name="正方形/長方形 9"/>
          <p:cNvSpPr/>
          <p:nvPr/>
        </p:nvSpPr>
        <p:spPr>
          <a:xfrm>
            <a:off x="4079235" y="2773652"/>
            <a:ext cx="1213794" cy="707886"/>
          </a:xfrm>
          <a:prstGeom prst="rect">
            <a:avLst/>
          </a:prstGeom>
          <a:solidFill>
            <a:schemeClr val="accent6">
              <a:lumMod val="50000"/>
            </a:schemeClr>
          </a:soli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none">
            <a:spAutoFit/>
          </a:bodyPr>
          <a:lstStyle/>
          <a:p>
            <a:r>
              <a:rPr lang="ja-JP" altLang="en-US" sz="4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目的</a:t>
            </a:r>
          </a:p>
        </p:txBody>
      </p:sp>
      <p:sp>
        <p:nvSpPr>
          <p:cNvPr id="13" name="正方形/長方形 12"/>
          <p:cNvSpPr/>
          <p:nvPr/>
        </p:nvSpPr>
        <p:spPr>
          <a:xfrm>
            <a:off x="6276027" y="2791679"/>
            <a:ext cx="1213794" cy="707886"/>
          </a:xfrm>
          <a:prstGeom prst="rect">
            <a:avLst/>
          </a:prstGeom>
          <a:solidFill>
            <a:schemeClr val="accent6">
              <a:lumMod val="50000"/>
            </a:schemeClr>
          </a:soli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none">
            <a:spAutoFit/>
          </a:bodyPr>
          <a:lstStyle/>
          <a:p>
            <a:r>
              <a:rPr lang="ja-JP" altLang="en-US" sz="4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方法</a:t>
            </a:r>
          </a:p>
        </p:txBody>
      </p:sp>
      <p:sp>
        <p:nvSpPr>
          <p:cNvPr id="14" name="テキスト ボックス 13"/>
          <p:cNvSpPr txBox="1"/>
          <p:nvPr/>
        </p:nvSpPr>
        <p:spPr>
          <a:xfrm>
            <a:off x="520427" y="3944464"/>
            <a:ext cx="8331409" cy="2062103"/>
          </a:xfrm>
          <a:prstGeom prst="rect">
            <a:avLst/>
          </a:prstGeom>
          <a:solidFill>
            <a:schemeClr val="accent6">
              <a:lumMod val="20000"/>
              <a:lumOff val="80000"/>
            </a:schemeClr>
          </a:solidFill>
        </p:spPr>
        <p:txBody>
          <a:bodyPr wrap="square" rtlCol="0">
            <a:spAutoFit/>
          </a:bodyPr>
          <a:lstStyle/>
          <a:p>
            <a:r>
              <a:rPr kumimoji="1" lang="ja-JP" altLang="en-US" sz="3200" dirty="0" smtClean="0"/>
              <a:t>　誰に遊んでもらうのか。</a:t>
            </a:r>
            <a:endParaRPr kumimoji="1" lang="en-US" altLang="ja-JP" sz="3200" dirty="0" smtClean="0"/>
          </a:p>
          <a:p>
            <a:r>
              <a:rPr kumimoji="1" lang="ja-JP" altLang="en-US" sz="3200" dirty="0"/>
              <a:t>　</a:t>
            </a:r>
            <a:r>
              <a:rPr kumimoji="1" lang="ja-JP" altLang="en-US" sz="3200" dirty="0" smtClean="0"/>
              <a:t>難しさは適当か。</a:t>
            </a:r>
            <a:endParaRPr kumimoji="1" lang="en-US" altLang="ja-JP" sz="3200" dirty="0" smtClean="0"/>
          </a:p>
          <a:p>
            <a:r>
              <a:rPr kumimoji="1" lang="ja-JP" altLang="en-US" sz="3200" dirty="0"/>
              <a:t>　</a:t>
            </a:r>
            <a:r>
              <a:rPr kumimoji="1" lang="ja-JP" altLang="en-US" sz="3200" dirty="0" smtClean="0"/>
              <a:t>雰囲気はゲームに合っているか。</a:t>
            </a:r>
            <a:endParaRPr kumimoji="1" lang="en-US" altLang="ja-JP" sz="3200" dirty="0" smtClean="0"/>
          </a:p>
          <a:p>
            <a:r>
              <a:rPr kumimoji="1" lang="ja-JP" altLang="en-US" sz="3200" dirty="0"/>
              <a:t>　</a:t>
            </a:r>
            <a:r>
              <a:rPr kumimoji="1" lang="ja-JP" altLang="en-US" sz="3200" dirty="0" smtClean="0"/>
              <a:t>もっと遊びたいと思える面白さがあるか。</a:t>
            </a:r>
            <a:r>
              <a:rPr kumimoji="1" lang="ja-JP" altLang="en-US" sz="3200" dirty="0"/>
              <a:t>　</a:t>
            </a:r>
            <a:endParaRPr kumimoji="1" lang="en-US" altLang="ja-JP" sz="3200" dirty="0" smtClean="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23393"/>
            <a:ext cx="1627673" cy="2134654"/>
          </a:xfrm>
          <a:prstGeom prst="rect">
            <a:avLst/>
          </a:prstGeom>
        </p:spPr>
      </p:pic>
    </p:spTree>
    <p:extLst>
      <p:ext uri="{BB962C8B-B14F-4D97-AF65-F5344CB8AC3E}">
        <p14:creationId xmlns:p14="http://schemas.microsoft.com/office/powerpoint/2010/main" val="191346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2</a:t>
            </a:fld>
            <a:endParaRPr kumimoji="1" lang="ja-JP" altLang="en-US"/>
          </a:p>
        </p:txBody>
      </p:sp>
      <p:sp>
        <p:nvSpPr>
          <p:cNvPr id="5" name="タイトル 1"/>
          <p:cNvSpPr txBox="1">
            <a:spLocks/>
          </p:cNvSpPr>
          <p:nvPr/>
        </p:nvSpPr>
        <p:spPr>
          <a:xfrm>
            <a:off x="166189" y="452314"/>
            <a:ext cx="8844804" cy="1511866"/>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3200" dirty="0" smtClean="0">
                <a:solidFill>
                  <a:srgbClr val="FFFF00"/>
                </a:solidFill>
                <a:effectLst>
                  <a:outerShdw blurRad="38100" dist="38100" dir="2700000" algn="tl">
                    <a:srgbClr val="000000">
                      <a:alpha val="43137"/>
                    </a:srgbClr>
                  </a:outerShdw>
                </a:effectLst>
              </a:rPr>
              <a:t>実現すること</a:t>
            </a:r>
            <a:r>
              <a:rPr lang="ja-JP" altLang="en-US" sz="3200" dirty="0" smtClean="0">
                <a:effectLst>
                  <a:outerShdw blurRad="38100" dist="38100" dir="2700000" algn="tl">
                    <a:srgbClr val="000000">
                      <a:alpha val="43137"/>
                    </a:srgbClr>
                  </a:outerShdw>
                </a:effectLst>
              </a:rPr>
              <a:t>　</a:t>
            </a:r>
            <a:endParaRPr lang="en-US" altLang="ja-JP" sz="3200" dirty="0">
              <a:effectLst>
                <a:outerShdw blurRad="38100" dist="38100" dir="2700000" algn="tl">
                  <a:srgbClr val="000000">
                    <a:alpha val="43137"/>
                  </a:srgbClr>
                </a:outerShdw>
              </a:effectLst>
            </a:endParaRPr>
          </a:p>
          <a:p>
            <a:pPr algn="l"/>
            <a:r>
              <a:rPr lang="ja-JP" altLang="en-US" sz="2800" dirty="0" smtClean="0">
                <a:effectLst>
                  <a:outerShdw blurRad="38100" dist="38100" dir="2700000" algn="tl">
                    <a:srgbClr val="000000">
                      <a:alpha val="43137"/>
                    </a:srgbClr>
                  </a:outerShdw>
                </a:effectLst>
              </a:rPr>
              <a:t>①　コンピュータにどのような動きをさせたいのかという</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自らの意図を明確にする。</a:t>
            </a:r>
            <a:r>
              <a:rPr lang="ja-JP" altLang="en-US" sz="2800" dirty="0"/>
              <a:t>　</a:t>
            </a:r>
          </a:p>
        </p:txBody>
      </p:sp>
      <p:sp>
        <p:nvSpPr>
          <p:cNvPr id="9" name="正方形/長方形 8"/>
          <p:cNvSpPr/>
          <p:nvPr/>
        </p:nvSpPr>
        <p:spPr>
          <a:xfrm>
            <a:off x="166189" y="2139380"/>
            <a:ext cx="8844804" cy="3566001"/>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マウスで</a:t>
            </a:r>
            <a:r>
              <a:rPr kumimoji="1" lang="ja-JP" altLang="en-US" sz="4400" b="1" dirty="0"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スクラッチキャット</a:t>
            </a:r>
            <a:r>
              <a:rPr kumimoji="1" lang="ja-JP" altLang="en-US" sz="4400" b="1" dirty="0" err="1"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をを</a:t>
            </a:r>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左右に動かして，降ってくる星をつかまえよう！</a:t>
            </a:r>
            <a:endParaRPr kumimoji="1" lang="en-US" altLang="ja-JP"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r>
              <a:rPr kumimoji="1" lang="ja-JP" altLang="en-US" sz="4400" b="1" dirty="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　</a:t>
            </a:r>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１分間で，何ポイント</a:t>
            </a:r>
            <a:endParaRPr kumimoji="1" lang="en-US" altLang="ja-JP"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r>
              <a:rPr kumimoji="1" lang="ja-JP" altLang="en-US"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取れるか競争しよう！</a:t>
            </a:r>
            <a:endParaRPr kumimoji="1" lang="en-US" altLang="ja-JP" sz="4400" b="1" dirty="0" smtClean="0">
              <a:solidFill>
                <a:schemeClr val="tx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b="25042"/>
          <a:stretch/>
        </p:blipFill>
        <p:spPr>
          <a:xfrm>
            <a:off x="6752034" y="4129678"/>
            <a:ext cx="2391966" cy="2358208"/>
          </a:xfrm>
          <a:prstGeom prst="rect">
            <a:avLst/>
          </a:prstGeom>
        </p:spPr>
      </p:pic>
      <p:sp>
        <p:nvSpPr>
          <p:cNvPr id="12" name="正方形/長方形 11"/>
          <p:cNvSpPr/>
          <p:nvPr/>
        </p:nvSpPr>
        <p:spPr>
          <a:xfrm rot="1202683">
            <a:off x="7715755" y="4414869"/>
            <a:ext cx="1210588" cy="707886"/>
          </a:xfrm>
          <a:prstGeom prst="rect">
            <a:avLst/>
          </a:prstGeom>
          <a:noFill/>
        </p:spPr>
        <p:txBody>
          <a:bodyPr wrap="none" lIns="91440" tIns="45720" rIns="91440" bIns="45720">
            <a:spAutoFit/>
          </a:bodyPr>
          <a:lstStyle/>
          <a:p>
            <a:pPr algn="ctr"/>
            <a:r>
              <a:rPr lang="ja-JP" altLang="en-US" sz="40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課題</a:t>
            </a:r>
            <a:endParaRPr lang="ja-JP" altLang="en-US" sz="4000" b="0" cap="none" spc="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6811745" y="3715083"/>
            <a:ext cx="753808" cy="829189"/>
          </a:xfrm>
          <a:prstGeom prst="rect">
            <a:avLst/>
          </a:prstGeom>
        </p:spPr>
      </p:pic>
    </p:spTree>
    <p:extLst>
      <p:ext uri="{BB962C8B-B14F-4D97-AF65-F5344CB8AC3E}">
        <p14:creationId xmlns:p14="http://schemas.microsoft.com/office/powerpoint/2010/main" val="389743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4" y="4601444"/>
            <a:ext cx="1352581" cy="1773877"/>
          </a:xfrm>
          <a:prstGeom prst="rect">
            <a:avLst/>
          </a:prstGeom>
          <a:effectLst>
            <a:outerShdw blurRad="76200" dir="18900000" sy="23000" kx="-1200000" algn="bl" rotWithShape="0">
              <a:prstClr val="black">
                <a:alpha val="20000"/>
              </a:prstClr>
            </a:outerShdw>
          </a:effectLst>
        </p:spPr>
      </p:pic>
      <p:sp>
        <p:nvSpPr>
          <p:cNvPr id="3" name="コンテンツ プレースホルダー 2"/>
          <p:cNvSpPr>
            <a:spLocks noGrp="1"/>
          </p:cNvSpPr>
          <p:nvPr>
            <p:ph idx="1"/>
          </p:nvPr>
        </p:nvSpPr>
        <p:spPr/>
        <p:txBody>
          <a:bodyPr/>
          <a:lstStyle/>
          <a:p>
            <a:pPr marL="0" indent="0">
              <a:buNone/>
            </a:pP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sp>
        <p:nvSpPr>
          <p:cNvPr id="5"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800" dirty="0" smtClean="0">
                <a:effectLst>
                  <a:outerShdw blurRad="38100" dist="38100" dir="2700000" algn="tl">
                    <a:srgbClr val="000000">
                      <a:alpha val="43137"/>
                    </a:srgbClr>
                  </a:outerShdw>
                </a:effectLst>
              </a:rPr>
              <a:t>②　コンピュータにどのような動きをどのような順序でさせ</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a:t>
            </a:r>
            <a:r>
              <a:rPr lang="ja-JP" altLang="en-US" sz="2800" dirty="0" err="1" smtClean="0">
                <a:effectLst>
                  <a:outerShdw blurRad="38100" dist="38100" dir="2700000" algn="tl">
                    <a:srgbClr val="000000">
                      <a:alpha val="43137"/>
                    </a:srgbClr>
                  </a:outerShdw>
                </a:effectLst>
              </a:rPr>
              <a:t>れば</a:t>
            </a:r>
            <a:r>
              <a:rPr lang="ja-JP" altLang="en-US" sz="2800" dirty="0" smtClean="0">
                <a:effectLst>
                  <a:outerShdw blurRad="38100" dist="38100" dir="2700000" algn="tl">
                    <a:srgbClr val="000000">
                      <a:alpha val="43137"/>
                    </a:srgbClr>
                  </a:outerShdw>
                </a:effectLst>
              </a:rPr>
              <a:t>よいのか考える。　その１</a:t>
            </a:r>
            <a:r>
              <a:rPr lang="ja-JP" altLang="en-US" sz="2800" b="1" dirty="0" smtClean="0">
                <a:solidFill>
                  <a:srgbClr val="FFCCFF"/>
                </a:solidFill>
                <a:effectLst>
                  <a:outerShdw blurRad="38100" dist="38100" dir="2700000" algn="tl">
                    <a:srgbClr val="000000">
                      <a:alpha val="43137"/>
                    </a:srgbClr>
                  </a:outerShdw>
                </a:effectLst>
              </a:rPr>
              <a:t>「スクラッチキャット」</a:t>
            </a:r>
            <a:r>
              <a:rPr lang="ja-JP" altLang="en-US" sz="2800" b="1" dirty="0">
                <a:solidFill>
                  <a:srgbClr val="FFCCFF"/>
                </a:solidFill>
              </a:rPr>
              <a:t>　</a:t>
            </a:r>
          </a:p>
        </p:txBody>
      </p:sp>
      <p:pic>
        <p:nvPicPr>
          <p:cNvPr id="7" name="図 6"/>
          <p:cNvPicPr>
            <a:picLocks noChangeAspect="1"/>
          </p:cNvPicPr>
          <p:nvPr/>
        </p:nvPicPr>
        <p:blipFill>
          <a:blip r:embed="rId4"/>
          <a:stretch>
            <a:fillRect/>
          </a:stretch>
        </p:blipFill>
        <p:spPr>
          <a:xfrm>
            <a:off x="133007" y="1469690"/>
            <a:ext cx="1221177" cy="1554225"/>
          </a:xfrm>
          <a:prstGeom prst="rect">
            <a:avLst/>
          </a:prstGeom>
        </p:spPr>
      </p:pic>
      <p:sp>
        <p:nvSpPr>
          <p:cNvPr id="10" name="下矢印吹き出し 9"/>
          <p:cNvSpPr/>
          <p:nvPr/>
        </p:nvSpPr>
        <p:spPr>
          <a:xfrm>
            <a:off x="2175641" y="1532171"/>
            <a:ext cx="6835352" cy="1337153"/>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左右</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の矢印キー</a:t>
            </a:r>
            <a:r>
              <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を押すと</a:t>
            </a:r>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，スクラッチキャット</a:t>
            </a:r>
            <a:r>
              <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が</a:t>
            </a:r>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左右</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に向きを変える。</a:t>
            </a:r>
          </a:p>
        </p:txBody>
      </p:sp>
      <p:sp>
        <p:nvSpPr>
          <p:cNvPr id="11" name="下矢印吹き出し 10"/>
          <p:cNvSpPr/>
          <p:nvPr/>
        </p:nvSpPr>
        <p:spPr>
          <a:xfrm>
            <a:off x="2175641" y="2911634"/>
            <a:ext cx="6802170" cy="1337153"/>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左右</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の矢印キーを押している間</a:t>
            </a:r>
            <a:r>
              <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は，スクラッチキャットが，</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左右にずっと動く</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2" name="下矢印吹き出し 11"/>
          <p:cNvSpPr/>
          <p:nvPr/>
        </p:nvSpPr>
        <p:spPr>
          <a:xfrm>
            <a:off x="2175641" y="4270745"/>
            <a:ext cx="6802170" cy="1064051"/>
          </a:xfrm>
          <a:prstGeom prst="downArrowCallout">
            <a:avLst>
              <a:gd name="adj1" fmla="val 30927"/>
              <a:gd name="adj2" fmla="val 30926"/>
              <a:gd name="adj3" fmla="val 25000"/>
              <a:gd name="adj4" fmla="val 64977"/>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動いている間は，</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走っているように見える</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1781503" y="5334797"/>
            <a:ext cx="7196308" cy="100294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獲得した得点によって</a:t>
            </a:r>
            <a:r>
              <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，スクラッチキャットの</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セリフが変わる</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dirty="0">
              <a:solidFill>
                <a:srgbClr val="FFFF00"/>
              </a:solidFill>
            </a:endParaRPr>
          </a:p>
        </p:txBody>
      </p:sp>
      <p:sp>
        <p:nvSpPr>
          <p:cNvPr id="18" name="フリーフォーム 17"/>
          <p:cNvSpPr/>
          <p:nvPr/>
        </p:nvSpPr>
        <p:spPr>
          <a:xfrm>
            <a:off x="1433351" y="1762091"/>
            <a:ext cx="696304" cy="2972250"/>
          </a:xfrm>
          <a:custGeom>
            <a:avLst/>
            <a:gdLst>
              <a:gd name="connsiteX0" fmla="*/ 411871 w 696304"/>
              <a:gd name="connsiteY0" fmla="*/ 0 h 2972250"/>
              <a:gd name="connsiteX1" fmla="*/ 696304 w 696304"/>
              <a:gd name="connsiteY1" fmla="*/ 260787 h 2972250"/>
              <a:gd name="connsiteX2" fmla="*/ 411871 w 696304"/>
              <a:gd name="connsiteY2" fmla="*/ 521573 h 2972250"/>
              <a:gd name="connsiteX3" fmla="*/ 411871 w 696304"/>
              <a:gd name="connsiteY3" fmla="*/ 347825 h 2972250"/>
              <a:gd name="connsiteX4" fmla="*/ 225804 w 696304"/>
              <a:gd name="connsiteY4" fmla="*/ 347825 h 2972250"/>
              <a:gd name="connsiteX5" fmla="*/ 174076 w 696304"/>
              <a:gd name="connsiteY5" fmla="*/ 399553 h 2972250"/>
              <a:gd name="connsiteX6" fmla="*/ 174076 w 696304"/>
              <a:gd name="connsiteY6" fmla="*/ 2648607 h 2972250"/>
              <a:gd name="connsiteX7" fmla="*/ 152895 w 696304"/>
              <a:gd name="connsiteY7" fmla="*/ 2648607 h 2972250"/>
              <a:gd name="connsiteX8" fmla="*/ 153615 w 696304"/>
              <a:gd name="connsiteY8" fmla="*/ 2653210 h 2972250"/>
              <a:gd name="connsiteX9" fmla="*/ 399847 w 696304"/>
              <a:gd name="connsiteY9" fmla="*/ 2805401 h 2972250"/>
              <a:gd name="connsiteX10" fmla="*/ 581416 w 696304"/>
              <a:gd name="connsiteY10" fmla="*/ 2823133 h 2972250"/>
              <a:gd name="connsiteX11" fmla="*/ 585277 w 696304"/>
              <a:gd name="connsiteY11" fmla="*/ 2972208 h 2972250"/>
              <a:gd name="connsiteX12" fmla="*/ 284073 w 696304"/>
              <a:gd name="connsiteY12" fmla="*/ 2924212 h 2972250"/>
              <a:gd name="connsiteX13" fmla="*/ 4987 w 696304"/>
              <a:gd name="connsiteY13" fmla="*/ 2670067 h 2972250"/>
              <a:gd name="connsiteX14" fmla="*/ 2646 w 696304"/>
              <a:gd name="connsiteY14" fmla="*/ 2648607 h 2972250"/>
              <a:gd name="connsiteX15" fmla="*/ 0 w 696304"/>
              <a:gd name="connsiteY15" fmla="*/ 2648607 h 2972250"/>
              <a:gd name="connsiteX16" fmla="*/ 0 w 696304"/>
              <a:gd name="connsiteY16" fmla="*/ 2624351 h 2972250"/>
              <a:gd name="connsiteX17" fmla="*/ 0 w 696304"/>
              <a:gd name="connsiteY17" fmla="*/ 399553 h 2972250"/>
              <a:gd name="connsiteX18" fmla="*/ 225804 w 696304"/>
              <a:gd name="connsiteY18" fmla="*/ 173749 h 2972250"/>
              <a:gd name="connsiteX19" fmla="*/ 411871 w 696304"/>
              <a:gd name="connsiteY19" fmla="*/ 173749 h 297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304" h="2972250">
                <a:moveTo>
                  <a:pt x="411871" y="0"/>
                </a:moveTo>
                <a:lnTo>
                  <a:pt x="696304" y="260787"/>
                </a:lnTo>
                <a:lnTo>
                  <a:pt x="411871" y="521573"/>
                </a:lnTo>
                <a:lnTo>
                  <a:pt x="411871" y="347825"/>
                </a:lnTo>
                <a:lnTo>
                  <a:pt x="225804" y="347825"/>
                </a:lnTo>
                <a:cubicBezTo>
                  <a:pt x="197235" y="347825"/>
                  <a:pt x="174076" y="370984"/>
                  <a:pt x="174076" y="399553"/>
                </a:cubicBezTo>
                <a:lnTo>
                  <a:pt x="174076" y="2648607"/>
                </a:lnTo>
                <a:lnTo>
                  <a:pt x="152895" y="2648607"/>
                </a:lnTo>
                <a:lnTo>
                  <a:pt x="153615" y="2653210"/>
                </a:lnTo>
                <a:cubicBezTo>
                  <a:pt x="174472" y="2719471"/>
                  <a:pt x="266252" y="2777207"/>
                  <a:pt x="399847" y="2805401"/>
                </a:cubicBezTo>
                <a:cubicBezTo>
                  <a:pt x="456848" y="2817431"/>
                  <a:pt x="518833" y="2823484"/>
                  <a:pt x="581416" y="2823133"/>
                </a:cubicBezTo>
                <a:lnTo>
                  <a:pt x="585277" y="2972208"/>
                </a:lnTo>
                <a:cubicBezTo>
                  <a:pt x="479481" y="2973207"/>
                  <a:pt x="375271" y="2956601"/>
                  <a:pt x="284073" y="2924212"/>
                </a:cubicBezTo>
                <a:cubicBezTo>
                  <a:pt x="130068" y="2869518"/>
                  <a:pt x="28078" y="2775343"/>
                  <a:pt x="4987" y="2670067"/>
                </a:cubicBezTo>
                <a:lnTo>
                  <a:pt x="2646" y="2648607"/>
                </a:lnTo>
                <a:lnTo>
                  <a:pt x="0" y="2648607"/>
                </a:lnTo>
                <a:lnTo>
                  <a:pt x="0" y="2624351"/>
                </a:lnTo>
                <a:lnTo>
                  <a:pt x="0" y="399553"/>
                </a:lnTo>
                <a:cubicBezTo>
                  <a:pt x="0" y="274845"/>
                  <a:pt x="101096" y="173749"/>
                  <a:pt x="225804" y="173749"/>
                </a:cubicBezTo>
                <a:lnTo>
                  <a:pt x="411871" y="173749"/>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1560088" y="2246802"/>
            <a:ext cx="615553" cy="2219818"/>
          </a:xfrm>
          <a:prstGeom prst="rect">
            <a:avLst/>
          </a:prstGeom>
          <a:noFill/>
        </p:spPr>
        <p:txBody>
          <a:bodyPr vert="eaVert" wrap="square" rtlCol="0">
            <a:spAutoFit/>
          </a:bodyPr>
          <a:lstStyle/>
          <a:p>
            <a:pPr algn="ctr"/>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くりかえす</a:t>
            </a:r>
            <a:endPar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9597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166189" y="1508829"/>
            <a:ext cx="1281605" cy="1698126"/>
          </a:xfrm>
          <a:prstGeom prst="rect">
            <a:avLst/>
          </a:prstGeom>
        </p:spPr>
      </p:pic>
      <p:sp>
        <p:nvSpPr>
          <p:cNvPr id="6"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800" dirty="0" smtClean="0">
                <a:effectLst>
                  <a:outerShdw blurRad="38100" dist="38100" dir="2700000" algn="tl">
                    <a:srgbClr val="000000">
                      <a:alpha val="43137"/>
                    </a:srgbClr>
                  </a:outerShdw>
                </a:effectLst>
              </a:rPr>
              <a:t>②　コンピュータにどのような動きをどのような順序でさせ</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a:t>
            </a:r>
            <a:r>
              <a:rPr lang="ja-JP" altLang="en-US" sz="2800" dirty="0" err="1" smtClean="0">
                <a:effectLst>
                  <a:outerShdw blurRad="38100" dist="38100" dir="2700000" algn="tl">
                    <a:srgbClr val="000000">
                      <a:alpha val="43137"/>
                    </a:srgbClr>
                  </a:outerShdw>
                </a:effectLst>
              </a:rPr>
              <a:t>れば</a:t>
            </a:r>
            <a:r>
              <a:rPr lang="ja-JP" altLang="en-US" sz="2800" dirty="0" smtClean="0">
                <a:effectLst>
                  <a:outerShdw blurRad="38100" dist="38100" dir="2700000" algn="tl">
                    <a:srgbClr val="000000">
                      <a:alpha val="43137"/>
                    </a:srgbClr>
                  </a:outerShdw>
                </a:effectLst>
              </a:rPr>
              <a:t>よいのか考える。　その２</a:t>
            </a:r>
            <a:r>
              <a:rPr lang="ja-JP" altLang="en-US" sz="2800" b="1" dirty="0" smtClean="0">
                <a:solidFill>
                  <a:srgbClr val="FFCCFF"/>
                </a:solidFill>
                <a:effectLst>
                  <a:outerShdw blurRad="38100" dist="38100" dir="2700000" algn="tl">
                    <a:srgbClr val="000000">
                      <a:alpha val="43137"/>
                    </a:srgbClr>
                  </a:outerShdw>
                </a:effectLst>
              </a:rPr>
              <a:t>「降ってくる星」</a:t>
            </a:r>
            <a:r>
              <a:rPr lang="ja-JP" altLang="en-US" sz="2800" b="1" dirty="0">
                <a:solidFill>
                  <a:srgbClr val="FFCCFF"/>
                </a:solidFill>
              </a:rPr>
              <a:t>　</a:t>
            </a:r>
          </a:p>
        </p:txBody>
      </p:sp>
      <p:sp>
        <p:nvSpPr>
          <p:cNvPr id="7" name="下矢印吹き出し 6"/>
          <p:cNvSpPr/>
          <p:nvPr/>
        </p:nvSpPr>
        <p:spPr>
          <a:xfrm>
            <a:off x="2704785" y="1508829"/>
            <a:ext cx="6306208" cy="1017182"/>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画面上の</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ランダムな場所に表示</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される。</a:t>
            </a:r>
            <a:endPar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下矢印吹き出し 7"/>
          <p:cNvSpPr/>
          <p:nvPr/>
        </p:nvSpPr>
        <p:spPr>
          <a:xfrm>
            <a:off x="2704785" y="2526011"/>
            <a:ext cx="6306208" cy="1017182"/>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下に向かって，回転しながら移動する。</a:t>
            </a:r>
            <a:endPar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下矢印吹き出し 8"/>
          <p:cNvSpPr/>
          <p:nvPr/>
        </p:nvSpPr>
        <p:spPr>
          <a:xfrm>
            <a:off x="2736315" y="3543193"/>
            <a:ext cx="6306208" cy="124952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もし，</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スクラッチキャットに</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触れたら消える。</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そうでなければ</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画面下まで移動する。</a:t>
            </a:r>
            <a:endPar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フリーフォーム 9"/>
          <p:cNvSpPr/>
          <p:nvPr/>
        </p:nvSpPr>
        <p:spPr>
          <a:xfrm>
            <a:off x="1917517" y="1655046"/>
            <a:ext cx="696304" cy="4493505"/>
          </a:xfrm>
          <a:custGeom>
            <a:avLst/>
            <a:gdLst>
              <a:gd name="connsiteX0" fmla="*/ 411871 w 696304"/>
              <a:gd name="connsiteY0" fmla="*/ 0 h 2972250"/>
              <a:gd name="connsiteX1" fmla="*/ 696304 w 696304"/>
              <a:gd name="connsiteY1" fmla="*/ 260787 h 2972250"/>
              <a:gd name="connsiteX2" fmla="*/ 411871 w 696304"/>
              <a:gd name="connsiteY2" fmla="*/ 521573 h 2972250"/>
              <a:gd name="connsiteX3" fmla="*/ 411871 w 696304"/>
              <a:gd name="connsiteY3" fmla="*/ 347825 h 2972250"/>
              <a:gd name="connsiteX4" fmla="*/ 225804 w 696304"/>
              <a:gd name="connsiteY4" fmla="*/ 347825 h 2972250"/>
              <a:gd name="connsiteX5" fmla="*/ 174076 w 696304"/>
              <a:gd name="connsiteY5" fmla="*/ 399553 h 2972250"/>
              <a:gd name="connsiteX6" fmla="*/ 174076 w 696304"/>
              <a:gd name="connsiteY6" fmla="*/ 2648607 h 2972250"/>
              <a:gd name="connsiteX7" fmla="*/ 152895 w 696304"/>
              <a:gd name="connsiteY7" fmla="*/ 2648607 h 2972250"/>
              <a:gd name="connsiteX8" fmla="*/ 153615 w 696304"/>
              <a:gd name="connsiteY8" fmla="*/ 2653210 h 2972250"/>
              <a:gd name="connsiteX9" fmla="*/ 399847 w 696304"/>
              <a:gd name="connsiteY9" fmla="*/ 2805401 h 2972250"/>
              <a:gd name="connsiteX10" fmla="*/ 581416 w 696304"/>
              <a:gd name="connsiteY10" fmla="*/ 2823133 h 2972250"/>
              <a:gd name="connsiteX11" fmla="*/ 585277 w 696304"/>
              <a:gd name="connsiteY11" fmla="*/ 2972208 h 2972250"/>
              <a:gd name="connsiteX12" fmla="*/ 284073 w 696304"/>
              <a:gd name="connsiteY12" fmla="*/ 2924212 h 2972250"/>
              <a:gd name="connsiteX13" fmla="*/ 4987 w 696304"/>
              <a:gd name="connsiteY13" fmla="*/ 2670067 h 2972250"/>
              <a:gd name="connsiteX14" fmla="*/ 2646 w 696304"/>
              <a:gd name="connsiteY14" fmla="*/ 2648607 h 2972250"/>
              <a:gd name="connsiteX15" fmla="*/ 0 w 696304"/>
              <a:gd name="connsiteY15" fmla="*/ 2648607 h 2972250"/>
              <a:gd name="connsiteX16" fmla="*/ 0 w 696304"/>
              <a:gd name="connsiteY16" fmla="*/ 2624351 h 2972250"/>
              <a:gd name="connsiteX17" fmla="*/ 0 w 696304"/>
              <a:gd name="connsiteY17" fmla="*/ 399553 h 2972250"/>
              <a:gd name="connsiteX18" fmla="*/ 225804 w 696304"/>
              <a:gd name="connsiteY18" fmla="*/ 173749 h 2972250"/>
              <a:gd name="connsiteX19" fmla="*/ 411871 w 696304"/>
              <a:gd name="connsiteY19" fmla="*/ 173749 h 297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304" h="2972250">
                <a:moveTo>
                  <a:pt x="411871" y="0"/>
                </a:moveTo>
                <a:lnTo>
                  <a:pt x="696304" y="260787"/>
                </a:lnTo>
                <a:lnTo>
                  <a:pt x="411871" y="521573"/>
                </a:lnTo>
                <a:lnTo>
                  <a:pt x="411871" y="347825"/>
                </a:lnTo>
                <a:lnTo>
                  <a:pt x="225804" y="347825"/>
                </a:lnTo>
                <a:cubicBezTo>
                  <a:pt x="197235" y="347825"/>
                  <a:pt x="174076" y="370984"/>
                  <a:pt x="174076" y="399553"/>
                </a:cubicBezTo>
                <a:lnTo>
                  <a:pt x="174076" y="2648607"/>
                </a:lnTo>
                <a:lnTo>
                  <a:pt x="152895" y="2648607"/>
                </a:lnTo>
                <a:lnTo>
                  <a:pt x="153615" y="2653210"/>
                </a:lnTo>
                <a:cubicBezTo>
                  <a:pt x="174472" y="2719471"/>
                  <a:pt x="266252" y="2777207"/>
                  <a:pt x="399847" y="2805401"/>
                </a:cubicBezTo>
                <a:cubicBezTo>
                  <a:pt x="456848" y="2817431"/>
                  <a:pt x="518833" y="2823484"/>
                  <a:pt x="581416" y="2823133"/>
                </a:cubicBezTo>
                <a:lnTo>
                  <a:pt x="585277" y="2972208"/>
                </a:lnTo>
                <a:cubicBezTo>
                  <a:pt x="479481" y="2973207"/>
                  <a:pt x="375271" y="2956601"/>
                  <a:pt x="284073" y="2924212"/>
                </a:cubicBezTo>
                <a:cubicBezTo>
                  <a:pt x="130068" y="2869518"/>
                  <a:pt x="28078" y="2775343"/>
                  <a:pt x="4987" y="2670067"/>
                </a:cubicBezTo>
                <a:lnTo>
                  <a:pt x="2646" y="2648607"/>
                </a:lnTo>
                <a:lnTo>
                  <a:pt x="0" y="2648607"/>
                </a:lnTo>
                <a:lnTo>
                  <a:pt x="0" y="2624351"/>
                </a:lnTo>
                <a:lnTo>
                  <a:pt x="0" y="399553"/>
                </a:lnTo>
                <a:cubicBezTo>
                  <a:pt x="0" y="274845"/>
                  <a:pt x="101096" y="173749"/>
                  <a:pt x="225804" y="173749"/>
                </a:cubicBezTo>
                <a:lnTo>
                  <a:pt x="411871" y="173749"/>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矢印吹き出し 10"/>
          <p:cNvSpPr/>
          <p:nvPr/>
        </p:nvSpPr>
        <p:spPr>
          <a:xfrm>
            <a:off x="2736315" y="4791585"/>
            <a:ext cx="6306208" cy="1017182"/>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6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スクラッチキャットに触れたら音</a:t>
            </a:r>
            <a:r>
              <a:rPr kumimoji="1" lang="ja-JP" altLang="en-US" sz="26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を鳴らす。</a:t>
            </a:r>
            <a:endParaRPr kumimoji="1" lang="ja-JP" altLang="en-US" sz="26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2736315" y="5777847"/>
            <a:ext cx="6306208" cy="66524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6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スクラッチキャットに触れたら得点する。</a:t>
            </a:r>
            <a:endParaRPr kumimoji="1" lang="ja-JP" altLang="en-US" sz="2600" dirty="0">
              <a:solidFill>
                <a:srgbClr val="FFFF00"/>
              </a:solidFill>
            </a:endParaRPr>
          </a:p>
        </p:txBody>
      </p:sp>
      <p:sp>
        <p:nvSpPr>
          <p:cNvPr id="13" name="テキスト ボックス 12"/>
          <p:cNvSpPr txBox="1"/>
          <p:nvPr/>
        </p:nvSpPr>
        <p:spPr>
          <a:xfrm>
            <a:off x="2059515" y="2840988"/>
            <a:ext cx="615553" cy="2219818"/>
          </a:xfrm>
          <a:prstGeom prst="rect">
            <a:avLst/>
          </a:prstGeom>
          <a:noFill/>
        </p:spPr>
        <p:txBody>
          <a:bodyPr vert="eaVert" wrap="square" rtlCol="0">
            <a:spAutoFit/>
          </a:bodyPr>
          <a:lstStyle/>
          <a:p>
            <a:pPr algn="ctr"/>
            <a:r>
              <a:rPr kumimoji="1" lang="ja-JP" altLang="en-US" sz="28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くりかえす</a:t>
            </a:r>
            <a:endParaRPr kumimoji="1" lang="ja-JP" altLang="en-US" sz="28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4" y="4601444"/>
            <a:ext cx="1352581" cy="177387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63991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sp>
        <p:nvSpPr>
          <p:cNvPr id="6"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800" dirty="0" smtClean="0">
                <a:effectLst>
                  <a:outerShdw blurRad="38100" dist="38100" dir="2700000" algn="tl">
                    <a:srgbClr val="000000">
                      <a:alpha val="43137"/>
                    </a:srgbClr>
                  </a:outerShdw>
                </a:effectLst>
              </a:rPr>
              <a:t>②　コンピュータにどのような動きをどのような順序でさせ</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a:t>
            </a:r>
            <a:r>
              <a:rPr lang="ja-JP" altLang="en-US" sz="2800" dirty="0" err="1" smtClean="0">
                <a:effectLst>
                  <a:outerShdw blurRad="38100" dist="38100" dir="2700000" algn="tl">
                    <a:srgbClr val="000000">
                      <a:alpha val="43137"/>
                    </a:srgbClr>
                  </a:outerShdw>
                </a:effectLst>
              </a:rPr>
              <a:t>れば</a:t>
            </a:r>
            <a:r>
              <a:rPr lang="ja-JP" altLang="en-US" sz="2800" dirty="0" smtClean="0">
                <a:effectLst>
                  <a:outerShdw blurRad="38100" dist="38100" dir="2700000" algn="tl">
                    <a:srgbClr val="000000">
                      <a:alpha val="43137"/>
                    </a:srgbClr>
                  </a:outerShdw>
                </a:effectLst>
              </a:rPr>
              <a:t>よいのか考える。　その３</a:t>
            </a:r>
            <a:r>
              <a:rPr lang="ja-JP" altLang="en-US" sz="2800" b="1" dirty="0" smtClean="0">
                <a:solidFill>
                  <a:srgbClr val="FFCCFF"/>
                </a:solidFill>
                <a:effectLst>
                  <a:outerShdw blurRad="38100" dist="38100" dir="2700000" algn="tl">
                    <a:srgbClr val="000000">
                      <a:alpha val="43137"/>
                    </a:srgbClr>
                  </a:outerShdw>
                </a:effectLst>
              </a:rPr>
              <a:t>「ステージ（得点・時間）」</a:t>
            </a:r>
            <a:r>
              <a:rPr lang="ja-JP" altLang="en-US" sz="2800" b="1" dirty="0">
                <a:solidFill>
                  <a:srgbClr val="FFCCFF"/>
                </a:solidFill>
              </a:rPr>
              <a:t>　</a:t>
            </a:r>
          </a:p>
        </p:txBody>
      </p:sp>
      <p:sp>
        <p:nvSpPr>
          <p:cNvPr id="7" name="下矢印吹き出し 6"/>
          <p:cNvSpPr/>
          <p:nvPr/>
        </p:nvSpPr>
        <p:spPr>
          <a:xfrm>
            <a:off x="1765738" y="1508829"/>
            <a:ext cx="7245255" cy="848422"/>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ゲームがスタートしたら，</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「得点」を０</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にする。</a:t>
            </a:r>
            <a:endPar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下矢印吹き出し 7"/>
          <p:cNvSpPr/>
          <p:nvPr/>
        </p:nvSpPr>
        <p:spPr>
          <a:xfrm>
            <a:off x="1765738" y="2408468"/>
            <a:ext cx="7245255" cy="816370"/>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「残り時間」を，６０</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にする。</a:t>
            </a:r>
            <a:endPar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下矢印吹き出し 8"/>
          <p:cNvSpPr/>
          <p:nvPr/>
        </p:nvSpPr>
        <p:spPr>
          <a:xfrm>
            <a:off x="1765738" y="3224838"/>
            <a:ext cx="7276785" cy="811134"/>
          </a:xfrm>
          <a:prstGeom prst="downArrowCallout">
            <a:avLst>
              <a:gd name="adj1" fmla="val 36662"/>
              <a:gd name="adj2" fmla="val 30831"/>
              <a:gd name="adj3" fmla="val 25000"/>
              <a:gd name="adj4" fmla="val 64977"/>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「残り時間」が，</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１秒に１ずつ減っていく。</a:t>
            </a:r>
            <a:endPar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1" name="下矢印吹き出し 10"/>
          <p:cNvSpPr/>
          <p:nvPr/>
        </p:nvSpPr>
        <p:spPr>
          <a:xfrm>
            <a:off x="1765737" y="4091293"/>
            <a:ext cx="7245255" cy="1017182"/>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6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ゲーム終了まで，</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音楽（</a:t>
            </a:r>
            <a:r>
              <a:rPr kumimoji="1" lang="en-US" altLang="ja-JP"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BGM</a:t>
            </a:r>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）が流れる。</a:t>
            </a:r>
          </a:p>
        </p:txBody>
      </p:sp>
      <p:sp>
        <p:nvSpPr>
          <p:cNvPr id="12" name="正方形/長方形 11"/>
          <p:cNvSpPr/>
          <p:nvPr/>
        </p:nvSpPr>
        <p:spPr>
          <a:xfrm>
            <a:off x="1765736" y="5108475"/>
            <a:ext cx="7245255" cy="66524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8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残り時間が０</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になったら，</a:t>
            </a:r>
            <a:r>
              <a:rPr kumimoji="1" lang="ja-JP" altLang="en-US" sz="28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ゲームを終了</a:t>
            </a:r>
            <a:r>
              <a:rPr kumimoji="1" lang="ja-JP" altLang="en-US" sz="2800" b="1"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する。</a:t>
            </a:r>
            <a:endParaRPr kumimoji="1" lang="ja-JP" altLang="en-US" sz="28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66188" y="1436967"/>
            <a:ext cx="1261499" cy="121164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4" y="4601444"/>
            <a:ext cx="1352581" cy="177387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58975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sp>
        <p:nvSpPr>
          <p:cNvPr id="5"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800" dirty="0">
                <a:effectLst>
                  <a:outerShdw blurRad="38100" dist="38100" dir="2700000" algn="tl">
                    <a:srgbClr val="000000">
                      <a:alpha val="43137"/>
                    </a:srgbClr>
                  </a:outerShdw>
                </a:effectLst>
              </a:rPr>
              <a:t>③</a:t>
            </a:r>
            <a:r>
              <a:rPr lang="ja-JP" altLang="en-US" sz="2800" dirty="0" smtClean="0">
                <a:effectLst>
                  <a:outerShdw blurRad="38100" dist="38100" dir="2700000" algn="tl">
                    <a:srgbClr val="000000">
                      <a:alpha val="43137"/>
                    </a:srgbClr>
                  </a:outerShdw>
                </a:effectLst>
              </a:rPr>
              <a:t>　一つ一つの動きを対応する命令（記号）に置き換える。　　　</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その</a:t>
            </a:r>
            <a:r>
              <a:rPr lang="ja-JP" altLang="en-US" sz="2800" dirty="0">
                <a:effectLst>
                  <a:outerShdw blurRad="38100" dist="38100" dir="2700000" algn="tl">
                    <a:srgbClr val="000000">
                      <a:alpha val="43137"/>
                    </a:srgbClr>
                  </a:outerShdw>
                </a:effectLst>
              </a:rPr>
              <a:t>１</a:t>
            </a:r>
            <a:r>
              <a:rPr lang="ja-JP" altLang="en-US" sz="2800" b="1" dirty="0" smtClean="0">
                <a:solidFill>
                  <a:srgbClr val="FFCCFF"/>
                </a:solidFill>
                <a:effectLst>
                  <a:outerShdw blurRad="38100" dist="38100" dir="2700000" algn="tl">
                    <a:srgbClr val="000000">
                      <a:alpha val="43137"/>
                    </a:srgbClr>
                  </a:outerShdw>
                </a:effectLst>
              </a:rPr>
              <a:t>「スクラッチキャット」</a:t>
            </a:r>
            <a:r>
              <a:rPr lang="ja-JP" altLang="en-US" sz="2800" b="1" dirty="0">
                <a:solidFill>
                  <a:srgbClr val="FFCCFF"/>
                </a:solidFill>
              </a:rPr>
              <a:t>　</a:t>
            </a:r>
          </a:p>
        </p:txBody>
      </p:sp>
      <p:pic>
        <p:nvPicPr>
          <p:cNvPr id="6" name="図 5"/>
          <p:cNvPicPr>
            <a:picLocks noChangeAspect="1"/>
          </p:cNvPicPr>
          <p:nvPr/>
        </p:nvPicPr>
        <p:blipFill>
          <a:blip r:embed="rId3"/>
          <a:stretch>
            <a:fillRect/>
          </a:stretch>
        </p:blipFill>
        <p:spPr>
          <a:xfrm>
            <a:off x="133007" y="1469690"/>
            <a:ext cx="1221177" cy="1554225"/>
          </a:xfrm>
          <a:prstGeom prst="rect">
            <a:avLst/>
          </a:prstGeom>
        </p:spPr>
      </p:pic>
      <p:pic>
        <p:nvPicPr>
          <p:cNvPr id="7" name="図 6"/>
          <p:cNvPicPr>
            <a:picLocks noChangeAspect="1"/>
          </p:cNvPicPr>
          <p:nvPr/>
        </p:nvPicPr>
        <p:blipFill>
          <a:blip r:embed="rId4"/>
          <a:stretch>
            <a:fillRect/>
          </a:stretch>
        </p:blipFill>
        <p:spPr>
          <a:xfrm>
            <a:off x="1381386" y="1340069"/>
            <a:ext cx="5165732" cy="3216165"/>
          </a:xfrm>
          <a:prstGeom prst="rect">
            <a:avLst/>
          </a:prstGeom>
        </p:spPr>
      </p:pic>
      <p:pic>
        <p:nvPicPr>
          <p:cNvPr id="8" name="図 7"/>
          <p:cNvPicPr>
            <a:picLocks noChangeAspect="1"/>
          </p:cNvPicPr>
          <p:nvPr/>
        </p:nvPicPr>
        <p:blipFill>
          <a:blip r:embed="rId5"/>
          <a:stretch>
            <a:fillRect/>
          </a:stretch>
        </p:blipFill>
        <p:spPr>
          <a:xfrm>
            <a:off x="1381386" y="4556234"/>
            <a:ext cx="5326778" cy="1671146"/>
          </a:xfrm>
          <a:prstGeom prst="rect">
            <a:avLst/>
          </a:prstGeom>
        </p:spPr>
      </p:pic>
      <p:pic>
        <p:nvPicPr>
          <p:cNvPr id="10" name="図 9"/>
          <p:cNvPicPr>
            <a:picLocks noChangeAspect="1"/>
          </p:cNvPicPr>
          <p:nvPr/>
        </p:nvPicPr>
        <p:blipFill>
          <a:blip r:embed="rId6"/>
          <a:stretch>
            <a:fillRect/>
          </a:stretch>
        </p:blipFill>
        <p:spPr>
          <a:xfrm>
            <a:off x="6420407" y="1340069"/>
            <a:ext cx="2717297" cy="3609742"/>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04" y="4601444"/>
            <a:ext cx="1352581" cy="177387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21199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1318717" y="3084050"/>
            <a:ext cx="5207692" cy="2244695"/>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7</a:t>
            </a:fld>
            <a:endParaRPr kumimoji="1" lang="ja-JP" altLang="en-US"/>
          </a:p>
        </p:txBody>
      </p:sp>
      <p:sp>
        <p:nvSpPr>
          <p:cNvPr id="5"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800" dirty="0">
                <a:effectLst>
                  <a:outerShdw blurRad="38100" dist="38100" dir="2700000" algn="tl">
                    <a:srgbClr val="000000">
                      <a:alpha val="43137"/>
                    </a:srgbClr>
                  </a:outerShdw>
                </a:effectLst>
              </a:rPr>
              <a:t>③</a:t>
            </a:r>
            <a:r>
              <a:rPr lang="ja-JP" altLang="en-US" sz="2800" dirty="0" smtClean="0">
                <a:effectLst>
                  <a:outerShdw blurRad="38100" dist="38100" dir="2700000" algn="tl">
                    <a:srgbClr val="000000">
                      <a:alpha val="43137"/>
                    </a:srgbClr>
                  </a:outerShdw>
                </a:effectLst>
              </a:rPr>
              <a:t>　一つ一つの動きを対応する命令（記号）に置き換える。　　　</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その２</a:t>
            </a:r>
            <a:r>
              <a:rPr lang="ja-JP" altLang="en-US" sz="2800" b="1" dirty="0" smtClean="0">
                <a:solidFill>
                  <a:srgbClr val="FFCCFF"/>
                </a:solidFill>
                <a:effectLst>
                  <a:outerShdw blurRad="38100" dist="38100" dir="2700000" algn="tl">
                    <a:srgbClr val="000000">
                      <a:alpha val="43137"/>
                    </a:srgbClr>
                  </a:outerShdw>
                </a:effectLst>
              </a:rPr>
              <a:t>「降ってくる星」</a:t>
            </a:r>
            <a:r>
              <a:rPr lang="ja-JP" altLang="en-US" sz="2800" b="1" dirty="0">
                <a:solidFill>
                  <a:srgbClr val="FFCCFF"/>
                </a:solidFill>
              </a:rPr>
              <a:t>　</a:t>
            </a:r>
          </a:p>
        </p:txBody>
      </p:sp>
      <p:pic>
        <p:nvPicPr>
          <p:cNvPr id="9" name="図 8"/>
          <p:cNvPicPr>
            <a:picLocks noChangeAspect="1"/>
          </p:cNvPicPr>
          <p:nvPr/>
        </p:nvPicPr>
        <p:blipFill>
          <a:blip r:embed="rId4"/>
          <a:stretch>
            <a:fillRect/>
          </a:stretch>
        </p:blipFill>
        <p:spPr>
          <a:xfrm>
            <a:off x="99781" y="1469690"/>
            <a:ext cx="1120559" cy="1484740"/>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6" y="4698411"/>
            <a:ext cx="1268981" cy="1664238"/>
          </a:xfrm>
          <a:prstGeom prst="rect">
            <a:avLst/>
          </a:prstGeom>
          <a:effectLst>
            <a:outerShdw blurRad="76200" dir="18900000" sy="23000" kx="-1200000" algn="bl" rotWithShape="0">
              <a:prstClr val="black">
                <a:alpha val="20000"/>
              </a:prstClr>
            </a:outerShdw>
          </a:effectLst>
        </p:spPr>
      </p:pic>
      <p:pic>
        <p:nvPicPr>
          <p:cNvPr id="2" name="図 1"/>
          <p:cNvPicPr>
            <a:picLocks noChangeAspect="1"/>
          </p:cNvPicPr>
          <p:nvPr/>
        </p:nvPicPr>
        <p:blipFill>
          <a:blip r:embed="rId6"/>
          <a:stretch>
            <a:fillRect/>
          </a:stretch>
        </p:blipFill>
        <p:spPr>
          <a:xfrm>
            <a:off x="1318717" y="1469689"/>
            <a:ext cx="4565614" cy="1614361"/>
          </a:xfrm>
          <a:prstGeom prst="rect">
            <a:avLst/>
          </a:prstGeom>
        </p:spPr>
      </p:pic>
      <p:pic>
        <p:nvPicPr>
          <p:cNvPr id="3" name="図 2"/>
          <p:cNvPicPr>
            <a:picLocks noChangeAspect="1"/>
          </p:cNvPicPr>
          <p:nvPr/>
        </p:nvPicPr>
        <p:blipFill>
          <a:blip r:embed="rId7"/>
          <a:stretch>
            <a:fillRect/>
          </a:stretch>
        </p:blipFill>
        <p:spPr>
          <a:xfrm>
            <a:off x="5931629" y="1422391"/>
            <a:ext cx="3180170" cy="1614361"/>
          </a:xfrm>
          <a:prstGeom prst="rect">
            <a:avLst/>
          </a:prstGeom>
        </p:spPr>
      </p:pic>
      <p:pic>
        <p:nvPicPr>
          <p:cNvPr id="13" name="図 12"/>
          <p:cNvPicPr>
            <a:picLocks noChangeAspect="1"/>
          </p:cNvPicPr>
          <p:nvPr/>
        </p:nvPicPr>
        <p:blipFill rotWithShape="1">
          <a:blip r:embed="rId8">
            <a:clrChange>
              <a:clrFrom>
                <a:srgbClr val="F9F9F9"/>
              </a:clrFrom>
              <a:clrTo>
                <a:srgbClr val="F9F9F9">
                  <a:alpha val="0"/>
                </a:srgbClr>
              </a:clrTo>
            </a:clrChange>
          </a:blip>
          <a:srcRect t="3620"/>
          <a:stretch/>
        </p:blipFill>
        <p:spPr>
          <a:xfrm>
            <a:off x="4217499" y="4218960"/>
            <a:ext cx="4730886" cy="2273915"/>
          </a:xfrm>
          <a:prstGeom prst="rect">
            <a:avLst/>
          </a:prstGeom>
        </p:spPr>
      </p:pic>
    </p:spTree>
    <p:extLst>
      <p:ext uri="{BB962C8B-B14F-4D97-AF65-F5344CB8AC3E}">
        <p14:creationId xmlns:p14="http://schemas.microsoft.com/office/powerpoint/2010/main" val="192836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sp>
        <p:nvSpPr>
          <p:cNvPr id="5"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800" dirty="0">
                <a:effectLst>
                  <a:outerShdw blurRad="38100" dist="38100" dir="2700000" algn="tl">
                    <a:srgbClr val="000000">
                      <a:alpha val="43137"/>
                    </a:srgbClr>
                  </a:outerShdw>
                </a:effectLst>
              </a:rPr>
              <a:t>③</a:t>
            </a:r>
            <a:r>
              <a:rPr lang="ja-JP" altLang="en-US" sz="2800" dirty="0" smtClean="0">
                <a:effectLst>
                  <a:outerShdw blurRad="38100" dist="38100" dir="2700000" algn="tl">
                    <a:srgbClr val="000000">
                      <a:alpha val="43137"/>
                    </a:srgbClr>
                  </a:outerShdw>
                </a:effectLst>
              </a:rPr>
              <a:t>　一つ一つの動きを対応する命令（記号）に置き換える。　　　</a:t>
            </a:r>
            <a:r>
              <a:rPr lang="en-US" altLang="ja-JP" sz="2800" dirty="0" smtClean="0">
                <a:effectLst>
                  <a:outerShdw blurRad="38100" dist="38100" dir="2700000" algn="tl">
                    <a:srgbClr val="000000">
                      <a:alpha val="43137"/>
                    </a:srgbClr>
                  </a:outerShdw>
                </a:effectLst>
              </a:rPr>
              <a:t/>
            </a:r>
            <a:br>
              <a:rPr lang="en-US" altLang="ja-JP" sz="2800" dirty="0" smtClean="0">
                <a:effectLst>
                  <a:outerShdw blurRad="38100" dist="38100" dir="2700000" algn="tl">
                    <a:srgbClr val="000000">
                      <a:alpha val="43137"/>
                    </a:srgbClr>
                  </a:outerShdw>
                </a:effectLst>
              </a:rPr>
            </a:br>
            <a:r>
              <a:rPr lang="ja-JP" altLang="en-US" sz="2800" dirty="0" smtClean="0">
                <a:effectLst>
                  <a:outerShdw blurRad="38100" dist="38100" dir="2700000" algn="tl">
                    <a:srgbClr val="000000">
                      <a:alpha val="43137"/>
                    </a:srgbClr>
                  </a:outerShdw>
                </a:effectLst>
              </a:rPr>
              <a:t>　　　　　　　　　　　　　　　　その</a:t>
            </a:r>
            <a:r>
              <a:rPr lang="ja-JP" altLang="en-US" sz="2800" dirty="0">
                <a:effectLst>
                  <a:outerShdw blurRad="38100" dist="38100" dir="2700000" algn="tl">
                    <a:srgbClr val="000000">
                      <a:alpha val="43137"/>
                    </a:srgbClr>
                  </a:outerShdw>
                </a:effectLst>
              </a:rPr>
              <a:t>３</a:t>
            </a:r>
            <a:r>
              <a:rPr lang="ja-JP" altLang="en-US" sz="2800" b="1" dirty="0" smtClean="0">
                <a:solidFill>
                  <a:srgbClr val="FFCCFF"/>
                </a:solidFill>
                <a:effectLst>
                  <a:outerShdw blurRad="38100" dist="38100" dir="2700000" algn="tl">
                    <a:srgbClr val="000000">
                      <a:alpha val="43137"/>
                    </a:srgbClr>
                  </a:outerShdw>
                </a:effectLst>
              </a:rPr>
              <a:t> </a:t>
            </a:r>
            <a:r>
              <a:rPr lang="ja-JP" altLang="en-US" sz="2800" b="1" dirty="0">
                <a:solidFill>
                  <a:srgbClr val="FFCCFF"/>
                </a:solidFill>
                <a:effectLst>
                  <a:outerShdw blurRad="38100" dist="38100" dir="2700000" algn="tl">
                    <a:srgbClr val="000000">
                      <a:alpha val="43137"/>
                    </a:srgbClr>
                  </a:outerShdw>
                </a:effectLst>
              </a:rPr>
              <a:t>「ステージ（得点・時間）」 </a:t>
            </a:r>
            <a:r>
              <a:rPr lang="ja-JP" altLang="en-US" sz="2800" b="1" dirty="0">
                <a:solidFill>
                  <a:srgbClr val="FFCCFF"/>
                </a:solidFill>
              </a:rPr>
              <a:t>　</a:t>
            </a:r>
          </a:p>
        </p:txBody>
      </p:sp>
      <p:pic>
        <p:nvPicPr>
          <p:cNvPr id="9" name="図 8"/>
          <p:cNvPicPr>
            <a:picLocks noChangeAspect="1"/>
          </p:cNvPicPr>
          <p:nvPr/>
        </p:nvPicPr>
        <p:blipFill>
          <a:blip r:embed="rId3"/>
          <a:stretch>
            <a:fillRect/>
          </a:stretch>
        </p:blipFill>
        <p:spPr>
          <a:xfrm>
            <a:off x="166188" y="1436967"/>
            <a:ext cx="1261499" cy="1211640"/>
          </a:xfrm>
          <a:prstGeom prst="rect">
            <a:avLst/>
          </a:prstGeom>
        </p:spPr>
      </p:pic>
      <p:pic>
        <p:nvPicPr>
          <p:cNvPr id="2" name="図 1"/>
          <p:cNvPicPr>
            <a:picLocks noChangeAspect="1"/>
          </p:cNvPicPr>
          <p:nvPr/>
        </p:nvPicPr>
        <p:blipFill>
          <a:blip r:embed="rId4"/>
          <a:stretch>
            <a:fillRect/>
          </a:stretch>
        </p:blipFill>
        <p:spPr>
          <a:xfrm>
            <a:off x="1427686" y="1429406"/>
            <a:ext cx="4842559" cy="1770993"/>
          </a:xfrm>
          <a:prstGeom prst="rect">
            <a:avLst/>
          </a:prstGeom>
        </p:spPr>
      </p:pic>
      <p:pic>
        <p:nvPicPr>
          <p:cNvPr id="3" name="図 2"/>
          <p:cNvPicPr>
            <a:picLocks noChangeAspect="1"/>
          </p:cNvPicPr>
          <p:nvPr/>
        </p:nvPicPr>
        <p:blipFill>
          <a:blip r:embed="rId5"/>
          <a:stretch>
            <a:fillRect/>
          </a:stretch>
        </p:blipFill>
        <p:spPr>
          <a:xfrm>
            <a:off x="166187" y="3200399"/>
            <a:ext cx="4627409" cy="1883724"/>
          </a:xfrm>
          <a:prstGeom prst="rect">
            <a:avLst/>
          </a:prstGeom>
        </p:spPr>
      </p:pic>
      <p:pic>
        <p:nvPicPr>
          <p:cNvPr id="12" name="図 11"/>
          <p:cNvPicPr>
            <a:picLocks noChangeAspect="1"/>
          </p:cNvPicPr>
          <p:nvPr/>
        </p:nvPicPr>
        <p:blipFill>
          <a:blip r:embed="rId6"/>
          <a:stretch>
            <a:fillRect/>
          </a:stretch>
        </p:blipFill>
        <p:spPr>
          <a:xfrm>
            <a:off x="6286888" y="1419223"/>
            <a:ext cx="2863203" cy="2411797"/>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2183" y="4718998"/>
            <a:ext cx="1352581" cy="1773877"/>
          </a:xfrm>
          <a:prstGeom prst="rect">
            <a:avLst/>
          </a:prstGeom>
          <a:effectLst>
            <a:outerShdw blurRad="76200" dir="18900000" sy="23000" kx="-1200000" algn="bl" rotWithShape="0">
              <a:prstClr val="black">
                <a:alpha val="20000"/>
              </a:prstClr>
            </a:outerShdw>
          </a:effectLst>
        </p:spPr>
      </p:pic>
      <p:pic>
        <p:nvPicPr>
          <p:cNvPr id="13" name="図 12"/>
          <p:cNvPicPr>
            <a:picLocks noChangeAspect="1"/>
          </p:cNvPicPr>
          <p:nvPr/>
        </p:nvPicPr>
        <p:blipFill>
          <a:blip r:embed="rId8"/>
          <a:stretch>
            <a:fillRect/>
          </a:stretch>
        </p:blipFill>
        <p:spPr>
          <a:xfrm>
            <a:off x="4696656" y="4038562"/>
            <a:ext cx="4314337" cy="1865659"/>
          </a:xfrm>
          <a:prstGeom prst="rect">
            <a:avLst/>
          </a:prstGeom>
        </p:spPr>
      </p:pic>
    </p:spTree>
    <p:extLst>
      <p:ext uri="{BB962C8B-B14F-4D97-AF65-F5344CB8AC3E}">
        <p14:creationId xmlns:p14="http://schemas.microsoft.com/office/powerpoint/2010/main" val="141704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9</a:t>
            </a:fld>
            <a:endParaRPr kumimoji="1" lang="ja-JP" altLang="en-US"/>
          </a:p>
        </p:txBody>
      </p:sp>
      <p:sp>
        <p:nvSpPr>
          <p:cNvPr id="5" name="タイトル 1"/>
          <p:cNvSpPr txBox="1">
            <a:spLocks/>
          </p:cNvSpPr>
          <p:nvPr/>
        </p:nvSpPr>
        <p:spPr>
          <a:xfrm>
            <a:off x="166189" y="452314"/>
            <a:ext cx="8844804" cy="887755"/>
          </a:xfrm>
          <a:prstGeom prst="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sz="2400">
                <a:solidFill>
                  <a:schemeClr val="lt1"/>
                </a:solidFill>
                <a:latin typeface="ＭＳ Ｐゴシック" panose="020B0600070205080204" pitchFamily="50" charset="-128"/>
                <a:ea typeface="ＭＳ Ｐゴシック" panose="020B060007020508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ja-JP" altLang="en-US" sz="2600" dirty="0" smtClean="0">
                <a:effectLst>
                  <a:outerShdw blurRad="38100" dist="38100" dir="2700000" algn="tl">
                    <a:srgbClr val="000000">
                      <a:alpha val="43137"/>
                    </a:srgbClr>
                  </a:outerShdw>
                </a:effectLst>
              </a:rPr>
              <a:t>④　これらの命令（記号</a:t>
            </a:r>
            <a:r>
              <a:rPr lang="ja-JP" altLang="en-US" sz="2600" dirty="0" smtClean="0">
                <a:effectLst>
                  <a:outerShdw blurRad="38100" dist="38100" dir="2700000" algn="tl">
                    <a:srgbClr val="000000">
                      <a:alpha val="43137"/>
                    </a:srgbClr>
                  </a:outerShdw>
                </a:effectLst>
              </a:rPr>
              <a:t>）を</a:t>
            </a:r>
            <a:r>
              <a:rPr lang="ja-JP" altLang="en-US" sz="2600" dirty="0" smtClean="0">
                <a:effectLst>
                  <a:outerShdw blurRad="38100" dist="38100" dir="2700000" algn="tl">
                    <a:srgbClr val="000000">
                      <a:alpha val="43137"/>
                    </a:srgbClr>
                  </a:outerShdw>
                </a:effectLst>
              </a:rPr>
              <a:t>どのように組み合わせれば自分</a:t>
            </a:r>
            <a:r>
              <a:rPr lang="ja-JP" altLang="en-US" sz="2600" dirty="0" smtClean="0">
                <a:effectLst>
                  <a:outerShdw blurRad="38100" dist="38100" dir="2700000" algn="tl">
                    <a:srgbClr val="000000">
                      <a:alpha val="43137"/>
                    </a:srgbClr>
                  </a:outerShdw>
                </a:effectLst>
              </a:rPr>
              <a:t>が</a:t>
            </a:r>
            <a:r>
              <a:rPr lang="en-US" altLang="ja-JP" sz="2600" dirty="0" smtClean="0">
                <a:effectLst>
                  <a:outerShdw blurRad="38100" dist="38100" dir="2700000" algn="tl">
                    <a:srgbClr val="000000">
                      <a:alpha val="43137"/>
                    </a:srgbClr>
                  </a:outerShdw>
                </a:effectLst>
              </a:rPr>
              <a:t/>
            </a:r>
            <a:br>
              <a:rPr lang="en-US" altLang="ja-JP" sz="2600" dirty="0" smtClean="0">
                <a:effectLst>
                  <a:outerShdw blurRad="38100" dist="38100" dir="2700000" algn="tl">
                    <a:srgbClr val="000000">
                      <a:alpha val="43137"/>
                    </a:srgbClr>
                  </a:outerShdw>
                </a:effectLst>
              </a:rPr>
            </a:br>
            <a:r>
              <a:rPr lang="ja-JP" altLang="en-US" sz="2600" dirty="0" smtClean="0">
                <a:effectLst>
                  <a:outerShdw blurRad="38100" dist="38100" dir="2700000" algn="tl">
                    <a:srgbClr val="000000">
                      <a:alpha val="43137"/>
                    </a:srgbClr>
                  </a:outerShdw>
                </a:effectLst>
              </a:rPr>
              <a:t>　考える</a:t>
            </a:r>
            <a:r>
              <a:rPr lang="ja-JP" altLang="en-US" sz="2600" dirty="0" smtClean="0">
                <a:effectLst>
                  <a:outerShdw blurRad="38100" dist="38100" dir="2700000" algn="tl">
                    <a:srgbClr val="000000">
                      <a:alpha val="43137"/>
                    </a:srgbClr>
                  </a:outerShdw>
                </a:effectLst>
              </a:rPr>
              <a:t>動作を実現できるか考える</a:t>
            </a:r>
            <a:r>
              <a:rPr lang="ja-JP" altLang="en-US" sz="2600" dirty="0" smtClean="0">
                <a:effectLst>
                  <a:outerShdw blurRad="38100" dist="38100" dir="2700000" algn="tl">
                    <a:srgbClr val="000000">
                      <a:alpha val="43137"/>
                    </a:srgbClr>
                  </a:outerShdw>
                </a:effectLst>
              </a:rPr>
              <a:t>。　</a:t>
            </a:r>
            <a:r>
              <a:rPr lang="ja-JP" altLang="en-US" b="1" dirty="0" smtClean="0">
                <a:effectLst>
                  <a:outerShdw blurRad="38100" dist="38100" dir="2700000" algn="tl">
                    <a:srgbClr val="000000">
                      <a:alpha val="43137"/>
                    </a:srgbClr>
                  </a:outerShdw>
                </a:effectLst>
              </a:rPr>
              <a:t>その</a:t>
            </a:r>
            <a:r>
              <a:rPr lang="ja-JP" altLang="en-US" b="1" dirty="0">
                <a:effectLst>
                  <a:outerShdw blurRad="38100" dist="38100" dir="2700000" algn="tl">
                    <a:srgbClr val="000000">
                      <a:alpha val="43137"/>
                    </a:srgbClr>
                  </a:outerShdw>
                </a:effectLst>
              </a:rPr>
              <a:t>１</a:t>
            </a:r>
            <a:r>
              <a:rPr lang="ja-JP" altLang="en-US" b="1" dirty="0" smtClean="0">
                <a:solidFill>
                  <a:srgbClr val="FFCCFF"/>
                </a:solidFill>
                <a:effectLst>
                  <a:outerShdw blurRad="38100" dist="38100" dir="2700000" algn="tl">
                    <a:srgbClr val="000000">
                      <a:alpha val="43137"/>
                    </a:srgbClr>
                  </a:outerShdw>
                </a:effectLst>
              </a:rPr>
              <a:t>「スクラッチキャット」</a:t>
            </a:r>
            <a:r>
              <a:rPr lang="ja-JP" altLang="en-US" b="1" dirty="0">
                <a:solidFill>
                  <a:srgbClr val="FFCCFF"/>
                </a:solidFill>
              </a:rPr>
              <a:t>　</a:t>
            </a:r>
            <a:endParaRPr lang="ja-JP" altLang="en-US" sz="2800" b="1" dirty="0">
              <a:solidFill>
                <a:srgbClr val="FFCCFF"/>
              </a:solidFill>
            </a:endParaRPr>
          </a:p>
        </p:txBody>
      </p:sp>
      <p:pic>
        <p:nvPicPr>
          <p:cNvPr id="6" name="図 5"/>
          <p:cNvPicPr>
            <a:picLocks noChangeAspect="1"/>
          </p:cNvPicPr>
          <p:nvPr/>
        </p:nvPicPr>
        <p:blipFill>
          <a:blip r:embed="rId3"/>
          <a:stretch>
            <a:fillRect/>
          </a:stretch>
        </p:blipFill>
        <p:spPr>
          <a:xfrm>
            <a:off x="133007" y="1469690"/>
            <a:ext cx="1221177" cy="155422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4" y="4601444"/>
            <a:ext cx="1352581" cy="1773877"/>
          </a:xfrm>
          <a:prstGeom prst="rect">
            <a:avLst/>
          </a:prstGeom>
          <a:effectLst>
            <a:outerShdw blurRad="76200" dir="18900000" sy="23000" kx="-1200000" algn="bl" rotWithShape="0">
              <a:prstClr val="black">
                <a:alpha val="20000"/>
              </a:prstClr>
            </a:outerShdw>
          </a:effectLst>
        </p:spPr>
      </p:pic>
      <p:pic>
        <p:nvPicPr>
          <p:cNvPr id="2" name="図 1"/>
          <p:cNvPicPr>
            <a:picLocks noChangeAspect="1"/>
          </p:cNvPicPr>
          <p:nvPr/>
        </p:nvPicPr>
        <p:blipFill>
          <a:blip r:embed="rId5"/>
          <a:stretch>
            <a:fillRect/>
          </a:stretch>
        </p:blipFill>
        <p:spPr>
          <a:xfrm>
            <a:off x="1419885" y="1469690"/>
            <a:ext cx="4413356" cy="4974112"/>
          </a:xfrm>
          <a:prstGeom prst="rect">
            <a:avLst/>
          </a:prstGeom>
        </p:spPr>
      </p:pic>
      <p:pic>
        <p:nvPicPr>
          <p:cNvPr id="3" name="図 2"/>
          <p:cNvPicPr>
            <a:picLocks noChangeAspect="1"/>
          </p:cNvPicPr>
          <p:nvPr/>
        </p:nvPicPr>
        <p:blipFill>
          <a:blip r:embed="rId6"/>
          <a:stretch>
            <a:fillRect/>
          </a:stretch>
        </p:blipFill>
        <p:spPr>
          <a:xfrm>
            <a:off x="5833241" y="1469690"/>
            <a:ext cx="2758118" cy="3874820"/>
          </a:xfrm>
          <a:prstGeom prst="rect">
            <a:avLst/>
          </a:prstGeom>
        </p:spPr>
      </p:pic>
    </p:spTree>
    <p:extLst>
      <p:ext uri="{BB962C8B-B14F-4D97-AF65-F5344CB8AC3E}">
        <p14:creationId xmlns:p14="http://schemas.microsoft.com/office/powerpoint/2010/main" val="2372570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4776</TotalTime>
  <Words>347</Words>
  <Application>Microsoft Office PowerPoint</Application>
  <PresentationFormat>画面に合わせる (4:3)</PresentationFormat>
  <Paragraphs>152</Paragraphs>
  <Slides>16</Slides>
  <Notes>16</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ＭＳ Ｐゴシック</vt:lpstr>
      <vt:lpstr>ＭＳ ゴシック</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KidaHiroshi</cp:lastModifiedBy>
  <cp:revision>325</cp:revision>
  <cp:lastPrinted>2019-01-15T02:19:17Z</cp:lastPrinted>
  <dcterms:created xsi:type="dcterms:W3CDTF">2018-11-30T09:45:13Z</dcterms:created>
  <dcterms:modified xsi:type="dcterms:W3CDTF">2019-01-16T01:30:15Z</dcterms:modified>
</cp:coreProperties>
</file>