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7" r:id="rId3"/>
    <p:sldId id="258" r:id="rId4"/>
    <p:sldId id="262" r:id="rId5"/>
    <p:sldId id="263" r:id="rId6"/>
    <p:sldId id="264" r:id="rId7"/>
    <p:sldId id="261" r:id="rId8"/>
    <p:sldId id="259" r:id="rId9"/>
    <p:sldId id="265" r:id="rId10"/>
    <p:sldId id="266" r:id="rId11"/>
  </p:sldIdLst>
  <p:sldSz cx="9144000" cy="6858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918" y="30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1DA65-40A4-4260-B56D-316DA3E7F9A8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88499-BEF5-42CE-B524-219E6D1FD7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09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19491"/>
            <a:ext cx="2057400" cy="365125"/>
          </a:xfrm>
          <a:prstGeom prst="rect">
            <a:avLst/>
          </a:prstGeom>
        </p:spPr>
        <p:txBody>
          <a:bodyPr/>
          <a:lstStyle/>
          <a:p>
            <a:fld id="{E9528973-BDE9-4294-8DAC-620DDAF8C062}" type="datetime1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792856" cy="365125"/>
          </a:xfrm>
          <a:prstGeom prst="rect">
            <a:avLst/>
          </a:prstGeom>
        </p:spPr>
        <p:txBody>
          <a:bodyPr/>
          <a:lstStyle/>
          <a:p>
            <a:fld id="{DD638FA8-802B-4CC3-821C-FEAAB671A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67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19491"/>
            <a:ext cx="2057400" cy="365125"/>
          </a:xfrm>
          <a:prstGeom prst="rect">
            <a:avLst/>
          </a:prstGeom>
        </p:spPr>
        <p:txBody>
          <a:bodyPr/>
          <a:lstStyle/>
          <a:p>
            <a:fld id="{9F84CA93-910C-4AA2-B881-FF95CDD76DAB}" type="datetime1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792856" cy="365125"/>
          </a:xfrm>
          <a:prstGeom prst="rect">
            <a:avLst/>
          </a:prstGeom>
        </p:spPr>
        <p:txBody>
          <a:bodyPr/>
          <a:lstStyle/>
          <a:p>
            <a:fld id="{DD638FA8-802B-4CC3-821C-FEAAB671A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34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19491"/>
            <a:ext cx="2057400" cy="365125"/>
          </a:xfrm>
          <a:prstGeom prst="rect">
            <a:avLst/>
          </a:prstGeom>
        </p:spPr>
        <p:txBody>
          <a:bodyPr/>
          <a:lstStyle/>
          <a:p>
            <a:fld id="{976DE81D-A8F9-4E4F-BFB0-34448F700E1F}" type="datetime1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792856" cy="365125"/>
          </a:xfrm>
          <a:prstGeom prst="rect">
            <a:avLst/>
          </a:prstGeom>
        </p:spPr>
        <p:txBody>
          <a:bodyPr/>
          <a:lstStyle/>
          <a:p>
            <a:fld id="{DD638FA8-802B-4CC3-821C-FEAAB671A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43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19491"/>
            <a:ext cx="2057400" cy="365125"/>
          </a:xfrm>
          <a:prstGeom prst="rect">
            <a:avLst/>
          </a:prstGeom>
        </p:spPr>
        <p:txBody>
          <a:bodyPr/>
          <a:lstStyle/>
          <a:p>
            <a:fld id="{6B3F711A-EB5D-4EFA-B835-5AE058AA0F3C}" type="datetime1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792856" cy="365125"/>
          </a:xfrm>
          <a:prstGeom prst="rect">
            <a:avLst/>
          </a:prstGeom>
        </p:spPr>
        <p:txBody>
          <a:bodyPr/>
          <a:lstStyle/>
          <a:p>
            <a:fld id="{DD638FA8-802B-4CC3-821C-FEAAB671A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20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19491"/>
            <a:ext cx="2057400" cy="365125"/>
          </a:xfrm>
          <a:prstGeom prst="rect">
            <a:avLst/>
          </a:prstGeom>
        </p:spPr>
        <p:txBody>
          <a:bodyPr/>
          <a:lstStyle/>
          <a:p>
            <a:fld id="{0A3FCDC0-7703-4E3E-8D70-3CEC698E1899}" type="datetime1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792856" cy="365125"/>
          </a:xfrm>
          <a:prstGeom prst="rect">
            <a:avLst/>
          </a:prstGeom>
        </p:spPr>
        <p:txBody>
          <a:bodyPr/>
          <a:lstStyle/>
          <a:p>
            <a:fld id="{DD638FA8-802B-4CC3-821C-FEAAB671A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65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6219491"/>
            <a:ext cx="2057400" cy="365125"/>
          </a:xfrm>
          <a:prstGeom prst="rect">
            <a:avLst/>
          </a:prstGeom>
        </p:spPr>
        <p:txBody>
          <a:bodyPr/>
          <a:lstStyle/>
          <a:p>
            <a:fld id="{8B24FCD2-FCB6-4FDB-91BC-1878AFD0A51B}" type="datetime1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792856" cy="365125"/>
          </a:xfrm>
          <a:prstGeom prst="rect">
            <a:avLst/>
          </a:prstGeom>
        </p:spPr>
        <p:txBody>
          <a:bodyPr/>
          <a:lstStyle/>
          <a:p>
            <a:fld id="{DD638FA8-802B-4CC3-821C-FEAAB671A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66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6219491"/>
            <a:ext cx="2057400" cy="365125"/>
          </a:xfrm>
          <a:prstGeom prst="rect">
            <a:avLst/>
          </a:prstGeom>
        </p:spPr>
        <p:txBody>
          <a:bodyPr/>
          <a:lstStyle/>
          <a:p>
            <a:fld id="{8E43FAB0-F3E6-46C8-A452-8AE2AB16C7A6}" type="datetime1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792856" cy="365125"/>
          </a:xfrm>
          <a:prstGeom prst="rect">
            <a:avLst/>
          </a:prstGeom>
        </p:spPr>
        <p:txBody>
          <a:bodyPr/>
          <a:lstStyle/>
          <a:p>
            <a:fld id="{DD638FA8-802B-4CC3-821C-FEAAB671A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81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6219491"/>
            <a:ext cx="2057400" cy="365125"/>
          </a:xfrm>
          <a:prstGeom prst="rect">
            <a:avLst/>
          </a:prstGeom>
        </p:spPr>
        <p:txBody>
          <a:bodyPr/>
          <a:lstStyle/>
          <a:p>
            <a:fld id="{E10D8966-B99B-47F7-B106-DB4672553DD8}" type="datetime1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792856" cy="365125"/>
          </a:xfrm>
          <a:prstGeom prst="rect">
            <a:avLst/>
          </a:prstGeom>
        </p:spPr>
        <p:txBody>
          <a:bodyPr/>
          <a:lstStyle/>
          <a:p>
            <a:fld id="{DD638FA8-802B-4CC3-821C-FEAAB671A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41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6219491"/>
            <a:ext cx="2057400" cy="365125"/>
          </a:xfrm>
          <a:prstGeom prst="rect">
            <a:avLst/>
          </a:prstGeom>
        </p:spPr>
        <p:txBody>
          <a:bodyPr/>
          <a:lstStyle/>
          <a:p>
            <a:fld id="{45A31053-657E-42B2-ADAD-2B0A26251405}" type="datetime1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792856" cy="365125"/>
          </a:xfrm>
          <a:prstGeom prst="rect">
            <a:avLst/>
          </a:prstGeom>
        </p:spPr>
        <p:txBody>
          <a:bodyPr/>
          <a:lstStyle/>
          <a:p>
            <a:fld id="{DD638FA8-802B-4CC3-821C-FEAAB671A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73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6219491"/>
            <a:ext cx="2057400" cy="365125"/>
          </a:xfrm>
          <a:prstGeom prst="rect">
            <a:avLst/>
          </a:prstGeom>
        </p:spPr>
        <p:txBody>
          <a:bodyPr/>
          <a:lstStyle/>
          <a:p>
            <a:fld id="{39727C9C-53F6-4F52-B1B1-4F9873B834B9}" type="datetime1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792856" cy="365125"/>
          </a:xfrm>
          <a:prstGeom prst="rect">
            <a:avLst/>
          </a:prstGeom>
        </p:spPr>
        <p:txBody>
          <a:bodyPr/>
          <a:lstStyle/>
          <a:p>
            <a:fld id="{DD638FA8-802B-4CC3-821C-FEAAB671A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36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6219491"/>
            <a:ext cx="2057400" cy="365125"/>
          </a:xfrm>
          <a:prstGeom prst="rect">
            <a:avLst/>
          </a:prstGeom>
        </p:spPr>
        <p:txBody>
          <a:bodyPr/>
          <a:lstStyle/>
          <a:p>
            <a:fld id="{98E1DF5C-F8E6-4F28-8612-C2A5ACF38942}" type="datetime1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792856" cy="365125"/>
          </a:xfrm>
          <a:prstGeom prst="rect">
            <a:avLst/>
          </a:prstGeom>
        </p:spPr>
        <p:txBody>
          <a:bodyPr/>
          <a:lstStyle/>
          <a:p>
            <a:fld id="{DD638FA8-802B-4CC3-821C-FEAAB671A0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66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0"/>
            <a:ext cx="9144000" cy="23788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245361"/>
            <a:ext cx="9144000" cy="714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329575"/>
            <a:ext cx="9144000" cy="475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972871" y="-25531"/>
            <a:ext cx="822308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00" b="0" cap="none" spc="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かごしま</a:t>
            </a:r>
            <a:r>
              <a:rPr lang="ja-JP" altLang="en-US" sz="1600" b="0" cap="none" spc="0" dirty="0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プログラミング教育研修パック 　</a:t>
            </a:r>
            <a:r>
              <a:rPr lang="ja-JP" altLang="en-US" sz="1600" b="0" cap="none" spc="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参考資料「</a:t>
            </a:r>
            <a:r>
              <a:rPr lang="en-US" altLang="ja-JP" sz="1600" b="0" cap="none" spc="0" dirty="0" smtClean="0">
                <a:ln w="10160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glow rad="101600">
                    <a:schemeClr val="bg1"/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『Scratch』</a:t>
            </a:r>
            <a:r>
              <a:rPr lang="ja-JP" altLang="en-US" sz="1600" b="0" cap="none" spc="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利用環境判定ツール」</a:t>
            </a:r>
            <a:endParaRPr lang="ja-JP" altLang="en-US" sz="1600" b="0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6504544"/>
            <a:ext cx="9144000" cy="36933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algn="r"/>
            <a:r>
              <a:rPr lang="en-US" altLang="ja-JP" dirty="0" smtClean="0">
                <a:solidFill>
                  <a:srgbClr val="FFFFFF"/>
                </a:solidFill>
                <a:effectLst/>
              </a:rPr>
              <a:t> Kagoshima Prefectural Institute For</a:t>
            </a:r>
            <a:r>
              <a:rPr lang="ja-JP" altLang="en-US" baseline="0" dirty="0" smtClean="0">
                <a:solidFill>
                  <a:srgbClr val="FFFFFF"/>
                </a:solidFill>
                <a:effectLst/>
              </a:rPr>
              <a:t> </a:t>
            </a:r>
            <a:r>
              <a:rPr lang="en-US" altLang="ja-JP" dirty="0" smtClean="0">
                <a:solidFill>
                  <a:srgbClr val="FFFFFF"/>
                </a:solidFill>
                <a:effectLst/>
              </a:rPr>
              <a:t>Education Research </a:t>
            </a:r>
            <a:endParaRPr lang="en-US" altLang="ja-JP" dirty="0">
              <a:solidFill>
                <a:srgbClr val="FF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214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scratch.mit.edu/download/scratch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ratch.mit.edu/scratch_1.4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3.png"/><Relationship Id="rId10" Type="http://schemas.openxmlformats.org/officeDocument/2006/relationships/image" Target="../media/image11.png"/><Relationship Id="rId4" Type="http://schemas.openxmlformats.org/officeDocument/2006/relationships/slide" Target="slide4.xml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slide" Target="slide6.xml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10.png"/><Relationship Id="rId7" Type="http://schemas.openxmlformats.org/officeDocument/2006/relationships/hyperlink" Target="https://www.mozilla.org/ja/firefox/new/" TargetMode="External"/><Relationship Id="rId12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pport.apple.com/ja_JP/downloads/safari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s://www.google.com/intl/ja_ALL/chrome/" TargetMode="External"/><Relationship Id="rId10" Type="http://schemas.openxmlformats.org/officeDocument/2006/relationships/slide" Target="slide6.xml"/><Relationship Id="rId4" Type="http://schemas.openxmlformats.org/officeDocument/2006/relationships/image" Target="../media/image11.png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10.png"/><Relationship Id="rId7" Type="http://schemas.openxmlformats.org/officeDocument/2006/relationships/hyperlink" Target="https://www.mozilla.org/ja/firefox/new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pport.apple.com/ja_JP/downloads/safari" TargetMode="External"/><Relationship Id="rId5" Type="http://schemas.openxmlformats.org/officeDocument/2006/relationships/hyperlink" Target="https://www.google.com/intl/ja_ALL/chrome/" TargetMode="External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7.png"/><Relationship Id="rId7" Type="http://schemas.openxmlformats.org/officeDocument/2006/relationships/slide" Target="slide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9.png"/><Relationship Id="rId10" Type="http://schemas.openxmlformats.org/officeDocument/2006/relationships/image" Target="../media/image3.png"/><Relationship Id="rId4" Type="http://schemas.openxmlformats.org/officeDocument/2006/relationships/image" Target="../media/image18.png"/><Relationship Id="rId9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downloa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8780" y="942909"/>
            <a:ext cx="1326440" cy="1525993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977234" y="2321755"/>
            <a:ext cx="7189532" cy="22775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「</a:t>
            </a:r>
            <a:r>
              <a:rPr lang="en-US" altLang="ja-JP" sz="5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Scratch</a:t>
            </a:r>
            <a:r>
              <a:rPr lang="ja-JP" altLang="en-US" sz="5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」</a:t>
            </a:r>
            <a:r>
              <a:rPr lang="en-US" altLang="ja-JP" sz="5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ja-JP" altLang="en-US" sz="4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利用のための</a:t>
            </a:r>
            <a:endParaRPr lang="en-US" altLang="ja-JP" sz="4400" b="1" cap="none" spc="0" dirty="0" smtClean="0">
              <a:ln w="0"/>
              <a:solidFill>
                <a:schemeClr val="bg1"/>
              </a:solidFill>
              <a:effectLst>
                <a:glow rad="190500">
                  <a:srgbClr val="FF990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ja-JP" altLang="en-US" sz="4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環境判定ツール</a:t>
            </a:r>
            <a:endParaRPr lang="en-US" altLang="ja-JP" sz="4400" b="1" cap="none" spc="0" dirty="0" smtClean="0">
              <a:ln w="0"/>
              <a:solidFill>
                <a:schemeClr val="bg1"/>
              </a:solidFill>
              <a:effectLst>
                <a:glow rad="190500">
                  <a:srgbClr val="FF990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altLang="ja-JP" sz="4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Jan.2019</a:t>
            </a:r>
            <a:endParaRPr lang="ja-JP" altLang="en-US" sz="4400" b="1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楕円 5">
            <a:hlinkClick r:id="rId3" action="ppaction://hlinksldjump"/>
          </p:cNvPr>
          <p:cNvSpPr/>
          <p:nvPr/>
        </p:nvSpPr>
        <p:spPr>
          <a:xfrm>
            <a:off x="3197772" y="4599302"/>
            <a:ext cx="2958662" cy="1008994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24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START</a:t>
            </a:r>
            <a:r>
              <a:rPr kumimoji="1" lang="ja-JP" altLang="en-US" sz="4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kumimoji="1" lang="en-US" altLang="ja-JP" sz="40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!</a:t>
            </a:r>
            <a:endParaRPr kumimoji="1" lang="ja-JP" altLang="en-US" sz="40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832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36936" y="666068"/>
            <a:ext cx="8922378" cy="16619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127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「</a:t>
            </a:r>
            <a:r>
              <a:rPr lang="en-US" altLang="ja-JP" sz="5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Scratch </a:t>
            </a:r>
            <a:r>
              <a:rPr lang="en-US" altLang="ja-JP" sz="5400" b="1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2.0</a:t>
            </a:r>
            <a:r>
              <a:rPr lang="ja-JP" altLang="en-US" sz="5400" b="1" dirty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」</a:t>
            </a:r>
            <a:r>
              <a:rPr lang="ja-JP" altLang="en-US" sz="3600" b="1" spc="-300" dirty="0">
                <a:ln w="0"/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オフラインエディター</a:t>
            </a:r>
            <a:endParaRPr lang="en-US" altLang="ja-JP" sz="3600" b="1" cap="none" spc="-300" dirty="0" smtClean="0">
              <a:ln w="0"/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ja-JP" altLang="en-US" sz="4400" b="1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を使いましょう</a:t>
            </a:r>
            <a:r>
              <a:rPr lang="ja-JP" altLang="en-US" sz="4400" b="1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！</a:t>
            </a:r>
            <a:r>
              <a:rPr lang="en-US" altLang="ja-JP" sz="4400" b="1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ja-JP" sz="3600" b="1" cap="none" spc="0" dirty="0" smtClean="0">
              <a:ln w="0"/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11283" y="3777947"/>
            <a:ext cx="7173685" cy="19199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下記のリンクから，インターネットに接続しなくても「</a:t>
            </a:r>
            <a:r>
              <a:rPr kumimoji="1" lang="en-US" altLang="ja-JP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Scratch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」を使うことが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できる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Scratch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デスクトップ」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，ダウンロードしてから，インストールして使いましょう！</a:t>
            </a:r>
            <a:endParaRPr kumimoji="1" lang="en-US" altLang="ja-JP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dirty="0">
                <a:hlinkClick r:id="rId2"/>
              </a:rPr>
              <a:t>https://</a:t>
            </a:r>
            <a:r>
              <a:rPr kumimoji="1" lang="en-US" altLang="ja-JP" dirty="0" smtClean="0">
                <a:hlinkClick r:id="rId2"/>
              </a:rPr>
              <a:t>scratch.mit.edu/download/scratch2</a:t>
            </a:r>
            <a:endParaRPr kumimoji="1" lang="en-US" altLang="ja-JP" dirty="0" smtClean="0"/>
          </a:p>
          <a:p>
            <a:r>
              <a:rPr kumimoji="1" lang="en-US" altLang="ja-JP" sz="1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注意！</a:t>
            </a:r>
            <a:r>
              <a:rPr kumimoji="1" lang="en-US" altLang="ja-JP" sz="1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sz="1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1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オフラインエディターでは，自動保存機能や作成したプログラムを共有できる</a:t>
            </a:r>
            <a:endParaRPr kumimoji="1" lang="en-US" altLang="ja-JP" sz="1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コミュニティは利用できません。</a:t>
            </a:r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動作設定ボタン: 進む/次へ 6">
            <a:hlinkClick r:id="rId2" highlightClick="1"/>
          </p:cNvPr>
          <p:cNvSpPr/>
          <p:nvPr/>
        </p:nvSpPr>
        <p:spPr>
          <a:xfrm>
            <a:off x="6762205" y="4567031"/>
            <a:ext cx="576943" cy="446315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047" y="1838204"/>
            <a:ext cx="1351842" cy="1772908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2" name="図 1">
            <a:hlinkClick r:id="rId2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9650" y="3153330"/>
            <a:ext cx="6076950" cy="466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94" y="1669364"/>
            <a:ext cx="1959429" cy="1397961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テキスト ボックス 8"/>
          <p:cNvSpPr txBox="1"/>
          <p:nvPr/>
        </p:nvSpPr>
        <p:spPr>
          <a:xfrm>
            <a:off x="1011282" y="5762219"/>
            <a:ext cx="7173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 smtClean="0"/>
              <a:t>たいていの</a:t>
            </a:r>
            <a:r>
              <a:rPr kumimoji="1" lang="en-US" altLang="ja-JP" dirty="0" smtClean="0"/>
              <a:t>Windows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Mac</a:t>
            </a:r>
            <a:r>
              <a:rPr kumimoji="1" lang="ja-JP" altLang="en-US" dirty="0" smtClean="0"/>
              <a:t>の端末で動作しますが，それでも動作しない場合は，</a:t>
            </a:r>
            <a:r>
              <a:rPr kumimoji="1" lang="ja-JP" altLang="en-US" b="1" dirty="0" smtClean="0">
                <a:solidFill>
                  <a:srgbClr val="FF0000"/>
                </a:solidFill>
                <a:hlinkClick r:id="rId6"/>
              </a:rPr>
              <a:t>「</a:t>
            </a:r>
            <a:r>
              <a:rPr kumimoji="1" lang="en-US" altLang="ja-JP" b="1" dirty="0" smtClean="0">
                <a:solidFill>
                  <a:srgbClr val="FF0000"/>
                </a:solidFill>
                <a:hlinkClick r:id="rId6"/>
              </a:rPr>
              <a:t>Scratch1.4</a:t>
            </a:r>
            <a:r>
              <a:rPr kumimoji="1" lang="ja-JP" altLang="en-US" b="1" dirty="0" smtClean="0">
                <a:solidFill>
                  <a:srgbClr val="FF0000"/>
                </a:solidFill>
                <a:hlinkClick r:id="rId6"/>
              </a:rPr>
              <a:t>」</a:t>
            </a:r>
            <a:r>
              <a:rPr kumimoji="1" lang="ja-JP" altLang="en-US" dirty="0" smtClean="0"/>
              <a:t>を，試してください。</a:t>
            </a:r>
            <a:endParaRPr kumimoji="1" lang="ja-JP" altLang="en-US" dirty="0"/>
          </a:p>
        </p:txBody>
      </p:sp>
      <p:sp>
        <p:nvSpPr>
          <p:cNvPr id="10" name="動作設定ボタン: 進む/次へ 9">
            <a:hlinkClick r:id="rId6" highlightClick="1"/>
          </p:cNvPr>
          <p:cNvSpPr/>
          <p:nvPr/>
        </p:nvSpPr>
        <p:spPr>
          <a:xfrm>
            <a:off x="6185262" y="6085384"/>
            <a:ext cx="576943" cy="381050"/>
          </a:xfrm>
          <a:prstGeom prst="actionButtonForwardNex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07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83172" y="756912"/>
            <a:ext cx="8135007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使用する端末（コンピュータやタブレット等）は，インターネットに接続できますか？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8" name="図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080" y="4383530"/>
            <a:ext cx="3140593" cy="138186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9" name="図 8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635" y="4384247"/>
            <a:ext cx="3137338" cy="138042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500" y="1765738"/>
            <a:ext cx="3194207" cy="269023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176" y="2257342"/>
            <a:ext cx="1545797" cy="2027275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324" y="4455970"/>
            <a:ext cx="808557" cy="1451385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675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7997" y="685592"/>
            <a:ext cx="8243489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使用する端末の</a:t>
            </a:r>
            <a:r>
              <a:rPr kumimoji="1" lang="ja-JP" altLang="en-US" sz="32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ブラウザ</a:t>
            </a:r>
            <a:r>
              <a:rPr kumimoji="1"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（インターネット閲覧ソフト）は，以下の中にありますか？</a:t>
            </a:r>
            <a:endParaRPr kumimoji="1"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8" name="図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2" y="4524754"/>
            <a:ext cx="3140593" cy="138186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9" name="図 8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876" y="4526186"/>
            <a:ext cx="3137338" cy="138042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006" y="2116710"/>
            <a:ext cx="2748809" cy="1700652"/>
          </a:xfrm>
          <a:prstGeom prst="rect">
            <a:avLst/>
          </a:prstGeom>
        </p:spPr>
      </p:pic>
      <p:pic>
        <p:nvPicPr>
          <p:cNvPr id="12" name="図 11" descr="Tiedosto:Chrome Logo.svg – Wikipedi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4" y="2000491"/>
            <a:ext cx="740229" cy="740229"/>
          </a:xfrm>
          <a:prstGeom prst="rect">
            <a:avLst/>
          </a:prstGeom>
        </p:spPr>
      </p:pic>
      <p:pic>
        <p:nvPicPr>
          <p:cNvPr id="13" name="図 12" descr="Microsoft Edge by dtafalonso on DeviantArt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368" y="2740720"/>
            <a:ext cx="702919" cy="702919"/>
          </a:xfrm>
          <a:prstGeom prst="rect">
            <a:avLst/>
          </a:prstGeom>
        </p:spPr>
      </p:pic>
      <p:pic>
        <p:nvPicPr>
          <p:cNvPr id="14" name="図 13" descr="Safari (navigateur web) — Wikipédia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865" y="1900040"/>
            <a:ext cx="840680" cy="840680"/>
          </a:xfrm>
          <a:prstGeom prst="rect">
            <a:avLst/>
          </a:prstGeom>
        </p:spPr>
      </p:pic>
      <p:pic>
        <p:nvPicPr>
          <p:cNvPr id="15" name="図 14" descr="Firefox PNG logo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316" y="2740720"/>
            <a:ext cx="809030" cy="80903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3935836" y="1971279"/>
            <a:ext cx="1881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Chrome</a:t>
            </a:r>
            <a:r>
              <a:rPr kumimoji="1" lang="en-US" altLang="ja-JP" sz="1400" dirty="0" smtClean="0"/>
              <a:t>(ver.63</a:t>
            </a:r>
            <a:r>
              <a:rPr kumimoji="1" lang="ja-JP" altLang="en-US" sz="1400" dirty="0" smtClean="0"/>
              <a:t>以降）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</a:t>
            </a:r>
            <a:r>
              <a:rPr kumimoji="1" lang="en-US" altLang="ja-JP" sz="1400" dirty="0" err="1" smtClean="0"/>
              <a:t>WindowsPC,iPad</a:t>
            </a:r>
            <a:r>
              <a:rPr kumimoji="1" lang="en-US" altLang="ja-JP" sz="1400" dirty="0" smtClean="0"/>
              <a:t>,</a:t>
            </a:r>
          </a:p>
          <a:p>
            <a:r>
              <a:rPr kumimoji="1" lang="ja-JP" altLang="en-US" sz="1400" dirty="0" smtClean="0"/>
              <a:t>　</a:t>
            </a:r>
            <a:r>
              <a:rPr kumimoji="1" lang="en-US" altLang="ja-JP" sz="1400" dirty="0" err="1" smtClean="0"/>
              <a:t>Mac,Andoroid</a:t>
            </a:r>
            <a:r>
              <a:rPr kumimoji="1" lang="ja-JP" altLang="en-US" sz="1400" dirty="0" smtClean="0"/>
              <a:t>等</a:t>
            </a:r>
            <a:endParaRPr kumimoji="1" lang="ja-JP" altLang="en-US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05941" y="2780309"/>
            <a:ext cx="1881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Edge</a:t>
            </a:r>
            <a:r>
              <a:rPr kumimoji="1" lang="en-US" altLang="ja-JP" sz="1400" dirty="0" smtClean="0"/>
              <a:t>(ver.15</a:t>
            </a:r>
            <a:r>
              <a:rPr kumimoji="1" lang="ja-JP" altLang="en-US" sz="1400" dirty="0" smtClean="0"/>
              <a:t>以降）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</a:t>
            </a:r>
            <a:r>
              <a:rPr kumimoji="1" lang="en-US" altLang="ja-JP" sz="1400" dirty="0" smtClean="0"/>
              <a:t>Windows10</a:t>
            </a:r>
            <a:r>
              <a:rPr kumimoji="1" lang="ja-JP" altLang="en-US" sz="1400" dirty="0" smtClean="0"/>
              <a:t>以降</a:t>
            </a:r>
            <a:r>
              <a:rPr kumimoji="1" lang="en-US" altLang="ja-JP" sz="1400" dirty="0" smtClean="0"/>
              <a:t/>
            </a:r>
            <a:br>
              <a:rPr kumimoji="1" lang="en-US" altLang="ja-JP" sz="1400" dirty="0" smtClean="0"/>
            </a:br>
            <a:r>
              <a:rPr kumimoji="1" lang="ja-JP" altLang="en-US" sz="1400" dirty="0" smtClean="0"/>
              <a:t>　の</a:t>
            </a:r>
            <a:r>
              <a:rPr kumimoji="1" lang="en-US" altLang="ja-JP" sz="1400" dirty="0" smtClean="0"/>
              <a:t>PC</a:t>
            </a:r>
            <a:r>
              <a:rPr kumimoji="1" lang="ja-JP" altLang="en-US" sz="1400" dirty="0" smtClean="0"/>
              <a:t>等</a:t>
            </a:r>
            <a:endParaRPr kumimoji="1" lang="ja-JP" altLang="en-US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87272" y="2020747"/>
            <a:ext cx="18810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Safari</a:t>
            </a:r>
            <a:r>
              <a:rPr kumimoji="1" lang="en-US" altLang="ja-JP" sz="1400" dirty="0" smtClean="0"/>
              <a:t>(ver.11</a:t>
            </a:r>
            <a:r>
              <a:rPr kumimoji="1" lang="ja-JP" altLang="en-US" sz="1400" dirty="0" smtClean="0"/>
              <a:t>以降）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</a:t>
            </a:r>
            <a:r>
              <a:rPr kumimoji="1" lang="en-US" altLang="ja-JP" sz="1400" dirty="0" err="1" smtClean="0"/>
              <a:t>iPad,Mac</a:t>
            </a:r>
            <a:r>
              <a:rPr kumimoji="1" lang="ja-JP" altLang="en-US" sz="1400" dirty="0" smtClean="0"/>
              <a:t>等</a:t>
            </a:r>
            <a:endParaRPr kumimoji="1" lang="ja-JP" altLang="en-US" sz="1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87272" y="2780308"/>
            <a:ext cx="1881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Firefox</a:t>
            </a:r>
            <a:r>
              <a:rPr kumimoji="1" lang="en-US" altLang="ja-JP" sz="1400" dirty="0" smtClean="0"/>
              <a:t>(ver.57</a:t>
            </a:r>
            <a:r>
              <a:rPr kumimoji="1" lang="ja-JP" altLang="en-US" sz="1400" dirty="0" smtClean="0"/>
              <a:t>以降）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</a:t>
            </a:r>
            <a:r>
              <a:rPr kumimoji="1" lang="en-US" altLang="ja-JP" sz="1400" dirty="0" err="1" smtClean="0"/>
              <a:t>WindowsPC,iPad</a:t>
            </a:r>
            <a:r>
              <a:rPr kumimoji="1" lang="en-US" altLang="ja-JP" sz="1400" dirty="0" smtClean="0"/>
              <a:t>,</a:t>
            </a:r>
          </a:p>
          <a:p>
            <a:r>
              <a:rPr kumimoji="1" lang="ja-JP" altLang="en-US" sz="1400" dirty="0" smtClean="0"/>
              <a:t>　</a:t>
            </a:r>
            <a:r>
              <a:rPr kumimoji="1" lang="en-US" altLang="ja-JP" sz="1400" dirty="0" err="1" smtClean="0"/>
              <a:t>Mac,Andoroid</a:t>
            </a:r>
            <a:r>
              <a:rPr kumimoji="1" lang="ja-JP" altLang="en-US" sz="1400" dirty="0" smtClean="0"/>
              <a:t>等</a:t>
            </a:r>
            <a:endParaRPr kumimoji="1" lang="ja-JP" altLang="en-US" sz="1400" dirty="0"/>
          </a:p>
        </p:txBody>
      </p:sp>
      <p:sp>
        <p:nvSpPr>
          <p:cNvPr id="20" name="角丸四角形 19"/>
          <p:cNvSpPr/>
          <p:nvPr/>
        </p:nvSpPr>
        <p:spPr>
          <a:xfrm>
            <a:off x="3284367" y="3589338"/>
            <a:ext cx="5283933" cy="819376"/>
          </a:xfrm>
          <a:prstGeom prst="roundRect">
            <a:avLst>
              <a:gd name="adj" fmla="val 28073"/>
            </a:avLst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/>
              <a:t>　　　　　</a:t>
            </a:r>
            <a:r>
              <a:rPr kumimoji="1"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注意！</a:t>
            </a:r>
            <a:r>
              <a:rPr kumimoji="1" lang="en-US" altLang="ja-JP" sz="1600" dirty="0" smtClean="0"/>
              <a:t>Windows PC</a:t>
            </a:r>
            <a:r>
              <a:rPr kumimoji="1" lang="ja-JP" altLang="en-US" sz="1600" dirty="0" smtClean="0"/>
              <a:t>の 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Internet Explorer</a:t>
            </a:r>
            <a:r>
              <a:rPr kumimoji="1" lang="ja-JP" altLang="en-US" sz="1600" dirty="0" smtClean="0"/>
              <a:t>では，</a:t>
            </a:r>
            <a:endParaRPr kumimoji="1" lang="en-US" altLang="ja-JP" sz="1600" dirty="0" smtClean="0"/>
          </a:p>
          <a:p>
            <a:pPr algn="r"/>
            <a:r>
              <a:rPr kumimoji="1" lang="ja-JP" altLang="en-US" sz="1600" dirty="0" smtClean="0"/>
              <a:t>　</a:t>
            </a:r>
            <a:r>
              <a:rPr kumimoji="1" lang="en-US" altLang="ja-JP" sz="1600" dirty="0"/>
              <a:t> </a:t>
            </a:r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Web</a:t>
            </a:r>
            <a:r>
              <a:rPr kumimoji="1" lang="ja-JP" altLang="en-US" sz="1600" dirty="0" smtClean="0"/>
              <a:t>上の「</a:t>
            </a:r>
            <a:r>
              <a:rPr kumimoji="1" lang="en-US" altLang="ja-JP" sz="1600" dirty="0" smtClean="0"/>
              <a:t>Scratch3.0</a:t>
            </a:r>
            <a:r>
              <a:rPr kumimoji="1" lang="ja-JP" altLang="en-US" sz="1600" dirty="0" smtClean="0"/>
              <a:t>」は利用できません。</a:t>
            </a:r>
            <a:endParaRPr kumimoji="1" lang="ja-JP" altLang="en-US" sz="1600" dirty="0"/>
          </a:p>
        </p:txBody>
      </p:sp>
      <p:pic>
        <p:nvPicPr>
          <p:cNvPr id="21" name="図 20" descr="File:Internet Explorer 9 icon.svg - Wikimedia Commons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787" y="3599711"/>
            <a:ext cx="759068" cy="759068"/>
          </a:xfrm>
          <a:prstGeom prst="rect">
            <a:avLst/>
          </a:prstGeom>
        </p:spPr>
      </p:pic>
      <p:sp>
        <p:nvSpPr>
          <p:cNvPr id="23" name="乗算 22"/>
          <p:cNvSpPr/>
          <p:nvPr/>
        </p:nvSpPr>
        <p:spPr>
          <a:xfrm>
            <a:off x="3740893" y="3883725"/>
            <a:ext cx="589093" cy="600286"/>
          </a:xfrm>
          <a:prstGeom prst="mathMultiply">
            <a:avLst>
              <a:gd name="adj1" fmla="val 15658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659" y="4583381"/>
            <a:ext cx="918571" cy="164886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462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1882" y="535148"/>
            <a:ext cx="8243489" cy="16927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あなたの学校では，下記の</a:t>
            </a:r>
            <a:r>
              <a:rPr kumimoji="1" lang="ja-JP" altLang="en-US" sz="32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ブラウザ</a:t>
            </a:r>
            <a:r>
              <a:rPr kumimoji="1"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（インターネット閲覧ソフト）を，ダウンロードしてインストールすることが許可されていますか？</a:t>
            </a:r>
            <a:endParaRPr kumimoji="1"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8" name="図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443" y="3727920"/>
            <a:ext cx="3140593" cy="138186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9" name="図 8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53" y="3727920"/>
            <a:ext cx="3137338" cy="138042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2" name="図 11" descr="Tiedosto:Chrome Logo.svg – Wikipedia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82" y="2425536"/>
            <a:ext cx="740229" cy="740229"/>
          </a:xfrm>
          <a:prstGeom prst="rect">
            <a:avLst/>
          </a:prstGeom>
        </p:spPr>
      </p:pic>
      <p:pic>
        <p:nvPicPr>
          <p:cNvPr id="14" name="図 13" descr="Safari (navigateur web) — Wikipédi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476" y="2325085"/>
            <a:ext cx="840680" cy="840680"/>
          </a:xfrm>
          <a:prstGeom prst="rect">
            <a:avLst/>
          </a:prstGeom>
        </p:spPr>
      </p:pic>
      <p:pic>
        <p:nvPicPr>
          <p:cNvPr id="15" name="図 14" descr="Firefox PNG logo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105" y="2368121"/>
            <a:ext cx="809030" cy="80903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099812" y="2406691"/>
            <a:ext cx="1881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Chrome</a:t>
            </a:r>
            <a:r>
              <a:rPr kumimoji="1" lang="en-US" altLang="ja-JP" sz="1400" dirty="0" smtClean="0"/>
              <a:t>(ver.63</a:t>
            </a:r>
            <a:r>
              <a:rPr kumimoji="1" lang="ja-JP" altLang="en-US" sz="1400" dirty="0" smtClean="0"/>
              <a:t>以降）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</a:t>
            </a:r>
            <a:r>
              <a:rPr kumimoji="1" lang="en-US" altLang="ja-JP" sz="1400" dirty="0" err="1" smtClean="0"/>
              <a:t>WindowsPC,iPad</a:t>
            </a:r>
            <a:r>
              <a:rPr kumimoji="1" lang="en-US" altLang="ja-JP" sz="1400" dirty="0" smtClean="0"/>
              <a:t>,</a:t>
            </a:r>
          </a:p>
          <a:p>
            <a:r>
              <a:rPr kumimoji="1" lang="ja-JP" altLang="en-US" sz="1400" dirty="0" smtClean="0"/>
              <a:t>　</a:t>
            </a:r>
            <a:r>
              <a:rPr kumimoji="1" lang="en-US" altLang="ja-JP" sz="1400" dirty="0" err="1" smtClean="0"/>
              <a:t>Mac,Andoroid</a:t>
            </a:r>
            <a:r>
              <a:rPr kumimoji="1" lang="ja-JP" altLang="en-US" sz="1400" dirty="0" smtClean="0"/>
              <a:t>等</a:t>
            </a:r>
            <a:endParaRPr kumimoji="1" lang="ja-JP" altLang="en-US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025036" y="2425536"/>
            <a:ext cx="18810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Safari</a:t>
            </a:r>
            <a:r>
              <a:rPr kumimoji="1" lang="en-US" altLang="ja-JP" sz="1400" dirty="0" smtClean="0"/>
              <a:t>(ver.11</a:t>
            </a:r>
            <a:r>
              <a:rPr kumimoji="1" lang="ja-JP" altLang="en-US" sz="1400" dirty="0" smtClean="0"/>
              <a:t>以降）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</a:t>
            </a:r>
            <a:r>
              <a:rPr kumimoji="1" lang="en-US" altLang="ja-JP" sz="1400" dirty="0" err="1" smtClean="0"/>
              <a:t>iPad,Mac</a:t>
            </a:r>
            <a:r>
              <a:rPr kumimoji="1" lang="ja-JP" altLang="en-US" sz="1400" dirty="0" smtClean="0"/>
              <a:t>等</a:t>
            </a:r>
            <a:endParaRPr kumimoji="1" lang="ja-JP" altLang="en-US" sz="1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57545" y="2396324"/>
            <a:ext cx="1881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Firefox</a:t>
            </a:r>
            <a:r>
              <a:rPr kumimoji="1" lang="en-US" altLang="ja-JP" sz="1400" dirty="0" smtClean="0"/>
              <a:t>(ver.57</a:t>
            </a:r>
            <a:r>
              <a:rPr kumimoji="1" lang="ja-JP" altLang="en-US" sz="1400" dirty="0" smtClean="0"/>
              <a:t>以降）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</a:t>
            </a:r>
            <a:r>
              <a:rPr kumimoji="1" lang="en-US" altLang="ja-JP" sz="1400" dirty="0" err="1" smtClean="0"/>
              <a:t>WindowsPC,iPad</a:t>
            </a:r>
            <a:r>
              <a:rPr kumimoji="1" lang="en-US" altLang="ja-JP" sz="1400" dirty="0" smtClean="0"/>
              <a:t>,</a:t>
            </a:r>
          </a:p>
          <a:p>
            <a:r>
              <a:rPr kumimoji="1" lang="ja-JP" altLang="en-US" sz="1400" dirty="0" smtClean="0"/>
              <a:t>　</a:t>
            </a:r>
            <a:r>
              <a:rPr kumimoji="1" lang="en-US" altLang="ja-JP" sz="1400" dirty="0" err="1" smtClean="0"/>
              <a:t>Mac,Andoroid</a:t>
            </a:r>
            <a:r>
              <a:rPr kumimoji="1" lang="ja-JP" altLang="en-US" sz="1400" dirty="0" smtClean="0"/>
              <a:t>等</a:t>
            </a:r>
            <a:endParaRPr kumimoji="1" lang="ja-JP" altLang="en-US" sz="14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847" y="3899084"/>
            <a:ext cx="1074194" cy="1928211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482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1882" y="535148"/>
            <a:ext cx="8243489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下記の</a:t>
            </a:r>
            <a:r>
              <a:rPr kumimoji="1" lang="ja-JP" altLang="en-US" sz="32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ブラウザ</a:t>
            </a:r>
            <a:r>
              <a:rPr kumimoji="1"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（インターネット閲覧ソフト）を，ダウンロードしてインストールしましょう！</a:t>
            </a:r>
            <a:endParaRPr kumimoji="1"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2" name="図 11" descr="Tiedosto:Chrome Logo.svg –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97" y="1755408"/>
            <a:ext cx="740229" cy="740229"/>
          </a:xfrm>
          <a:prstGeom prst="rect">
            <a:avLst/>
          </a:prstGeom>
        </p:spPr>
      </p:pic>
      <p:pic>
        <p:nvPicPr>
          <p:cNvPr id="14" name="図 13" descr="Safari (navigateur web) — Wikipé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74" y="1755408"/>
            <a:ext cx="840680" cy="840680"/>
          </a:xfrm>
          <a:prstGeom prst="rect">
            <a:avLst/>
          </a:prstGeom>
        </p:spPr>
      </p:pic>
      <p:pic>
        <p:nvPicPr>
          <p:cNvPr id="15" name="図 14" descr="Firefox PNG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702" y="1771233"/>
            <a:ext cx="809030" cy="80903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567770" y="2518595"/>
            <a:ext cx="24276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Chrome</a:t>
            </a:r>
            <a:r>
              <a:rPr kumimoji="1" lang="en-US" altLang="ja-JP" dirty="0" smtClean="0"/>
              <a:t>(ver.63</a:t>
            </a:r>
            <a:r>
              <a:rPr kumimoji="1" lang="ja-JP" altLang="en-US" dirty="0" smtClean="0"/>
              <a:t>以降）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WindowsPC</a:t>
            </a:r>
            <a:r>
              <a:rPr kumimoji="1" lang="en-US" altLang="ja-JP" dirty="0" smtClean="0"/>
              <a:t>, iPad,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Mac, </a:t>
            </a:r>
            <a:r>
              <a:rPr kumimoji="1" lang="en-US" altLang="ja-JP" dirty="0" err="1" smtClean="0"/>
              <a:t>Andoroid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等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10359" y="2564438"/>
            <a:ext cx="23693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Safari</a:t>
            </a:r>
            <a:r>
              <a:rPr kumimoji="1" lang="en-US" altLang="ja-JP" dirty="0" smtClean="0"/>
              <a:t>(ver.11</a:t>
            </a:r>
            <a:r>
              <a:rPr kumimoji="1" lang="ja-JP" altLang="en-US" dirty="0" smtClean="0"/>
              <a:t>以降）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iPad,Mac</a:t>
            </a:r>
            <a:r>
              <a:rPr kumimoji="1" lang="ja-JP" altLang="en-US" dirty="0" smtClean="0"/>
              <a:t>等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397632" y="2537665"/>
            <a:ext cx="2316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Firefox</a:t>
            </a:r>
            <a:r>
              <a:rPr kumimoji="1" lang="en-US" altLang="ja-JP" dirty="0" smtClean="0"/>
              <a:t>(ver.57</a:t>
            </a:r>
            <a:r>
              <a:rPr kumimoji="1" lang="ja-JP" altLang="en-US" dirty="0" smtClean="0"/>
              <a:t>以降）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WindowsPC,iPad</a:t>
            </a:r>
            <a:r>
              <a:rPr kumimoji="1" lang="en-US" altLang="ja-JP" dirty="0" smtClean="0"/>
              <a:t>,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Mac,Andoroid</a:t>
            </a:r>
            <a:r>
              <a:rPr kumimoji="1" lang="ja-JP" altLang="en-US" dirty="0" smtClean="0"/>
              <a:t>等</a:t>
            </a:r>
            <a:endParaRPr kumimoji="1" lang="ja-JP" altLang="en-US" dirty="0"/>
          </a:p>
        </p:txBody>
      </p:sp>
      <p:sp>
        <p:nvSpPr>
          <p:cNvPr id="2" name="角丸四角形 1">
            <a:hlinkClick r:id="rId5"/>
          </p:cNvPr>
          <p:cNvSpPr/>
          <p:nvPr/>
        </p:nvSpPr>
        <p:spPr>
          <a:xfrm>
            <a:off x="777870" y="3495660"/>
            <a:ext cx="2007476" cy="662152"/>
          </a:xfrm>
          <a:prstGeom prst="roundRect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ダウンロードは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こちらから！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角丸四角形 12">
            <a:hlinkClick r:id="rId6"/>
          </p:cNvPr>
          <p:cNvSpPr/>
          <p:nvPr/>
        </p:nvSpPr>
        <p:spPr>
          <a:xfrm>
            <a:off x="3710359" y="3495660"/>
            <a:ext cx="2007476" cy="662152"/>
          </a:xfrm>
          <a:prstGeom prst="roundRect">
            <a:avLst/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ダウンロードは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こちらから！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角丸四角形 16">
            <a:hlinkClick r:id="rId7"/>
          </p:cNvPr>
          <p:cNvSpPr/>
          <p:nvPr/>
        </p:nvSpPr>
        <p:spPr>
          <a:xfrm>
            <a:off x="6552119" y="3495660"/>
            <a:ext cx="2007476" cy="662152"/>
          </a:xfrm>
          <a:prstGeom prst="roundRect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ダウンロードは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こちらから！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20" name="図 19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70" y="4861085"/>
            <a:ext cx="3140593" cy="138186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21" name="図 20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754" y="4861085"/>
            <a:ext cx="3137338" cy="138042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3" name="正方形/長方形 2"/>
          <p:cNvSpPr/>
          <p:nvPr/>
        </p:nvSpPr>
        <p:spPr>
          <a:xfrm>
            <a:off x="1781608" y="4320733"/>
            <a:ext cx="586570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ダウンロード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して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インストール</a:t>
            </a: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できましたか？</a:t>
            </a:r>
            <a:endParaRPr lang="ja-JP" altLang="en-US" sz="2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659" y="4583381"/>
            <a:ext cx="918571" cy="164886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3756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18269" y="400686"/>
            <a:ext cx="8243489" cy="16927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教育委員会に相談して，</a:t>
            </a:r>
            <a:r>
              <a:rPr kumimoji="1"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下記の</a:t>
            </a:r>
            <a:r>
              <a:rPr kumimoji="1" lang="ja-JP" altLang="en-US" sz="32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ブラウザ</a:t>
            </a:r>
            <a:r>
              <a:rPr kumimoji="1"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（インターネット閲覧ソフト）を，ダウンロードしてインストールしてもらえるようにしましょう！</a:t>
            </a:r>
            <a:endParaRPr kumimoji="1"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2" name="図 11" descr="Tiedosto:Chrome Logo.svg –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037" y="1958833"/>
            <a:ext cx="740229" cy="740229"/>
          </a:xfrm>
          <a:prstGeom prst="rect">
            <a:avLst/>
          </a:prstGeom>
        </p:spPr>
      </p:pic>
      <p:pic>
        <p:nvPicPr>
          <p:cNvPr id="14" name="図 13" descr="Safari (navigateur web) — Wikipé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743" y="2003863"/>
            <a:ext cx="840680" cy="840680"/>
          </a:xfrm>
          <a:prstGeom prst="rect">
            <a:avLst/>
          </a:prstGeom>
        </p:spPr>
      </p:pic>
      <p:pic>
        <p:nvPicPr>
          <p:cNvPr id="15" name="図 14" descr="Firefox PNG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316" y="1901511"/>
            <a:ext cx="809030" cy="80903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567770" y="2518595"/>
            <a:ext cx="24276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Chrome</a:t>
            </a:r>
            <a:r>
              <a:rPr kumimoji="1" lang="en-US" altLang="ja-JP" dirty="0" smtClean="0"/>
              <a:t>(ver.63</a:t>
            </a:r>
            <a:r>
              <a:rPr kumimoji="1" lang="ja-JP" altLang="en-US" dirty="0" smtClean="0"/>
              <a:t>以降）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WindowsPC</a:t>
            </a:r>
            <a:r>
              <a:rPr kumimoji="1" lang="en-US" altLang="ja-JP" dirty="0" smtClean="0"/>
              <a:t>, iPad,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Mac, </a:t>
            </a:r>
            <a:r>
              <a:rPr kumimoji="1" lang="en-US" altLang="ja-JP" dirty="0" err="1" smtClean="0"/>
              <a:t>Andoroid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等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10359" y="2742626"/>
            <a:ext cx="23693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Safari</a:t>
            </a:r>
            <a:r>
              <a:rPr kumimoji="1" lang="en-US" altLang="ja-JP" dirty="0" smtClean="0"/>
              <a:t>(ver.11</a:t>
            </a:r>
            <a:r>
              <a:rPr kumimoji="1" lang="ja-JP" altLang="en-US" dirty="0" smtClean="0"/>
              <a:t>以降）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iPad,Mac</a:t>
            </a:r>
            <a:r>
              <a:rPr kumimoji="1" lang="ja-JP" altLang="en-US" dirty="0" smtClean="0"/>
              <a:t>等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89091" y="2537936"/>
            <a:ext cx="2316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Firefox</a:t>
            </a:r>
            <a:r>
              <a:rPr kumimoji="1" lang="en-US" altLang="ja-JP" dirty="0" smtClean="0"/>
              <a:t>(ver.57</a:t>
            </a:r>
            <a:r>
              <a:rPr kumimoji="1" lang="ja-JP" altLang="en-US" dirty="0" smtClean="0"/>
              <a:t>以降）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WindowsPC,iPad</a:t>
            </a:r>
            <a:r>
              <a:rPr kumimoji="1" lang="en-US" altLang="ja-JP" dirty="0" smtClean="0"/>
              <a:t>,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Mac,Andoroid</a:t>
            </a:r>
            <a:r>
              <a:rPr kumimoji="1" lang="ja-JP" altLang="en-US" dirty="0" smtClean="0"/>
              <a:t>等</a:t>
            </a:r>
            <a:endParaRPr kumimoji="1" lang="ja-JP" altLang="en-US" dirty="0"/>
          </a:p>
        </p:txBody>
      </p:sp>
      <p:sp>
        <p:nvSpPr>
          <p:cNvPr id="2" name="角丸四角形 1">
            <a:hlinkClick r:id="rId5"/>
          </p:cNvPr>
          <p:cNvSpPr/>
          <p:nvPr/>
        </p:nvSpPr>
        <p:spPr>
          <a:xfrm>
            <a:off x="777870" y="3495660"/>
            <a:ext cx="2007476" cy="662152"/>
          </a:xfrm>
          <a:prstGeom prst="roundRect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ダウンロードは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こちらから！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角丸四角形 12">
            <a:hlinkClick r:id="rId6"/>
          </p:cNvPr>
          <p:cNvSpPr/>
          <p:nvPr/>
        </p:nvSpPr>
        <p:spPr>
          <a:xfrm>
            <a:off x="3710359" y="3495660"/>
            <a:ext cx="2007476" cy="662152"/>
          </a:xfrm>
          <a:prstGeom prst="roundRect">
            <a:avLst/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ダウンロードは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こちらから！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角丸四角形 16">
            <a:hlinkClick r:id="rId7"/>
          </p:cNvPr>
          <p:cNvSpPr/>
          <p:nvPr/>
        </p:nvSpPr>
        <p:spPr>
          <a:xfrm>
            <a:off x="6552119" y="3495660"/>
            <a:ext cx="2007476" cy="662152"/>
          </a:xfrm>
          <a:prstGeom prst="roundRect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ダウンロードは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こちらから！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20" name="図 19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800" y="4807964"/>
            <a:ext cx="3140593" cy="138186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3" name="正方形/長方形 2"/>
          <p:cNvSpPr/>
          <p:nvPr/>
        </p:nvSpPr>
        <p:spPr>
          <a:xfrm>
            <a:off x="2171193" y="4232773"/>
            <a:ext cx="504978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インストールが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完了しましたか？</a:t>
            </a:r>
            <a:endParaRPr lang="ja-JP" altLang="en-US" sz="2800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2309">
            <a:off x="6206120" y="4798465"/>
            <a:ext cx="1175115" cy="1541135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90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485290" y="681827"/>
            <a:ext cx="684228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127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さあ「</a:t>
            </a:r>
            <a:r>
              <a:rPr lang="en-US" altLang="ja-JP" sz="5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Scratch 3.0</a:t>
            </a:r>
            <a:r>
              <a:rPr lang="ja-JP" altLang="en-US" sz="5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」</a:t>
            </a:r>
            <a:endParaRPr lang="en-US" altLang="ja-JP" sz="5400" b="1" cap="none" spc="0" dirty="0" smtClean="0">
              <a:ln w="0"/>
              <a:solidFill>
                <a:schemeClr val="bg1"/>
              </a:solidFill>
              <a:effectLst>
                <a:glow rad="190500">
                  <a:srgbClr val="FF990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ja-JP" altLang="en-US" sz="5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を始めましょう！</a:t>
            </a:r>
            <a:endParaRPr lang="en-US" altLang="ja-JP" sz="5400" b="1" cap="none" spc="0" dirty="0" smtClean="0">
              <a:ln w="0"/>
              <a:solidFill>
                <a:schemeClr val="bg1"/>
              </a:solidFill>
              <a:effectLst>
                <a:glow rad="190500">
                  <a:srgbClr val="FF990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ja-JP" altLang="en-US" sz="3600" b="1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最新の</a:t>
            </a:r>
            <a:r>
              <a:rPr lang="en-US" altLang="ja-JP" sz="3600" b="1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Scratch</a:t>
            </a:r>
            <a:r>
              <a:rPr lang="ja-JP" altLang="en-US" sz="3600" b="1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が利用可能です！</a:t>
            </a:r>
            <a:r>
              <a:rPr lang="en-US" altLang="ja-JP" sz="3600" b="1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ja-JP" sz="2800" b="1" cap="none" spc="0" dirty="0" smtClean="0">
              <a:ln w="0"/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92" y="855998"/>
            <a:ext cx="1326440" cy="1525993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153887" y="3164322"/>
            <a:ext cx="7173685" cy="32680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下記のリンクから，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Scratch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を始めましょう！</a:t>
            </a:r>
            <a:endParaRPr kumimoji="1"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2800" dirty="0">
                <a:hlinkClick r:id="rId3"/>
              </a:rPr>
              <a:t>https://</a:t>
            </a:r>
            <a:r>
              <a:rPr kumimoji="1" lang="en-US" altLang="ja-JP" sz="2800" dirty="0" smtClean="0">
                <a:hlinkClick r:id="rId3"/>
              </a:rPr>
              <a:t>scratch.mit.edu/</a:t>
            </a:r>
            <a:endParaRPr kumimoji="1" lang="en-US" altLang="ja-JP" sz="2800" dirty="0" smtClean="0"/>
          </a:p>
          <a:p>
            <a:pPr algn="ctr"/>
            <a:endParaRPr kumimoji="1" lang="en-US" altLang="ja-JP" sz="2800" dirty="0"/>
          </a:p>
          <a:p>
            <a:pPr algn="ctr"/>
            <a:r>
              <a:rPr kumimoji="1" lang="ja-JP" altLang="en-US" sz="2400" u="sng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まずは，</a:t>
            </a:r>
            <a:r>
              <a:rPr kumimoji="1" lang="ja-JP" altLang="en-US" sz="2400" u="sng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アカウント</a:t>
            </a:r>
            <a:r>
              <a:rPr kumimoji="1" lang="ja-JP" altLang="en-US" sz="2400" u="sng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を取得しましょう。</a:t>
            </a:r>
            <a:endParaRPr kumimoji="1" lang="en-US" altLang="ja-JP" sz="2400" u="sng" dirty="0" smtClean="0">
              <a:solidFill>
                <a:schemeClr val="accent6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2000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2000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アカウントを取得しなくても</a:t>
            </a:r>
            <a:r>
              <a:rPr kumimoji="1" lang="en-US" altLang="ja-JP" sz="2000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Scratch</a:t>
            </a:r>
            <a:r>
              <a:rPr kumimoji="1" lang="ja-JP" altLang="en-US" sz="2000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は始められますが，取得することで様々な機能を使うことができるようになります。また，授業での利用を想定した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教師用アカウント</a:t>
            </a:r>
            <a:r>
              <a:rPr kumimoji="1" lang="ja-JP" altLang="en-US" sz="2000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も申請できます。</a:t>
            </a:r>
            <a:r>
              <a:rPr kumimoji="1" lang="en-US" altLang="ja-JP" sz="2000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sz="2000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2000" dirty="0" smtClean="0">
                <a:solidFill>
                  <a:schemeClr val="accent6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アカウントの取得方法の詳細は，</a:t>
            </a:r>
            <a:r>
              <a:rPr kumimoji="1" lang="en-US" altLang="ja-JP" sz="2000" b="1" u="sng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r>
              <a:rPr kumimoji="1" lang="ja-JP" altLang="en-US" sz="2000" b="1" u="sng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体験編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を参照してください。</a:t>
            </a:r>
            <a:endParaRPr kumimoji="1" lang="en-US" altLang="ja-JP" sz="2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 smtClean="0"/>
          </a:p>
          <a:p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動作設定ボタン: 進む/次へ 6">
            <a:hlinkClick r:id="rId3" highlightClick="1"/>
          </p:cNvPr>
          <p:cNvSpPr/>
          <p:nvPr/>
        </p:nvSpPr>
        <p:spPr>
          <a:xfrm>
            <a:off x="6624144" y="3772482"/>
            <a:ext cx="659524" cy="515007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092" y="2990151"/>
            <a:ext cx="1270525" cy="166626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84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0043" y="1249934"/>
            <a:ext cx="8119531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127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「</a:t>
            </a:r>
            <a:r>
              <a:rPr lang="en-US" altLang="ja-JP" sz="5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Scratch </a:t>
            </a:r>
            <a:r>
              <a:rPr lang="ja-JP" altLang="en-US" sz="5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」</a:t>
            </a:r>
            <a:r>
              <a:rPr lang="ja-JP" altLang="en-US" sz="3600" b="1" cap="none" spc="0" dirty="0" smtClean="0">
                <a:ln w="0"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インストール版</a:t>
            </a:r>
            <a:endParaRPr lang="en-US" altLang="ja-JP" sz="3600" b="1" cap="none" spc="0" dirty="0" smtClean="0">
              <a:ln w="0"/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3600" b="1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r>
              <a:rPr lang="en-US" altLang="ja-JP" sz="36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PC</a:t>
            </a:r>
            <a:r>
              <a:rPr lang="ja-JP" altLang="en-US" sz="36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等の端末にインストールしましょう。</a:t>
            </a:r>
            <a:r>
              <a:rPr lang="en-US" altLang="ja-JP" sz="3600" b="1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ja-JP" sz="2800" b="1" cap="none" spc="0" dirty="0" smtClean="0">
              <a:ln w="0"/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42" y="427755"/>
            <a:ext cx="1326440" cy="152599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467" y="1365685"/>
            <a:ext cx="1351842" cy="1772908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9" name="正方形/長方形 8"/>
          <p:cNvSpPr/>
          <p:nvPr/>
        </p:nvSpPr>
        <p:spPr>
          <a:xfrm>
            <a:off x="143691" y="3232141"/>
            <a:ext cx="8856618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学校</a:t>
            </a:r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PC</a:t>
            </a:r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等の端末は，</a:t>
            </a:r>
            <a:endParaRPr kumimoji="1" lang="en-US" altLang="ja-JP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</a:t>
            </a:r>
            <a:r>
              <a:rPr lang="en-US" altLang="ja-JP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Windows10</a:t>
            </a:r>
            <a:r>
              <a:rPr lang="ja-JP" alt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以上</a:t>
            </a:r>
            <a:r>
              <a:rPr lang="ja-JP" altLang="en-US" sz="2800" dirty="0"/>
              <a:t> </a:t>
            </a:r>
            <a:r>
              <a:rPr lang="ja-JP" altLang="en-US" sz="2000" dirty="0" smtClean="0"/>
              <a:t>または        </a:t>
            </a:r>
            <a:r>
              <a:rPr lang="ja-JP" altLang="en-US" sz="2800" dirty="0" smtClean="0"/>
              <a:t> </a:t>
            </a:r>
            <a:r>
              <a:rPr lang="en-US" altLang="ja-JP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</a:t>
            </a:r>
            <a:r>
              <a:rPr lang="en-US" altLang="ja-JP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OS10.13</a:t>
            </a:r>
            <a:r>
              <a:rPr lang="ja-JP" altLang="en-U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以上</a:t>
            </a:r>
            <a:r>
              <a:rPr lang="ja-JP" altLang="en-US" sz="2000" dirty="0" smtClean="0"/>
              <a:t>ですか？</a:t>
            </a:r>
            <a:endParaRPr lang="ja-JP" altLang="en-US" sz="20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43" y="3718498"/>
            <a:ext cx="615370" cy="5174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36869" y="3768457"/>
            <a:ext cx="504552" cy="5067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図 9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17" y="4524466"/>
            <a:ext cx="3140593" cy="138186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1" name="図 10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627" y="4496456"/>
            <a:ext cx="3137338" cy="138042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7340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92514" y="961041"/>
            <a:ext cx="7958974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127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「</a:t>
            </a:r>
            <a:r>
              <a:rPr lang="en-US" altLang="ja-JP" sz="5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Scratch </a:t>
            </a:r>
            <a:r>
              <a:rPr lang="ja-JP" altLang="en-US" sz="5400" b="1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デスク</a:t>
            </a:r>
            <a:r>
              <a:rPr lang="ja-JP" altLang="en-US" sz="5400" b="1" dirty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トップ</a:t>
            </a:r>
            <a:r>
              <a:rPr lang="ja-JP" altLang="en-US" sz="5400" b="1" cap="none" spc="0" dirty="0" smtClean="0">
                <a:ln w="0"/>
                <a:solidFill>
                  <a:schemeClr val="bg1"/>
                </a:solidFill>
                <a:effectLst>
                  <a:glow rad="190500">
                    <a:srgbClr val="FF99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」</a:t>
            </a:r>
            <a:endParaRPr lang="en-US" altLang="ja-JP" sz="5400" b="1" cap="none" spc="0" dirty="0" smtClean="0">
              <a:ln w="0"/>
              <a:solidFill>
                <a:schemeClr val="bg1"/>
              </a:solidFill>
              <a:effectLst>
                <a:glow rad="190500">
                  <a:srgbClr val="FF990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ja-JP" altLang="en-US" sz="5400" b="1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を使いましょう</a:t>
            </a:r>
            <a:r>
              <a:rPr lang="ja-JP" altLang="en-US" sz="5400" b="1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！</a:t>
            </a:r>
            <a:r>
              <a:rPr lang="en-US" altLang="ja-JP" sz="5400" b="1" cap="none" spc="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ja-JP" sz="4400" b="1" cap="none" spc="0" dirty="0" smtClean="0">
              <a:ln w="0"/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37" y="1838204"/>
            <a:ext cx="1326440" cy="1525993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985157" y="3698764"/>
            <a:ext cx="7173685" cy="23186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下記のリンクから，インターネットに接続しなくても「</a:t>
            </a:r>
            <a:r>
              <a:rPr kumimoji="1" lang="en-US" altLang="ja-JP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Scratch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」を使うことが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できる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Scratch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デスクトップ」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，ダウンロードしてから，インストールして使いましょう！</a:t>
            </a:r>
            <a:endParaRPr kumimoji="1" lang="en-US" altLang="ja-JP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2400" dirty="0" smtClean="0">
                <a:hlinkClick r:id="rId3"/>
              </a:rPr>
              <a:t>https://scratch.mit.edu/download</a:t>
            </a:r>
            <a:endParaRPr kumimoji="1" lang="en-US" altLang="ja-JP" sz="2400" dirty="0" smtClean="0"/>
          </a:p>
          <a:p>
            <a:pPr algn="ctr"/>
            <a:endParaRPr kumimoji="1" lang="en-US" altLang="ja-JP" dirty="0" smtClean="0"/>
          </a:p>
          <a:p>
            <a:r>
              <a:rPr kumimoji="1" lang="en-US" altLang="ja-JP" sz="1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注意！</a:t>
            </a:r>
            <a:r>
              <a:rPr kumimoji="1" lang="en-US" altLang="ja-JP" sz="1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sz="1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1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オフラインエディターでは，自動保存機能や作成したプログラムを共有できる</a:t>
            </a:r>
            <a:endParaRPr kumimoji="1" lang="en-US" altLang="ja-JP" sz="1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コミュニティは利用できません。</a:t>
            </a:r>
            <a:endParaRPr kumimoji="1"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動作設定ボタン: 進む/次へ 6">
            <a:hlinkClick r:id="rId3" highlightClick="1"/>
          </p:cNvPr>
          <p:cNvSpPr/>
          <p:nvPr/>
        </p:nvSpPr>
        <p:spPr>
          <a:xfrm>
            <a:off x="6807000" y="4608808"/>
            <a:ext cx="576943" cy="446315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921" y="4595547"/>
            <a:ext cx="1351842" cy="1772908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2" name="図 1">
            <a:hlinkClick r:id="rId3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8436" y="2902265"/>
            <a:ext cx="3667125" cy="609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78477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174</Words>
  <Application>Microsoft Office PowerPoint</Application>
  <PresentationFormat>画面に合わせる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ＭＳ Ｐゴシック</vt:lpstr>
      <vt:lpstr>游ゴシック</vt:lpstr>
      <vt:lpstr>游ゴシック Light</vt:lpstr>
      <vt:lpstr>Aharoni</vt:lpstr>
      <vt:lpstr>Arial</vt:lpstr>
      <vt:lpstr>Calibri</vt:lpstr>
      <vt:lpstr>Calibri Light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鹿児島県総合教育センター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鹿児島県総合教育センター</dc:creator>
  <cp:lastModifiedBy>KidaHiroshi</cp:lastModifiedBy>
  <cp:revision>29</cp:revision>
  <cp:lastPrinted>2018-11-30T07:52:39Z</cp:lastPrinted>
  <dcterms:created xsi:type="dcterms:W3CDTF">2018-11-30T01:45:13Z</dcterms:created>
  <dcterms:modified xsi:type="dcterms:W3CDTF">2019-02-02T04:28:09Z</dcterms:modified>
</cp:coreProperties>
</file>