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256" r:id="rId2"/>
    <p:sldId id="257" r:id="rId3"/>
    <p:sldId id="330" r:id="rId4"/>
    <p:sldId id="331" r:id="rId5"/>
    <p:sldId id="332" r:id="rId6"/>
    <p:sldId id="333" r:id="rId7"/>
    <p:sldId id="334" r:id="rId8"/>
    <p:sldId id="336" r:id="rId9"/>
    <p:sldId id="335" r:id="rId10"/>
    <p:sldId id="337" r:id="rId11"/>
    <p:sldId id="338" r:id="rId12"/>
    <p:sldId id="339" r:id="rId13"/>
    <p:sldId id="340" r:id="rId14"/>
    <p:sldId id="341" r:id="rId15"/>
    <p:sldId id="343" r:id="rId16"/>
    <p:sldId id="344" r:id="rId17"/>
    <p:sldId id="345" r:id="rId18"/>
    <p:sldId id="346" r:id="rId19"/>
    <p:sldId id="347" r:id="rId20"/>
    <p:sldId id="342" r:id="rId21"/>
    <p:sldId id="348" r:id="rId22"/>
  </p:sldIdLst>
  <p:sldSz cx="9144000" cy="6858000" type="screen4x3"/>
  <p:notesSz cx="6735763" cy="98694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F0D9"/>
    <a:srgbClr val="FFCCFF"/>
    <a:srgbClr val="FFFFCC"/>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73" autoAdjust="0"/>
    <p:restoredTop sz="80439" autoAdjust="0"/>
  </p:normalViewPr>
  <p:slideViewPr>
    <p:cSldViewPr snapToGrid="0">
      <p:cViewPr varScale="1">
        <p:scale>
          <a:sx n="59" d="100"/>
          <a:sy n="59" d="100"/>
        </p:scale>
        <p:origin x="1740" y="60"/>
      </p:cViewPr>
      <p:guideLst/>
    </p:cSldViewPr>
  </p:slideViewPr>
  <p:notesTextViewPr>
    <p:cViewPr>
      <p:scale>
        <a:sx n="1" d="1"/>
        <a:sy n="1" d="1"/>
      </p:scale>
      <p:origin x="0" y="0"/>
    </p:cViewPr>
  </p:notesTextViewPr>
  <p:notesViewPr>
    <p:cSldViewPr snapToGrid="0">
      <p:cViewPr varScale="1">
        <p:scale>
          <a:sx n="56" d="100"/>
          <a:sy n="56" d="100"/>
        </p:scale>
        <p:origin x="285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BB3D8F-C5C4-48B7-AC93-852C25BDA243}" type="doc">
      <dgm:prSet loTypeId="urn:microsoft.com/office/officeart/2005/8/layout/vProcess5" loCatId="process" qsTypeId="urn:microsoft.com/office/officeart/2005/8/quickstyle/simple5" qsCatId="simple" csTypeId="urn:microsoft.com/office/officeart/2005/8/colors/colorful4" csCatId="colorful" phldr="1"/>
      <dgm:spPr/>
      <dgm:t>
        <a:bodyPr/>
        <a:lstStyle/>
        <a:p>
          <a:endParaRPr kumimoji="1" lang="ja-JP" altLang="en-US"/>
        </a:p>
      </dgm:t>
    </dgm:pt>
    <dgm:pt modelId="{278614DC-3BDB-41D9-9636-389F46855A3B}">
      <dgm:prSet phldrT="[テキスト]" custT="1"/>
      <dgm:spPr>
        <a:effectLst>
          <a:outerShdw blurRad="76200" dir="18900000" sy="23000" kx="-1200000" algn="bl" rotWithShape="0">
            <a:prstClr val="black">
              <a:alpha val="20000"/>
            </a:prstClr>
          </a:outerShdw>
        </a:effectLst>
      </dgm:spPr>
      <dgm:t>
        <a:bodyPr/>
        <a:lstStyle/>
        <a:p>
          <a:r>
            <a:rPr kumimoji="1" lang="ja-JP" altLang="en-US" sz="3400" b="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プログラミングによって</a:t>
          </a:r>
          <a:r>
            <a:rPr kumimoji="1" lang="en-US" altLang="ja-JP" sz="3400" b="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a:r>
          <a:br>
            <a:rPr kumimoji="1" lang="en-US" altLang="ja-JP" sz="3400" b="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br>
          <a:r>
            <a:rPr kumimoji="1" lang="en-US" altLang="ja-JP" sz="3400" b="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a:t>
          </a:r>
          <a:r>
            <a:rPr kumimoji="1" lang="ja-JP" altLang="en-US" sz="3400" b="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育てたい力を明らかにする</a:t>
          </a:r>
          <a:endParaRPr kumimoji="1" lang="ja-JP" altLang="en-US" sz="3400" b="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dgm:t>
    </dgm:pt>
    <dgm:pt modelId="{6F15FAF0-0D1E-4FDF-BACF-ED332FC225E7}" type="parTrans" cxnId="{A881FF5C-E879-429C-80A6-0D9E13C5FD49}">
      <dgm:prSet/>
      <dgm:spPr/>
      <dgm:t>
        <a:bodyPr/>
        <a:lstStyle/>
        <a:p>
          <a:endParaRPr kumimoji="1" lang="ja-JP" altLang="en-US" sz="3400" b="1">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dgm:t>
    </dgm:pt>
    <dgm:pt modelId="{4D8A94AB-054C-423C-8C3D-90B7B6C0C641}" type="sibTrans" cxnId="{A881FF5C-E879-429C-80A6-0D9E13C5FD49}">
      <dgm:prSet custT="1"/>
      <dgm:spPr/>
      <dgm:t>
        <a:bodyPr/>
        <a:lstStyle/>
        <a:p>
          <a:endParaRPr kumimoji="1" lang="ja-JP" altLang="en-US" sz="3400" b="1">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dgm:t>
    </dgm:pt>
    <dgm:pt modelId="{73D06F90-985C-4403-A592-B1D32E8C3DC0}">
      <dgm:prSet phldrT="[テキスト]" custT="1"/>
      <dgm:spPr>
        <a:effectLst>
          <a:outerShdw blurRad="76200" dir="18900000" sy="23000" kx="-1200000" algn="bl" rotWithShape="0">
            <a:prstClr val="black">
              <a:alpha val="20000"/>
            </a:prstClr>
          </a:outerShdw>
        </a:effectLst>
      </dgm:spPr>
      <dgm:t>
        <a:bodyPr/>
        <a:lstStyle/>
        <a:p>
          <a:r>
            <a:rPr kumimoji="1" lang="ja-JP" altLang="en-US" sz="3400" b="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必要な指導内容を</a:t>
          </a:r>
          <a:r>
            <a:rPr kumimoji="1" lang="en-US" altLang="ja-JP" sz="3400" b="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a:r>
          <a:br>
            <a:rPr kumimoji="1" lang="en-US" altLang="ja-JP" sz="3400" b="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br>
          <a:r>
            <a:rPr kumimoji="1" lang="en-US" altLang="ja-JP" sz="3400" b="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a:t>
          </a:r>
          <a:r>
            <a:rPr kumimoji="1" lang="ja-JP" altLang="en-US" sz="3400" b="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教科等横断的に配列する</a:t>
          </a:r>
          <a:endParaRPr kumimoji="1" lang="ja-JP" altLang="en-US" sz="3400" b="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dgm:t>
    </dgm:pt>
    <dgm:pt modelId="{8819B515-7943-499F-9F18-F62DAD01F073}" type="parTrans" cxnId="{1E3BA670-605A-4B45-890B-DB97FF46C51B}">
      <dgm:prSet/>
      <dgm:spPr/>
      <dgm:t>
        <a:bodyPr/>
        <a:lstStyle/>
        <a:p>
          <a:endParaRPr kumimoji="1" lang="ja-JP" altLang="en-US" sz="3400" b="1">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dgm:t>
    </dgm:pt>
    <dgm:pt modelId="{42E25904-6582-4BEF-BE95-7C0A229C6F49}" type="sibTrans" cxnId="{1E3BA670-605A-4B45-890B-DB97FF46C51B}">
      <dgm:prSet custT="1"/>
      <dgm:spPr/>
      <dgm:t>
        <a:bodyPr/>
        <a:lstStyle/>
        <a:p>
          <a:endParaRPr kumimoji="1" lang="ja-JP" altLang="en-US" sz="3400" b="1">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dgm:t>
    </dgm:pt>
    <dgm:pt modelId="{E7B17390-3102-44B4-A140-1228A1FD1C2C}">
      <dgm:prSet phldrT="[テキスト]" custT="1"/>
      <dgm:spPr>
        <a:effectLst>
          <a:outerShdw blurRad="76200" dir="18900000" sy="23000" kx="-1200000" algn="bl" rotWithShape="0">
            <a:prstClr val="black">
              <a:alpha val="20000"/>
            </a:prstClr>
          </a:outerShdw>
        </a:effectLst>
      </dgm:spPr>
      <dgm:t>
        <a:bodyPr/>
        <a:lstStyle/>
        <a:p>
          <a:r>
            <a:rPr kumimoji="1" lang="ja-JP" altLang="en-US" sz="3400" b="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計画的，組織的に取り組む</a:t>
          </a:r>
          <a:endParaRPr kumimoji="1" lang="ja-JP" altLang="en-US" sz="3400" b="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dgm:t>
    </dgm:pt>
    <dgm:pt modelId="{3C3440E6-B80E-4551-A3FA-AEBC0D6CA26C}" type="parTrans" cxnId="{FA7B884B-4ACD-48E7-9A77-FFCC447BAC39}">
      <dgm:prSet/>
      <dgm:spPr/>
      <dgm:t>
        <a:bodyPr/>
        <a:lstStyle/>
        <a:p>
          <a:endParaRPr kumimoji="1" lang="ja-JP" altLang="en-US" sz="3400" b="1">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dgm:t>
    </dgm:pt>
    <dgm:pt modelId="{569DD030-24FC-42D1-B76F-57E6E6B19DE0}" type="sibTrans" cxnId="{FA7B884B-4ACD-48E7-9A77-FFCC447BAC39}">
      <dgm:prSet custT="1"/>
      <dgm:spPr/>
      <dgm:t>
        <a:bodyPr/>
        <a:lstStyle/>
        <a:p>
          <a:endParaRPr kumimoji="1" lang="ja-JP" altLang="en-US" sz="3400" b="1">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dgm:t>
    </dgm:pt>
    <dgm:pt modelId="{A12E9946-280C-497C-8A5A-1695D94C37CE}">
      <dgm:prSet phldrT="[テキスト]" custT="1"/>
      <dgm:spPr>
        <a:effectLst>
          <a:outerShdw blurRad="76200" dir="18900000" sy="23000" kx="-1200000" algn="bl" rotWithShape="0">
            <a:prstClr val="black">
              <a:alpha val="20000"/>
            </a:prstClr>
          </a:outerShdw>
        </a:effectLst>
      </dgm:spPr>
      <dgm:t>
        <a:bodyPr/>
        <a:lstStyle/>
        <a:p>
          <a:r>
            <a:rPr kumimoji="1" lang="ja-JP" altLang="en-US" sz="3400" b="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育てたい力や指導内容の</a:t>
          </a:r>
          <a:r>
            <a:rPr kumimoji="1" lang="en-US" altLang="ja-JP" sz="3400" b="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a:r>
          <a:br>
            <a:rPr kumimoji="1" lang="en-US" altLang="ja-JP" sz="3400" b="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br>
          <a:r>
            <a:rPr kumimoji="1" lang="en-US" altLang="ja-JP" sz="3400" b="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a:t>
          </a:r>
          <a:r>
            <a:rPr kumimoji="1" lang="ja-JP" altLang="en-US" sz="3400" b="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配列などを見直す</a:t>
          </a:r>
          <a:endParaRPr kumimoji="1" lang="ja-JP" altLang="en-US" sz="3400" b="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dgm:t>
    </dgm:pt>
    <dgm:pt modelId="{3547CA3B-82CF-4B80-AF7B-FA0E89173E4A}" type="parTrans" cxnId="{790A2D94-C55F-4DE9-ACDE-B4B6BABB6893}">
      <dgm:prSet/>
      <dgm:spPr/>
      <dgm:t>
        <a:bodyPr/>
        <a:lstStyle/>
        <a:p>
          <a:endParaRPr kumimoji="1" lang="ja-JP" altLang="en-US" sz="3400" b="1">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dgm:t>
    </dgm:pt>
    <dgm:pt modelId="{46A14FB1-FEAB-4BD0-8F9F-06058F97AD93}" type="sibTrans" cxnId="{790A2D94-C55F-4DE9-ACDE-B4B6BABB6893}">
      <dgm:prSet/>
      <dgm:spPr/>
      <dgm:t>
        <a:bodyPr/>
        <a:lstStyle/>
        <a:p>
          <a:endParaRPr kumimoji="1" lang="ja-JP" altLang="en-US" sz="3400" b="1">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dgm:t>
    </dgm:pt>
    <dgm:pt modelId="{B7061838-AB97-4E78-A7DB-F83C2C830B06}" type="pres">
      <dgm:prSet presAssocID="{A9BB3D8F-C5C4-48B7-AC93-852C25BDA243}" presName="outerComposite" presStyleCnt="0">
        <dgm:presLayoutVars>
          <dgm:chMax val="5"/>
          <dgm:dir/>
          <dgm:resizeHandles val="exact"/>
        </dgm:presLayoutVars>
      </dgm:prSet>
      <dgm:spPr/>
      <dgm:t>
        <a:bodyPr/>
        <a:lstStyle/>
        <a:p>
          <a:endParaRPr kumimoji="1" lang="ja-JP" altLang="en-US"/>
        </a:p>
      </dgm:t>
    </dgm:pt>
    <dgm:pt modelId="{155366F8-CFA6-475B-90D9-D958113FCD38}" type="pres">
      <dgm:prSet presAssocID="{A9BB3D8F-C5C4-48B7-AC93-852C25BDA243}" presName="dummyMaxCanvas" presStyleCnt="0">
        <dgm:presLayoutVars/>
      </dgm:prSet>
      <dgm:spPr/>
    </dgm:pt>
    <dgm:pt modelId="{B73E11FC-DF48-4472-827C-2CE3EC870810}" type="pres">
      <dgm:prSet presAssocID="{A9BB3D8F-C5C4-48B7-AC93-852C25BDA243}" presName="FourNodes_1" presStyleLbl="node1" presStyleIdx="0" presStyleCnt="4">
        <dgm:presLayoutVars>
          <dgm:bulletEnabled val="1"/>
        </dgm:presLayoutVars>
      </dgm:prSet>
      <dgm:spPr/>
      <dgm:t>
        <a:bodyPr/>
        <a:lstStyle/>
        <a:p>
          <a:endParaRPr kumimoji="1" lang="ja-JP" altLang="en-US"/>
        </a:p>
      </dgm:t>
    </dgm:pt>
    <dgm:pt modelId="{F9250AD0-3B03-48B6-87B2-4846A28E13F3}" type="pres">
      <dgm:prSet presAssocID="{A9BB3D8F-C5C4-48B7-AC93-852C25BDA243}" presName="FourNodes_2" presStyleLbl="node1" presStyleIdx="1" presStyleCnt="4">
        <dgm:presLayoutVars>
          <dgm:bulletEnabled val="1"/>
        </dgm:presLayoutVars>
      </dgm:prSet>
      <dgm:spPr/>
      <dgm:t>
        <a:bodyPr/>
        <a:lstStyle/>
        <a:p>
          <a:endParaRPr kumimoji="1" lang="ja-JP" altLang="en-US"/>
        </a:p>
      </dgm:t>
    </dgm:pt>
    <dgm:pt modelId="{FE62F88D-3069-4FAC-8A5F-FBAFE94F29DE}" type="pres">
      <dgm:prSet presAssocID="{A9BB3D8F-C5C4-48B7-AC93-852C25BDA243}" presName="FourNodes_3" presStyleLbl="node1" presStyleIdx="2" presStyleCnt="4">
        <dgm:presLayoutVars>
          <dgm:bulletEnabled val="1"/>
        </dgm:presLayoutVars>
      </dgm:prSet>
      <dgm:spPr/>
      <dgm:t>
        <a:bodyPr/>
        <a:lstStyle/>
        <a:p>
          <a:endParaRPr kumimoji="1" lang="ja-JP" altLang="en-US"/>
        </a:p>
      </dgm:t>
    </dgm:pt>
    <dgm:pt modelId="{4BB07A07-6AE5-47F5-81F0-BD7B393ACDCA}" type="pres">
      <dgm:prSet presAssocID="{A9BB3D8F-C5C4-48B7-AC93-852C25BDA243}" presName="FourNodes_4" presStyleLbl="node1" presStyleIdx="3" presStyleCnt="4">
        <dgm:presLayoutVars>
          <dgm:bulletEnabled val="1"/>
        </dgm:presLayoutVars>
      </dgm:prSet>
      <dgm:spPr/>
      <dgm:t>
        <a:bodyPr/>
        <a:lstStyle/>
        <a:p>
          <a:endParaRPr kumimoji="1" lang="ja-JP" altLang="en-US"/>
        </a:p>
      </dgm:t>
    </dgm:pt>
    <dgm:pt modelId="{FBEA8991-A57A-4745-A418-B45E19EBA8FA}" type="pres">
      <dgm:prSet presAssocID="{A9BB3D8F-C5C4-48B7-AC93-852C25BDA243}" presName="FourConn_1-2" presStyleLbl="fgAccFollowNode1" presStyleIdx="0" presStyleCnt="3">
        <dgm:presLayoutVars>
          <dgm:bulletEnabled val="1"/>
        </dgm:presLayoutVars>
      </dgm:prSet>
      <dgm:spPr/>
      <dgm:t>
        <a:bodyPr/>
        <a:lstStyle/>
        <a:p>
          <a:endParaRPr kumimoji="1" lang="ja-JP" altLang="en-US"/>
        </a:p>
      </dgm:t>
    </dgm:pt>
    <dgm:pt modelId="{4DA5CCA5-0341-4247-B67C-77B68A15D054}" type="pres">
      <dgm:prSet presAssocID="{A9BB3D8F-C5C4-48B7-AC93-852C25BDA243}" presName="FourConn_2-3" presStyleLbl="fgAccFollowNode1" presStyleIdx="1" presStyleCnt="3">
        <dgm:presLayoutVars>
          <dgm:bulletEnabled val="1"/>
        </dgm:presLayoutVars>
      </dgm:prSet>
      <dgm:spPr/>
      <dgm:t>
        <a:bodyPr/>
        <a:lstStyle/>
        <a:p>
          <a:endParaRPr kumimoji="1" lang="ja-JP" altLang="en-US"/>
        </a:p>
      </dgm:t>
    </dgm:pt>
    <dgm:pt modelId="{C7C3F32B-1B57-4FE5-8822-34E90FD6B94F}" type="pres">
      <dgm:prSet presAssocID="{A9BB3D8F-C5C4-48B7-AC93-852C25BDA243}" presName="FourConn_3-4" presStyleLbl="fgAccFollowNode1" presStyleIdx="2" presStyleCnt="3">
        <dgm:presLayoutVars>
          <dgm:bulletEnabled val="1"/>
        </dgm:presLayoutVars>
      </dgm:prSet>
      <dgm:spPr/>
      <dgm:t>
        <a:bodyPr/>
        <a:lstStyle/>
        <a:p>
          <a:endParaRPr kumimoji="1" lang="ja-JP" altLang="en-US"/>
        </a:p>
      </dgm:t>
    </dgm:pt>
    <dgm:pt modelId="{3AE0406A-F4D4-4F43-BD4C-EDFA5CECB4BD}" type="pres">
      <dgm:prSet presAssocID="{A9BB3D8F-C5C4-48B7-AC93-852C25BDA243}" presName="FourNodes_1_text" presStyleLbl="node1" presStyleIdx="3" presStyleCnt="4">
        <dgm:presLayoutVars>
          <dgm:bulletEnabled val="1"/>
        </dgm:presLayoutVars>
      </dgm:prSet>
      <dgm:spPr/>
      <dgm:t>
        <a:bodyPr/>
        <a:lstStyle/>
        <a:p>
          <a:endParaRPr kumimoji="1" lang="ja-JP" altLang="en-US"/>
        </a:p>
      </dgm:t>
    </dgm:pt>
    <dgm:pt modelId="{12B0500E-488F-4FCC-9198-6C4EBC7DD01D}" type="pres">
      <dgm:prSet presAssocID="{A9BB3D8F-C5C4-48B7-AC93-852C25BDA243}" presName="FourNodes_2_text" presStyleLbl="node1" presStyleIdx="3" presStyleCnt="4">
        <dgm:presLayoutVars>
          <dgm:bulletEnabled val="1"/>
        </dgm:presLayoutVars>
      </dgm:prSet>
      <dgm:spPr/>
      <dgm:t>
        <a:bodyPr/>
        <a:lstStyle/>
        <a:p>
          <a:endParaRPr kumimoji="1" lang="ja-JP" altLang="en-US"/>
        </a:p>
      </dgm:t>
    </dgm:pt>
    <dgm:pt modelId="{C7C78D56-4A5E-488D-AD68-01EE0CFD445A}" type="pres">
      <dgm:prSet presAssocID="{A9BB3D8F-C5C4-48B7-AC93-852C25BDA243}" presName="FourNodes_3_text" presStyleLbl="node1" presStyleIdx="3" presStyleCnt="4">
        <dgm:presLayoutVars>
          <dgm:bulletEnabled val="1"/>
        </dgm:presLayoutVars>
      </dgm:prSet>
      <dgm:spPr/>
      <dgm:t>
        <a:bodyPr/>
        <a:lstStyle/>
        <a:p>
          <a:endParaRPr kumimoji="1" lang="ja-JP" altLang="en-US"/>
        </a:p>
      </dgm:t>
    </dgm:pt>
    <dgm:pt modelId="{539142E6-4B5D-42C7-AD80-CF2BABD6AC9D}" type="pres">
      <dgm:prSet presAssocID="{A9BB3D8F-C5C4-48B7-AC93-852C25BDA243}" presName="FourNodes_4_text" presStyleLbl="node1" presStyleIdx="3" presStyleCnt="4">
        <dgm:presLayoutVars>
          <dgm:bulletEnabled val="1"/>
        </dgm:presLayoutVars>
      </dgm:prSet>
      <dgm:spPr/>
      <dgm:t>
        <a:bodyPr/>
        <a:lstStyle/>
        <a:p>
          <a:endParaRPr kumimoji="1" lang="ja-JP" altLang="en-US"/>
        </a:p>
      </dgm:t>
    </dgm:pt>
  </dgm:ptLst>
  <dgm:cxnLst>
    <dgm:cxn modelId="{FAE4304B-D583-4FBD-980E-B7BD45B63688}" type="presOf" srcId="{A12E9946-280C-497C-8A5A-1695D94C37CE}" destId="{539142E6-4B5D-42C7-AD80-CF2BABD6AC9D}" srcOrd="1" destOrd="0" presId="urn:microsoft.com/office/officeart/2005/8/layout/vProcess5"/>
    <dgm:cxn modelId="{2C0E4D34-5E46-4811-A52B-FFD51920B962}" type="presOf" srcId="{A9BB3D8F-C5C4-48B7-AC93-852C25BDA243}" destId="{B7061838-AB97-4E78-A7DB-F83C2C830B06}" srcOrd="0" destOrd="0" presId="urn:microsoft.com/office/officeart/2005/8/layout/vProcess5"/>
    <dgm:cxn modelId="{790A2D94-C55F-4DE9-ACDE-B4B6BABB6893}" srcId="{A9BB3D8F-C5C4-48B7-AC93-852C25BDA243}" destId="{A12E9946-280C-497C-8A5A-1695D94C37CE}" srcOrd="3" destOrd="0" parTransId="{3547CA3B-82CF-4B80-AF7B-FA0E89173E4A}" sibTransId="{46A14FB1-FEAB-4BD0-8F9F-06058F97AD93}"/>
    <dgm:cxn modelId="{9BCBFB85-D74A-4737-B742-9B1BE8C5CF93}" type="presOf" srcId="{278614DC-3BDB-41D9-9636-389F46855A3B}" destId="{3AE0406A-F4D4-4F43-BD4C-EDFA5CECB4BD}" srcOrd="1" destOrd="0" presId="urn:microsoft.com/office/officeart/2005/8/layout/vProcess5"/>
    <dgm:cxn modelId="{00B72E47-11F6-42B3-ABEA-6CB54DB94DA6}" type="presOf" srcId="{4D8A94AB-054C-423C-8C3D-90B7B6C0C641}" destId="{FBEA8991-A57A-4745-A418-B45E19EBA8FA}" srcOrd="0" destOrd="0" presId="urn:microsoft.com/office/officeart/2005/8/layout/vProcess5"/>
    <dgm:cxn modelId="{76B748CA-0422-4699-9FBA-14A095186F70}" type="presOf" srcId="{278614DC-3BDB-41D9-9636-389F46855A3B}" destId="{B73E11FC-DF48-4472-827C-2CE3EC870810}" srcOrd="0" destOrd="0" presId="urn:microsoft.com/office/officeart/2005/8/layout/vProcess5"/>
    <dgm:cxn modelId="{DB90001F-34CC-4EC1-BC32-D14DE3773DCA}" type="presOf" srcId="{E7B17390-3102-44B4-A140-1228A1FD1C2C}" destId="{C7C78D56-4A5E-488D-AD68-01EE0CFD445A}" srcOrd="1" destOrd="0" presId="urn:microsoft.com/office/officeart/2005/8/layout/vProcess5"/>
    <dgm:cxn modelId="{BF58215A-7077-4389-89A3-DCF3BD7B8304}" type="presOf" srcId="{73D06F90-985C-4403-A592-B1D32E8C3DC0}" destId="{F9250AD0-3B03-48B6-87B2-4846A28E13F3}" srcOrd="0" destOrd="0" presId="urn:microsoft.com/office/officeart/2005/8/layout/vProcess5"/>
    <dgm:cxn modelId="{1E3BA670-605A-4B45-890B-DB97FF46C51B}" srcId="{A9BB3D8F-C5C4-48B7-AC93-852C25BDA243}" destId="{73D06F90-985C-4403-A592-B1D32E8C3DC0}" srcOrd="1" destOrd="0" parTransId="{8819B515-7943-499F-9F18-F62DAD01F073}" sibTransId="{42E25904-6582-4BEF-BE95-7C0A229C6F49}"/>
    <dgm:cxn modelId="{F627BDFA-05FB-4539-B4BB-609AEC86EA5C}" type="presOf" srcId="{A12E9946-280C-497C-8A5A-1695D94C37CE}" destId="{4BB07A07-6AE5-47F5-81F0-BD7B393ACDCA}" srcOrd="0" destOrd="0" presId="urn:microsoft.com/office/officeart/2005/8/layout/vProcess5"/>
    <dgm:cxn modelId="{FA7B884B-4ACD-48E7-9A77-FFCC447BAC39}" srcId="{A9BB3D8F-C5C4-48B7-AC93-852C25BDA243}" destId="{E7B17390-3102-44B4-A140-1228A1FD1C2C}" srcOrd="2" destOrd="0" parTransId="{3C3440E6-B80E-4551-A3FA-AEBC0D6CA26C}" sibTransId="{569DD030-24FC-42D1-B76F-57E6E6B19DE0}"/>
    <dgm:cxn modelId="{19EF435D-D7A6-45B7-B4B1-DE508B120662}" type="presOf" srcId="{42E25904-6582-4BEF-BE95-7C0A229C6F49}" destId="{4DA5CCA5-0341-4247-B67C-77B68A15D054}" srcOrd="0" destOrd="0" presId="urn:microsoft.com/office/officeart/2005/8/layout/vProcess5"/>
    <dgm:cxn modelId="{A881FF5C-E879-429C-80A6-0D9E13C5FD49}" srcId="{A9BB3D8F-C5C4-48B7-AC93-852C25BDA243}" destId="{278614DC-3BDB-41D9-9636-389F46855A3B}" srcOrd="0" destOrd="0" parTransId="{6F15FAF0-0D1E-4FDF-BACF-ED332FC225E7}" sibTransId="{4D8A94AB-054C-423C-8C3D-90B7B6C0C641}"/>
    <dgm:cxn modelId="{0441743F-C0CE-4235-A0D9-B5700D8D1078}" type="presOf" srcId="{569DD030-24FC-42D1-B76F-57E6E6B19DE0}" destId="{C7C3F32B-1B57-4FE5-8822-34E90FD6B94F}" srcOrd="0" destOrd="0" presId="urn:microsoft.com/office/officeart/2005/8/layout/vProcess5"/>
    <dgm:cxn modelId="{E6D629E6-A6EB-4B50-9443-E71926BBA8CF}" type="presOf" srcId="{73D06F90-985C-4403-A592-B1D32E8C3DC0}" destId="{12B0500E-488F-4FCC-9198-6C4EBC7DD01D}" srcOrd="1" destOrd="0" presId="urn:microsoft.com/office/officeart/2005/8/layout/vProcess5"/>
    <dgm:cxn modelId="{C83227DB-D351-4199-BAD4-ED57F327413A}" type="presOf" srcId="{E7B17390-3102-44B4-A140-1228A1FD1C2C}" destId="{FE62F88D-3069-4FAC-8A5F-FBAFE94F29DE}" srcOrd="0" destOrd="0" presId="urn:microsoft.com/office/officeart/2005/8/layout/vProcess5"/>
    <dgm:cxn modelId="{DD0222CE-340A-48D9-B5A6-4F2645469124}" type="presParOf" srcId="{B7061838-AB97-4E78-A7DB-F83C2C830B06}" destId="{155366F8-CFA6-475B-90D9-D958113FCD38}" srcOrd="0" destOrd="0" presId="urn:microsoft.com/office/officeart/2005/8/layout/vProcess5"/>
    <dgm:cxn modelId="{8AA47BA1-69EF-4E0C-BF09-63328198D310}" type="presParOf" srcId="{B7061838-AB97-4E78-A7DB-F83C2C830B06}" destId="{B73E11FC-DF48-4472-827C-2CE3EC870810}" srcOrd="1" destOrd="0" presId="urn:microsoft.com/office/officeart/2005/8/layout/vProcess5"/>
    <dgm:cxn modelId="{7CAF8486-CFE5-4F43-9565-AC1B75CC644C}" type="presParOf" srcId="{B7061838-AB97-4E78-A7DB-F83C2C830B06}" destId="{F9250AD0-3B03-48B6-87B2-4846A28E13F3}" srcOrd="2" destOrd="0" presId="urn:microsoft.com/office/officeart/2005/8/layout/vProcess5"/>
    <dgm:cxn modelId="{BEB1E405-3214-416F-A125-471B0E9FEE50}" type="presParOf" srcId="{B7061838-AB97-4E78-A7DB-F83C2C830B06}" destId="{FE62F88D-3069-4FAC-8A5F-FBAFE94F29DE}" srcOrd="3" destOrd="0" presId="urn:microsoft.com/office/officeart/2005/8/layout/vProcess5"/>
    <dgm:cxn modelId="{FEDF9D0B-7EF8-4E4F-A43B-BFC505DFF489}" type="presParOf" srcId="{B7061838-AB97-4E78-A7DB-F83C2C830B06}" destId="{4BB07A07-6AE5-47F5-81F0-BD7B393ACDCA}" srcOrd="4" destOrd="0" presId="urn:microsoft.com/office/officeart/2005/8/layout/vProcess5"/>
    <dgm:cxn modelId="{C3580272-6245-4622-9DA3-F5211AF512E7}" type="presParOf" srcId="{B7061838-AB97-4E78-A7DB-F83C2C830B06}" destId="{FBEA8991-A57A-4745-A418-B45E19EBA8FA}" srcOrd="5" destOrd="0" presId="urn:microsoft.com/office/officeart/2005/8/layout/vProcess5"/>
    <dgm:cxn modelId="{9A76E9A6-350D-4053-A180-540ABA60F41C}" type="presParOf" srcId="{B7061838-AB97-4E78-A7DB-F83C2C830B06}" destId="{4DA5CCA5-0341-4247-B67C-77B68A15D054}" srcOrd="6" destOrd="0" presId="urn:microsoft.com/office/officeart/2005/8/layout/vProcess5"/>
    <dgm:cxn modelId="{69298B0E-59D5-4E17-B1E7-C8B87FEF99B5}" type="presParOf" srcId="{B7061838-AB97-4E78-A7DB-F83C2C830B06}" destId="{C7C3F32B-1B57-4FE5-8822-34E90FD6B94F}" srcOrd="7" destOrd="0" presId="urn:microsoft.com/office/officeart/2005/8/layout/vProcess5"/>
    <dgm:cxn modelId="{100A5885-8C4F-4B1C-8EC6-7B6C16B2EEDC}" type="presParOf" srcId="{B7061838-AB97-4E78-A7DB-F83C2C830B06}" destId="{3AE0406A-F4D4-4F43-BD4C-EDFA5CECB4BD}" srcOrd="8" destOrd="0" presId="urn:microsoft.com/office/officeart/2005/8/layout/vProcess5"/>
    <dgm:cxn modelId="{1957A711-0742-46EB-A79E-E0908F82F662}" type="presParOf" srcId="{B7061838-AB97-4E78-A7DB-F83C2C830B06}" destId="{12B0500E-488F-4FCC-9198-6C4EBC7DD01D}" srcOrd="9" destOrd="0" presId="urn:microsoft.com/office/officeart/2005/8/layout/vProcess5"/>
    <dgm:cxn modelId="{D09BF067-E1B1-42F4-BA7E-47654913B8F3}" type="presParOf" srcId="{B7061838-AB97-4E78-A7DB-F83C2C830B06}" destId="{C7C78D56-4A5E-488D-AD68-01EE0CFD445A}" srcOrd="10" destOrd="0" presId="urn:microsoft.com/office/officeart/2005/8/layout/vProcess5"/>
    <dgm:cxn modelId="{59477D4D-699D-46FC-8698-A05B62CD5152}" type="presParOf" srcId="{B7061838-AB97-4E78-A7DB-F83C2C830B06}" destId="{539142E6-4B5D-42C7-AD80-CF2BABD6AC9D}" srcOrd="11" destOrd="0" presId="urn:microsoft.com/office/officeart/2005/8/layout/vProcess5"/>
  </dgm:cxnLst>
  <dgm:bg>
    <a:effectLst>
      <a:glow rad="101600">
        <a:schemeClr val="accent6">
          <a:satMod val="175000"/>
          <a:alpha val="40000"/>
        </a:schemeClr>
      </a:glo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9BB3D8F-C5C4-48B7-AC93-852C25BDA243}" type="doc">
      <dgm:prSet loTypeId="urn:microsoft.com/office/officeart/2005/8/layout/vProcess5" loCatId="process" qsTypeId="urn:microsoft.com/office/officeart/2005/8/quickstyle/simple5" qsCatId="simple" csTypeId="urn:microsoft.com/office/officeart/2005/8/colors/colorful5" csCatId="colorful" phldr="1"/>
      <dgm:spPr/>
      <dgm:t>
        <a:bodyPr/>
        <a:lstStyle/>
        <a:p>
          <a:endParaRPr kumimoji="1" lang="ja-JP" altLang="en-US"/>
        </a:p>
      </dgm:t>
    </dgm:pt>
    <dgm:pt modelId="{278614DC-3BDB-41D9-9636-389F46855A3B}">
      <dgm:prSet phldrT="[テキスト]" custT="1"/>
      <dgm:spPr/>
      <dgm:t>
        <a:bodyPr/>
        <a:lstStyle/>
        <a:p>
          <a:r>
            <a:rPr kumimoji="1" lang="ja-JP" altLang="en-US" sz="2000" b="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プログラミングによって</a:t>
          </a:r>
          <a:r>
            <a:rPr kumimoji="1" lang="en-US" altLang="ja-JP" sz="2000" b="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a:r>
          <a:br>
            <a:rPr kumimoji="1" lang="en-US" altLang="ja-JP" sz="2000" b="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br>
          <a:r>
            <a:rPr kumimoji="1" lang="en-US" altLang="ja-JP" sz="2000" b="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a:t>
          </a:r>
          <a:r>
            <a:rPr kumimoji="1" lang="ja-JP" altLang="en-US" sz="2000" b="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育てたい力を明らかにする</a:t>
          </a:r>
          <a:endParaRPr kumimoji="1" lang="ja-JP" altLang="en-US" sz="2000" b="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dgm:t>
    </dgm:pt>
    <dgm:pt modelId="{6F15FAF0-0D1E-4FDF-BACF-ED332FC225E7}" type="parTrans" cxnId="{A881FF5C-E879-429C-80A6-0D9E13C5FD49}">
      <dgm:prSet/>
      <dgm:spPr/>
      <dgm:t>
        <a:bodyPr/>
        <a:lstStyle/>
        <a:p>
          <a:endParaRPr kumimoji="1" lang="ja-JP" altLang="en-US" sz="2000" b="1">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dgm:t>
    </dgm:pt>
    <dgm:pt modelId="{4D8A94AB-054C-423C-8C3D-90B7B6C0C641}" type="sibTrans" cxnId="{A881FF5C-E879-429C-80A6-0D9E13C5FD49}">
      <dgm:prSet custT="1"/>
      <dgm:spPr/>
      <dgm:t>
        <a:bodyPr/>
        <a:lstStyle/>
        <a:p>
          <a:endParaRPr kumimoji="1" lang="ja-JP" altLang="en-US" sz="2000" b="1">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dgm:t>
    </dgm:pt>
    <dgm:pt modelId="{73D06F90-985C-4403-A592-B1D32E8C3DC0}">
      <dgm:prSet phldrT="[テキスト]" custT="1"/>
      <dgm:spPr/>
      <dgm:t>
        <a:bodyPr/>
        <a:lstStyle/>
        <a:p>
          <a:r>
            <a:rPr kumimoji="1" lang="ja-JP" altLang="en-US" sz="2000" b="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必要な指導内容を</a:t>
          </a:r>
          <a:r>
            <a:rPr kumimoji="1" lang="en-US" altLang="ja-JP" sz="2000" b="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a:r>
          <a:br>
            <a:rPr kumimoji="1" lang="en-US" altLang="ja-JP" sz="2000" b="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br>
          <a:r>
            <a:rPr kumimoji="1" lang="en-US" altLang="ja-JP" sz="2000" b="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a:t>
          </a:r>
          <a:r>
            <a:rPr kumimoji="1" lang="ja-JP" altLang="en-US" sz="2000" b="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教科等横断的に配列する</a:t>
          </a:r>
          <a:endParaRPr kumimoji="1" lang="ja-JP" altLang="en-US" sz="2000" b="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dgm:t>
    </dgm:pt>
    <dgm:pt modelId="{8819B515-7943-499F-9F18-F62DAD01F073}" type="parTrans" cxnId="{1E3BA670-605A-4B45-890B-DB97FF46C51B}">
      <dgm:prSet/>
      <dgm:spPr/>
      <dgm:t>
        <a:bodyPr/>
        <a:lstStyle/>
        <a:p>
          <a:endParaRPr kumimoji="1" lang="ja-JP" altLang="en-US" sz="2000" b="1">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dgm:t>
    </dgm:pt>
    <dgm:pt modelId="{42E25904-6582-4BEF-BE95-7C0A229C6F49}" type="sibTrans" cxnId="{1E3BA670-605A-4B45-890B-DB97FF46C51B}">
      <dgm:prSet custT="1"/>
      <dgm:spPr/>
      <dgm:t>
        <a:bodyPr/>
        <a:lstStyle/>
        <a:p>
          <a:endParaRPr kumimoji="1" lang="ja-JP" altLang="en-US" sz="2000" b="1">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dgm:t>
    </dgm:pt>
    <dgm:pt modelId="{E7B17390-3102-44B4-A140-1228A1FD1C2C}">
      <dgm:prSet phldrT="[テキスト]" custT="1"/>
      <dgm:spPr/>
      <dgm:t>
        <a:bodyPr/>
        <a:lstStyle/>
        <a:p>
          <a:r>
            <a:rPr kumimoji="1" lang="ja-JP" altLang="en-US" sz="2000" b="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計画的，組織的に取り組む</a:t>
          </a:r>
          <a:endParaRPr kumimoji="1" lang="ja-JP" altLang="en-US" sz="2000" b="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dgm:t>
    </dgm:pt>
    <dgm:pt modelId="{3C3440E6-B80E-4551-A3FA-AEBC0D6CA26C}" type="parTrans" cxnId="{FA7B884B-4ACD-48E7-9A77-FFCC447BAC39}">
      <dgm:prSet/>
      <dgm:spPr/>
      <dgm:t>
        <a:bodyPr/>
        <a:lstStyle/>
        <a:p>
          <a:endParaRPr kumimoji="1" lang="ja-JP" altLang="en-US" sz="2000" b="1">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dgm:t>
    </dgm:pt>
    <dgm:pt modelId="{569DD030-24FC-42D1-B76F-57E6E6B19DE0}" type="sibTrans" cxnId="{FA7B884B-4ACD-48E7-9A77-FFCC447BAC39}">
      <dgm:prSet custT="1"/>
      <dgm:spPr/>
      <dgm:t>
        <a:bodyPr/>
        <a:lstStyle/>
        <a:p>
          <a:endParaRPr kumimoji="1" lang="ja-JP" altLang="en-US" sz="2000" b="1">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dgm:t>
    </dgm:pt>
    <dgm:pt modelId="{A12E9946-280C-497C-8A5A-1695D94C37CE}">
      <dgm:prSet phldrT="[テキスト]" custT="1"/>
      <dgm:spPr/>
      <dgm:t>
        <a:bodyPr/>
        <a:lstStyle/>
        <a:p>
          <a:r>
            <a:rPr kumimoji="1" lang="ja-JP" altLang="en-US" sz="2000" b="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育てたい力や指導内容の</a:t>
          </a:r>
          <a:r>
            <a:rPr kumimoji="1" lang="en-US" altLang="ja-JP" sz="2000" b="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a:r>
          <a:br>
            <a:rPr kumimoji="1" lang="en-US" altLang="ja-JP" sz="2000" b="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br>
          <a:r>
            <a:rPr kumimoji="1" lang="en-US" altLang="ja-JP" sz="2000" b="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a:t>
          </a:r>
          <a:r>
            <a:rPr kumimoji="1" lang="ja-JP" altLang="en-US" sz="2000" b="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配列などを見直す</a:t>
          </a:r>
          <a:endParaRPr kumimoji="1" lang="ja-JP" altLang="en-US" sz="2000" b="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dgm:t>
    </dgm:pt>
    <dgm:pt modelId="{3547CA3B-82CF-4B80-AF7B-FA0E89173E4A}" type="parTrans" cxnId="{790A2D94-C55F-4DE9-ACDE-B4B6BABB6893}">
      <dgm:prSet/>
      <dgm:spPr/>
      <dgm:t>
        <a:bodyPr/>
        <a:lstStyle/>
        <a:p>
          <a:endParaRPr kumimoji="1" lang="ja-JP" altLang="en-US" sz="2000" b="1">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dgm:t>
    </dgm:pt>
    <dgm:pt modelId="{46A14FB1-FEAB-4BD0-8F9F-06058F97AD93}" type="sibTrans" cxnId="{790A2D94-C55F-4DE9-ACDE-B4B6BABB6893}">
      <dgm:prSet/>
      <dgm:spPr/>
      <dgm:t>
        <a:bodyPr/>
        <a:lstStyle/>
        <a:p>
          <a:endParaRPr kumimoji="1" lang="ja-JP" altLang="en-US" sz="2000" b="1">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dgm:t>
    </dgm:pt>
    <dgm:pt modelId="{B7061838-AB97-4E78-A7DB-F83C2C830B06}" type="pres">
      <dgm:prSet presAssocID="{A9BB3D8F-C5C4-48B7-AC93-852C25BDA243}" presName="outerComposite" presStyleCnt="0">
        <dgm:presLayoutVars>
          <dgm:chMax val="5"/>
          <dgm:dir/>
          <dgm:resizeHandles val="exact"/>
        </dgm:presLayoutVars>
      </dgm:prSet>
      <dgm:spPr/>
      <dgm:t>
        <a:bodyPr/>
        <a:lstStyle/>
        <a:p>
          <a:endParaRPr kumimoji="1" lang="ja-JP" altLang="en-US"/>
        </a:p>
      </dgm:t>
    </dgm:pt>
    <dgm:pt modelId="{155366F8-CFA6-475B-90D9-D958113FCD38}" type="pres">
      <dgm:prSet presAssocID="{A9BB3D8F-C5C4-48B7-AC93-852C25BDA243}" presName="dummyMaxCanvas" presStyleCnt="0">
        <dgm:presLayoutVars/>
      </dgm:prSet>
      <dgm:spPr/>
      <dgm:t>
        <a:bodyPr/>
        <a:lstStyle/>
        <a:p>
          <a:endParaRPr kumimoji="1" lang="ja-JP" altLang="en-US"/>
        </a:p>
      </dgm:t>
    </dgm:pt>
    <dgm:pt modelId="{B73E11FC-DF48-4472-827C-2CE3EC870810}" type="pres">
      <dgm:prSet presAssocID="{A9BB3D8F-C5C4-48B7-AC93-852C25BDA243}" presName="FourNodes_1" presStyleLbl="node1" presStyleIdx="0" presStyleCnt="4">
        <dgm:presLayoutVars>
          <dgm:bulletEnabled val="1"/>
        </dgm:presLayoutVars>
      </dgm:prSet>
      <dgm:spPr/>
      <dgm:t>
        <a:bodyPr/>
        <a:lstStyle/>
        <a:p>
          <a:endParaRPr kumimoji="1" lang="ja-JP" altLang="en-US"/>
        </a:p>
      </dgm:t>
    </dgm:pt>
    <dgm:pt modelId="{F9250AD0-3B03-48B6-87B2-4846A28E13F3}" type="pres">
      <dgm:prSet presAssocID="{A9BB3D8F-C5C4-48B7-AC93-852C25BDA243}" presName="FourNodes_2" presStyleLbl="node1" presStyleIdx="1" presStyleCnt="4">
        <dgm:presLayoutVars>
          <dgm:bulletEnabled val="1"/>
        </dgm:presLayoutVars>
      </dgm:prSet>
      <dgm:spPr/>
      <dgm:t>
        <a:bodyPr/>
        <a:lstStyle/>
        <a:p>
          <a:endParaRPr kumimoji="1" lang="ja-JP" altLang="en-US"/>
        </a:p>
      </dgm:t>
    </dgm:pt>
    <dgm:pt modelId="{FE62F88D-3069-4FAC-8A5F-FBAFE94F29DE}" type="pres">
      <dgm:prSet presAssocID="{A9BB3D8F-C5C4-48B7-AC93-852C25BDA243}" presName="FourNodes_3" presStyleLbl="node1" presStyleIdx="2" presStyleCnt="4">
        <dgm:presLayoutVars>
          <dgm:bulletEnabled val="1"/>
        </dgm:presLayoutVars>
      </dgm:prSet>
      <dgm:spPr/>
      <dgm:t>
        <a:bodyPr/>
        <a:lstStyle/>
        <a:p>
          <a:endParaRPr kumimoji="1" lang="ja-JP" altLang="en-US"/>
        </a:p>
      </dgm:t>
    </dgm:pt>
    <dgm:pt modelId="{4BB07A07-6AE5-47F5-81F0-BD7B393ACDCA}" type="pres">
      <dgm:prSet presAssocID="{A9BB3D8F-C5C4-48B7-AC93-852C25BDA243}" presName="FourNodes_4" presStyleLbl="node1" presStyleIdx="3" presStyleCnt="4">
        <dgm:presLayoutVars>
          <dgm:bulletEnabled val="1"/>
        </dgm:presLayoutVars>
      </dgm:prSet>
      <dgm:spPr/>
      <dgm:t>
        <a:bodyPr/>
        <a:lstStyle/>
        <a:p>
          <a:endParaRPr kumimoji="1" lang="ja-JP" altLang="en-US"/>
        </a:p>
      </dgm:t>
    </dgm:pt>
    <dgm:pt modelId="{FBEA8991-A57A-4745-A418-B45E19EBA8FA}" type="pres">
      <dgm:prSet presAssocID="{A9BB3D8F-C5C4-48B7-AC93-852C25BDA243}" presName="FourConn_1-2" presStyleLbl="fgAccFollowNode1" presStyleIdx="0" presStyleCnt="3">
        <dgm:presLayoutVars>
          <dgm:bulletEnabled val="1"/>
        </dgm:presLayoutVars>
      </dgm:prSet>
      <dgm:spPr/>
      <dgm:t>
        <a:bodyPr/>
        <a:lstStyle/>
        <a:p>
          <a:endParaRPr kumimoji="1" lang="ja-JP" altLang="en-US"/>
        </a:p>
      </dgm:t>
    </dgm:pt>
    <dgm:pt modelId="{4DA5CCA5-0341-4247-B67C-77B68A15D054}" type="pres">
      <dgm:prSet presAssocID="{A9BB3D8F-C5C4-48B7-AC93-852C25BDA243}" presName="FourConn_2-3" presStyleLbl="fgAccFollowNode1" presStyleIdx="1" presStyleCnt="3">
        <dgm:presLayoutVars>
          <dgm:bulletEnabled val="1"/>
        </dgm:presLayoutVars>
      </dgm:prSet>
      <dgm:spPr/>
      <dgm:t>
        <a:bodyPr/>
        <a:lstStyle/>
        <a:p>
          <a:endParaRPr kumimoji="1" lang="ja-JP" altLang="en-US"/>
        </a:p>
      </dgm:t>
    </dgm:pt>
    <dgm:pt modelId="{C7C3F32B-1B57-4FE5-8822-34E90FD6B94F}" type="pres">
      <dgm:prSet presAssocID="{A9BB3D8F-C5C4-48B7-AC93-852C25BDA243}" presName="FourConn_3-4" presStyleLbl="fgAccFollowNode1" presStyleIdx="2" presStyleCnt="3">
        <dgm:presLayoutVars>
          <dgm:bulletEnabled val="1"/>
        </dgm:presLayoutVars>
      </dgm:prSet>
      <dgm:spPr/>
      <dgm:t>
        <a:bodyPr/>
        <a:lstStyle/>
        <a:p>
          <a:endParaRPr kumimoji="1" lang="ja-JP" altLang="en-US"/>
        </a:p>
      </dgm:t>
    </dgm:pt>
    <dgm:pt modelId="{3AE0406A-F4D4-4F43-BD4C-EDFA5CECB4BD}" type="pres">
      <dgm:prSet presAssocID="{A9BB3D8F-C5C4-48B7-AC93-852C25BDA243}" presName="FourNodes_1_text" presStyleLbl="node1" presStyleIdx="3" presStyleCnt="4">
        <dgm:presLayoutVars>
          <dgm:bulletEnabled val="1"/>
        </dgm:presLayoutVars>
      </dgm:prSet>
      <dgm:spPr/>
      <dgm:t>
        <a:bodyPr/>
        <a:lstStyle/>
        <a:p>
          <a:endParaRPr kumimoji="1" lang="ja-JP" altLang="en-US"/>
        </a:p>
      </dgm:t>
    </dgm:pt>
    <dgm:pt modelId="{12B0500E-488F-4FCC-9198-6C4EBC7DD01D}" type="pres">
      <dgm:prSet presAssocID="{A9BB3D8F-C5C4-48B7-AC93-852C25BDA243}" presName="FourNodes_2_text" presStyleLbl="node1" presStyleIdx="3" presStyleCnt="4">
        <dgm:presLayoutVars>
          <dgm:bulletEnabled val="1"/>
        </dgm:presLayoutVars>
      </dgm:prSet>
      <dgm:spPr/>
      <dgm:t>
        <a:bodyPr/>
        <a:lstStyle/>
        <a:p>
          <a:endParaRPr kumimoji="1" lang="ja-JP" altLang="en-US"/>
        </a:p>
      </dgm:t>
    </dgm:pt>
    <dgm:pt modelId="{C7C78D56-4A5E-488D-AD68-01EE0CFD445A}" type="pres">
      <dgm:prSet presAssocID="{A9BB3D8F-C5C4-48B7-AC93-852C25BDA243}" presName="FourNodes_3_text" presStyleLbl="node1" presStyleIdx="3" presStyleCnt="4">
        <dgm:presLayoutVars>
          <dgm:bulletEnabled val="1"/>
        </dgm:presLayoutVars>
      </dgm:prSet>
      <dgm:spPr/>
      <dgm:t>
        <a:bodyPr/>
        <a:lstStyle/>
        <a:p>
          <a:endParaRPr kumimoji="1" lang="ja-JP" altLang="en-US"/>
        </a:p>
      </dgm:t>
    </dgm:pt>
    <dgm:pt modelId="{539142E6-4B5D-42C7-AD80-CF2BABD6AC9D}" type="pres">
      <dgm:prSet presAssocID="{A9BB3D8F-C5C4-48B7-AC93-852C25BDA243}" presName="FourNodes_4_text" presStyleLbl="node1" presStyleIdx="3" presStyleCnt="4">
        <dgm:presLayoutVars>
          <dgm:bulletEnabled val="1"/>
        </dgm:presLayoutVars>
      </dgm:prSet>
      <dgm:spPr/>
      <dgm:t>
        <a:bodyPr/>
        <a:lstStyle/>
        <a:p>
          <a:endParaRPr kumimoji="1" lang="ja-JP" altLang="en-US"/>
        </a:p>
      </dgm:t>
    </dgm:pt>
  </dgm:ptLst>
  <dgm:cxnLst>
    <dgm:cxn modelId="{FAE4304B-D583-4FBD-980E-B7BD45B63688}" type="presOf" srcId="{A12E9946-280C-497C-8A5A-1695D94C37CE}" destId="{539142E6-4B5D-42C7-AD80-CF2BABD6AC9D}" srcOrd="1" destOrd="0" presId="urn:microsoft.com/office/officeart/2005/8/layout/vProcess5"/>
    <dgm:cxn modelId="{2C0E4D34-5E46-4811-A52B-FFD51920B962}" type="presOf" srcId="{A9BB3D8F-C5C4-48B7-AC93-852C25BDA243}" destId="{B7061838-AB97-4E78-A7DB-F83C2C830B06}" srcOrd="0" destOrd="0" presId="urn:microsoft.com/office/officeart/2005/8/layout/vProcess5"/>
    <dgm:cxn modelId="{790A2D94-C55F-4DE9-ACDE-B4B6BABB6893}" srcId="{A9BB3D8F-C5C4-48B7-AC93-852C25BDA243}" destId="{A12E9946-280C-497C-8A5A-1695D94C37CE}" srcOrd="3" destOrd="0" parTransId="{3547CA3B-82CF-4B80-AF7B-FA0E89173E4A}" sibTransId="{46A14FB1-FEAB-4BD0-8F9F-06058F97AD93}"/>
    <dgm:cxn modelId="{9BCBFB85-D74A-4737-B742-9B1BE8C5CF93}" type="presOf" srcId="{278614DC-3BDB-41D9-9636-389F46855A3B}" destId="{3AE0406A-F4D4-4F43-BD4C-EDFA5CECB4BD}" srcOrd="1" destOrd="0" presId="urn:microsoft.com/office/officeart/2005/8/layout/vProcess5"/>
    <dgm:cxn modelId="{00B72E47-11F6-42B3-ABEA-6CB54DB94DA6}" type="presOf" srcId="{4D8A94AB-054C-423C-8C3D-90B7B6C0C641}" destId="{FBEA8991-A57A-4745-A418-B45E19EBA8FA}" srcOrd="0" destOrd="0" presId="urn:microsoft.com/office/officeart/2005/8/layout/vProcess5"/>
    <dgm:cxn modelId="{76B748CA-0422-4699-9FBA-14A095186F70}" type="presOf" srcId="{278614DC-3BDB-41D9-9636-389F46855A3B}" destId="{B73E11FC-DF48-4472-827C-2CE3EC870810}" srcOrd="0" destOrd="0" presId="urn:microsoft.com/office/officeart/2005/8/layout/vProcess5"/>
    <dgm:cxn modelId="{DB90001F-34CC-4EC1-BC32-D14DE3773DCA}" type="presOf" srcId="{E7B17390-3102-44B4-A140-1228A1FD1C2C}" destId="{C7C78D56-4A5E-488D-AD68-01EE0CFD445A}" srcOrd="1" destOrd="0" presId="urn:microsoft.com/office/officeart/2005/8/layout/vProcess5"/>
    <dgm:cxn modelId="{BF58215A-7077-4389-89A3-DCF3BD7B8304}" type="presOf" srcId="{73D06F90-985C-4403-A592-B1D32E8C3DC0}" destId="{F9250AD0-3B03-48B6-87B2-4846A28E13F3}" srcOrd="0" destOrd="0" presId="urn:microsoft.com/office/officeart/2005/8/layout/vProcess5"/>
    <dgm:cxn modelId="{1E3BA670-605A-4B45-890B-DB97FF46C51B}" srcId="{A9BB3D8F-C5C4-48B7-AC93-852C25BDA243}" destId="{73D06F90-985C-4403-A592-B1D32E8C3DC0}" srcOrd="1" destOrd="0" parTransId="{8819B515-7943-499F-9F18-F62DAD01F073}" sibTransId="{42E25904-6582-4BEF-BE95-7C0A229C6F49}"/>
    <dgm:cxn modelId="{F627BDFA-05FB-4539-B4BB-609AEC86EA5C}" type="presOf" srcId="{A12E9946-280C-497C-8A5A-1695D94C37CE}" destId="{4BB07A07-6AE5-47F5-81F0-BD7B393ACDCA}" srcOrd="0" destOrd="0" presId="urn:microsoft.com/office/officeart/2005/8/layout/vProcess5"/>
    <dgm:cxn modelId="{FA7B884B-4ACD-48E7-9A77-FFCC447BAC39}" srcId="{A9BB3D8F-C5C4-48B7-AC93-852C25BDA243}" destId="{E7B17390-3102-44B4-A140-1228A1FD1C2C}" srcOrd="2" destOrd="0" parTransId="{3C3440E6-B80E-4551-A3FA-AEBC0D6CA26C}" sibTransId="{569DD030-24FC-42D1-B76F-57E6E6B19DE0}"/>
    <dgm:cxn modelId="{19EF435D-D7A6-45B7-B4B1-DE508B120662}" type="presOf" srcId="{42E25904-6582-4BEF-BE95-7C0A229C6F49}" destId="{4DA5CCA5-0341-4247-B67C-77B68A15D054}" srcOrd="0" destOrd="0" presId="urn:microsoft.com/office/officeart/2005/8/layout/vProcess5"/>
    <dgm:cxn modelId="{A881FF5C-E879-429C-80A6-0D9E13C5FD49}" srcId="{A9BB3D8F-C5C4-48B7-AC93-852C25BDA243}" destId="{278614DC-3BDB-41D9-9636-389F46855A3B}" srcOrd="0" destOrd="0" parTransId="{6F15FAF0-0D1E-4FDF-BACF-ED332FC225E7}" sibTransId="{4D8A94AB-054C-423C-8C3D-90B7B6C0C641}"/>
    <dgm:cxn modelId="{0441743F-C0CE-4235-A0D9-B5700D8D1078}" type="presOf" srcId="{569DD030-24FC-42D1-B76F-57E6E6B19DE0}" destId="{C7C3F32B-1B57-4FE5-8822-34E90FD6B94F}" srcOrd="0" destOrd="0" presId="urn:microsoft.com/office/officeart/2005/8/layout/vProcess5"/>
    <dgm:cxn modelId="{E6D629E6-A6EB-4B50-9443-E71926BBA8CF}" type="presOf" srcId="{73D06F90-985C-4403-A592-B1D32E8C3DC0}" destId="{12B0500E-488F-4FCC-9198-6C4EBC7DD01D}" srcOrd="1" destOrd="0" presId="urn:microsoft.com/office/officeart/2005/8/layout/vProcess5"/>
    <dgm:cxn modelId="{C83227DB-D351-4199-BAD4-ED57F327413A}" type="presOf" srcId="{E7B17390-3102-44B4-A140-1228A1FD1C2C}" destId="{FE62F88D-3069-4FAC-8A5F-FBAFE94F29DE}" srcOrd="0" destOrd="0" presId="urn:microsoft.com/office/officeart/2005/8/layout/vProcess5"/>
    <dgm:cxn modelId="{DD0222CE-340A-48D9-B5A6-4F2645469124}" type="presParOf" srcId="{B7061838-AB97-4E78-A7DB-F83C2C830B06}" destId="{155366F8-CFA6-475B-90D9-D958113FCD38}" srcOrd="0" destOrd="0" presId="urn:microsoft.com/office/officeart/2005/8/layout/vProcess5"/>
    <dgm:cxn modelId="{8AA47BA1-69EF-4E0C-BF09-63328198D310}" type="presParOf" srcId="{B7061838-AB97-4E78-A7DB-F83C2C830B06}" destId="{B73E11FC-DF48-4472-827C-2CE3EC870810}" srcOrd="1" destOrd="0" presId="urn:microsoft.com/office/officeart/2005/8/layout/vProcess5"/>
    <dgm:cxn modelId="{7CAF8486-CFE5-4F43-9565-AC1B75CC644C}" type="presParOf" srcId="{B7061838-AB97-4E78-A7DB-F83C2C830B06}" destId="{F9250AD0-3B03-48B6-87B2-4846A28E13F3}" srcOrd="2" destOrd="0" presId="urn:microsoft.com/office/officeart/2005/8/layout/vProcess5"/>
    <dgm:cxn modelId="{BEB1E405-3214-416F-A125-471B0E9FEE50}" type="presParOf" srcId="{B7061838-AB97-4E78-A7DB-F83C2C830B06}" destId="{FE62F88D-3069-4FAC-8A5F-FBAFE94F29DE}" srcOrd="3" destOrd="0" presId="urn:microsoft.com/office/officeart/2005/8/layout/vProcess5"/>
    <dgm:cxn modelId="{FEDF9D0B-7EF8-4E4F-A43B-BFC505DFF489}" type="presParOf" srcId="{B7061838-AB97-4E78-A7DB-F83C2C830B06}" destId="{4BB07A07-6AE5-47F5-81F0-BD7B393ACDCA}" srcOrd="4" destOrd="0" presId="urn:microsoft.com/office/officeart/2005/8/layout/vProcess5"/>
    <dgm:cxn modelId="{C3580272-6245-4622-9DA3-F5211AF512E7}" type="presParOf" srcId="{B7061838-AB97-4E78-A7DB-F83C2C830B06}" destId="{FBEA8991-A57A-4745-A418-B45E19EBA8FA}" srcOrd="5" destOrd="0" presId="urn:microsoft.com/office/officeart/2005/8/layout/vProcess5"/>
    <dgm:cxn modelId="{9A76E9A6-350D-4053-A180-540ABA60F41C}" type="presParOf" srcId="{B7061838-AB97-4E78-A7DB-F83C2C830B06}" destId="{4DA5CCA5-0341-4247-B67C-77B68A15D054}" srcOrd="6" destOrd="0" presId="urn:microsoft.com/office/officeart/2005/8/layout/vProcess5"/>
    <dgm:cxn modelId="{69298B0E-59D5-4E17-B1E7-C8B87FEF99B5}" type="presParOf" srcId="{B7061838-AB97-4E78-A7DB-F83C2C830B06}" destId="{C7C3F32B-1B57-4FE5-8822-34E90FD6B94F}" srcOrd="7" destOrd="0" presId="urn:microsoft.com/office/officeart/2005/8/layout/vProcess5"/>
    <dgm:cxn modelId="{100A5885-8C4F-4B1C-8EC6-7B6C16B2EEDC}" type="presParOf" srcId="{B7061838-AB97-4E78-A7DB-F83C2C830B06}" destId="{3AE0406A-F4D4-4F43-BD4C-EDFA5CECB4BD}" srcOrd="8" destOrd="0" presId="urn:microsoft.com/office/officeart/2005/8/layout/vProcess5"/>
    <dgm:cxn modelId="{1957A711-0742-46EB-A79E-E0908F82F662}" type="presParOf" srcId="{B7061838-AB97-4E78-A7DB-F83C2C830B06}" destId="{12B0500E-488F-4FCC-9198-6C4EBC7DD01D}" srcOrd="9" destOrd="0" presId="urn:microsoft.com/office/officeart/2005/8/layout/vProcess5"/>
    <dgm:cxn modelId="{D09BF067-E1B1-42F4-BA7E-47654913B8F3}" type="presParOf" srcId="{B7061838-AB97-4E78-A7DB-F83C2C830B06}" destId="{C7C78D56-4A5E-488D-AD68-01EE0CFD445A}" srcOrd="10" destOrd="0" presId="urn:microsoft.com/office/officeart/2005/8/layout/vProcess5"/>
    <dgm:cxn modelId="{59477D4D-699D-46FC-8698-A05B62CD5152}" type="presParOf" srcId="{B7061838-AB97-4E78-A7DB-F83C2C830B06}" destId="{539142E6-4B5D-42C7-AD80-CF2BABD6AC9D}" srcOrd="11" destOrd="0" presId="urn:microsoft.com/office/officeart/2005/8/layout/vProcess5"/>
  </dgm:cxnLst>
  <dgm:bg>
    <a:effectLst>
      <a:glow rad="101600">
        <a:schemeClr val="accent6">
          <a:satMod val="175000"/>
          <a:alpha val="40000"/>
        </a:schemeClr>
      </a:glo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3E11FC-DF48-4472-827C-2CE3EC870810}">
      <dsp:nvSpPr>
        <dsp:cNvPr id="0" name=""/>
        <dsp:cNvSpPr/>
      </dsp:nvSpPr>
      <dsp:spPr>
        <a:xfrm>
          <a:off x="0" y="0"/>
          <a:ext cx="6930842" cy="1012185"/>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76200" dir="18900000" sy="23000" kx="-1200000" algn="bl" rotWithShape="0">
            <a:prstClr val="black">
              <a:alpha val="20000"/>
            </a:prst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kumimoji="1" lang="ja-JP" altLang="en-US" sz="3400" b="1" kern="1200"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プログラミングによって</a:t>
          </a:r>
          <a:r>
            <a:rPr kumimoji="1" lang="en-US" altLang="ja-JP" sz="3400" b="1" kern="1200"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a:r>
          <a:br>
            <a:rPr kumimoji="1" lang="en-US" altLang="ja-JP" sz="3400" b="1" kern="1200"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br>
          <a:r>
            <a:rPr kumimoji="1" lang="en-US" altLang="ja-JP" sz="3400" b="1" kern="1200"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a:t>
          </a:r>
          <a:r>
            <a:rPr kumimoji="1" lang="ja-JP" altLang="en-US" sz="3400" b="1" kern="1200"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育てたい力を明らかにする</a:t>
          </a:r>
          <a:endParaRPr kumimoji="1" lang="ja-JP" altLang="en-US" sz="3400" b="1" kern="1200"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dsp:txBody>
      <dsp:txXfrm>
        <a:off x="29646" y="29646"/>
        <a:ext cx="5753085" cy="952893"/>
      </dsp:txXfrm>
    </dsp:sp>
    <dsp:sp modelId="{F9250AD0-3B03-48B6-87B2-4846A28E13F3}">
      <dsp:nvSpPr>
        <dsp:cNvPr id="0" name=""/>
        <dsp:cNvSpPr/>
      </dsp:nvSpPr>
      <dsp:spPr>
        <a:xfrm>
          <a:off x="580458" y="1196219"/>
          <a:ext cx="6930842" cy="1012185"/>
        </a:xfrm>
        <a:prstGeom prst="roundRect">
          <a:avLst>
            <a:gd name="adj" fmla="val 10000"/>
          </a:avLst>
        </a:prstGeom>
        <a:gradFill rotWithShape="0">
          <a:gsLst>
            <a:gs pos="0">
              <a:schemeClr val="accent4">
                <a:hueOff val="3465231"/>
                <a:satOff val="-15989"/>
                <a:lumOff val="588"/>
                <a:alphaOff val="0"/>
                <a:satMod val="103000"/>
                <a:lumMod val="102000"/>
                <a:tint val="94000"/>
              </a:schemeClr>
            </a:gs>
            <a:gs pos="50000">
              <a:schemeClr val="accent4">
                <a:hueOff val="3465231"/>
                <a:satOff val="-15989"/>
                <a:lumOff val="588"/>
                <a:alphaOff val="0"/>
                <a:satMod val="110000"/>
                <a:lumMod val="100000"/>
                <a:shade val="100000"/>
              </a:schemeClr>
            </a:gs>
            <a:gs pos="100000">
              <a:schemeClr val="accent4">
                <a:hueOff val="3465231"/>
                <a:satOff val="-15989"/>
                <a:lumOff val="588"/>
                <a:alphaOff val="0"/>
                <a:lumMod val="99000"/>
                <a:satMod val="120000"/>
                <a:shade val="78000"/>
              </a:schemeClr>
            </a:gs>
          </a:gsLst>
          <a:lin ang="5400000" scaled="0"/>
        </a:gradFill>
        <a:ln>
          <a:noFill/>
        </a:ln>
        <a:effectLst>
          <a:outerShdw blurRad="76200" dir="18900000" sy="23000" kx="-1200000" algn="bl" rotWithShape="0">
            <a:prstClr val="black">
              <a:alpha val="20000"/>
            </a:prst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kumimoji="1" lang="ja-JP" altLang="en-US" sz="3400" b="1" kern="1200"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必要な指導内容を</a:t>
          </a:r>
          <a:r>
            <a:rPr kumimoji="1" lang="en-US" altLang="ja-JP" sz="3400" b="1" kern="1200"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a:r>
          <a:br>
            <a:rPr kumimoji="1" lang="en-US" altLang="ja-JP" sz="3400" b="1" kern="1200"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br>
          <a:r>
            <a:rPr kumimoji="1" lang="en-US" altLang="ja-JP" sz="3400" b="1" kern="1200"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a:t>
          </a:r>
          <a:r>
            <a:rPr kumimoji="1" lang="ja-JP" altLang="en-US" sz="3400" b="1" kern="1200"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教科等横断的に配列する</a:t>
          </a:r>
          <a:endParaRPr kumimoji="1" lang="ja-JP" altLang="en-US" sz="3400" b="1" kern="1200"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dsp:txBody>
      <dsp:txXfrm>
        <a:off x="610104" y="1225865"/>
        <a:ext cx="5633171" cy="952893"/>
      </dsp:txXfrm>
    </dsp:sp>
    <dsp:sp modelId="{FE62F88D-3069-4FAC-8A5F-FBAFE94F29DE}">
      <dsp:nvSpPr>
        <dsp:cNvPr id="0" name=""/>
        <dsp:cNvSpPr/>
      </dsp:nvSpPr>
      <dsp:spPr>
        <a:xfrm>
          <a:off x="1152252" y="2392438"/>
          <a:ext cx="6930842" cy="1012185"/>
        </a:xfrm>
        <a:prstGeom prst="roundRect">
          <a:avLst>
            <a:gd name="adj" fmla="val 10000"/>
          </a:avLst>
        </a:prstGeom>
        <a:gradFill rotWithShape="0">
          <a:gsLst>
            <a:gs pos="0">
              <a:schemeClr val="accent4">
                <a:hueOff val="6930461"/>
                <a:satOff val="-31979"/>
                <a:lumOff val="1177"/>
                <a:alphaOff val="0"/>
                <a:satMod val="103000"/>
                <a:lumMod val="102000"/>
                <a:tint val="94000"/>
              </a:schemeClr>
            </a:gs>
            <a:gs pos="50000">
              <a:schemeClr val="accent4">
                <a:hueOff val="6930461"/>
                <a:satOff val="-31979"/>
                <a:lumOff val="1177"/>
                <a:alphaOff val="0"/>
                <a:satMod val="110000"/>
                <a:lumMod val="100000"/>
                <a:shade val="100000"/>
              </a:schemeClr>
            </a:gs>
            <a:gs pos="100000">
              <a:schemeClr val="accent4">
                <a:hueOff val="6930461"/>
                <a:satOff val="-31979"/>
                <a:lumOff val="1177"/>
                <a:alphaOff val="0"/>
                <a:lumMod val="99000"/>
                <a:satMod val="120000"/>
                <a:shade val="78000"/>
              </a:schemeClr>
            </a:gs>
          </a:gsLst>
          <a:lin ang="5400000" scaled="0"/>
        </a:gradFill>
        <a:ln>
          <a:noFill/>
        </a:ln>
        <a:effectLst>
          <a:outerShdw blurRad="76200" dir="18900000" sy="23000" kx="-1200000" algn="bl" rotWithShape="0">
            <a:prstClr val="black">
              <a:alpha val="20000"/>
            </a:prst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kumimoji="1" lang="ja-JP" altLang="en-US" sz="3400" b="1" kern="1200"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計画的，組織的に取り組む</a:t>
          </a:r>
          <a:endParaRPr kumimoji="1" lang="ja-JP" altLang="en-US" sz="3400" b="1" kern="1200"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dsp:txBody>
      <dsp:txXfrm>
        <a:off x="1181898" y="2422084"/>
        <a:ext cx="5641835" cy="952893"/>
      </dsp:txXfrm>
    </dsp:sp>
    <dsp:sp modelId="{4BB07A07-6AE5-47F5-81F0-BD7B393ACDCA}">
      <dsp:nvSpPr>
        <dsp:cNvPr id="0" name=""/>
        <dsp:cNvSpPr/>
      </dsp:nvSpPr>
      <dsp:spPr>
        <a:xfrm>
          <a:off x="1732710" y="3588658"/>
          <a:ext cx="6930842" cy="1012185"/>
        </a:xfrm>
        <a:prstGeom prst="roundRect">
          <a:avLst>
            <a:gd name="adj" fmla="val 10000"/>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outerShdw blurRad="76200" dir="18900000" sy="23000" kx="-1200000" algn="bl" rotWithShape="0">
            <a:prstClr val="black">
              <a:alpha val="20000"/>
            </a:prst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9540" tIns="129540" rIns="129540" bIns="129540" numCol="1" spcCol="1270" anchor="ctr" anchorCtr="0">
          <a:noAutofit/>
        </a:bodyPr>
        <a:lstStyle/>
        <a:p>
          <a:pPr lvl="0" algn="l" defTabSz="1511300">
            <a:lnSpc>
              <a:spcPct val="90000"/>
            </a:lnSpc>
            <a:spcBef>
              <a:spcPct val="0"/>
            </a:spcBef>
            <a:spcAft>
              <a:spcPct val="35000"/>
            </a:spcAft>
          </a:pPr>
          <a:r>
            <a:rPr kumimoji="1" lang="ja-JP" altLang="en-US" sz="3400" b="1" kern="1200"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育てたい力や指導内容の</a:t>
          </a:r>
          <a:r>
            <a:rPr kumimoji="1" lang="en-US" altLang="ja-JP" sz="3400" b="1" kern="1200"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a:r>
          <a:br>
            <a:rPr kumimoji="1" lang="en-US" altLang="ja-JP" sz="3400" b="1" kern="1200"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br>
          <a:r>
            <a:rPr kumimoji="1" lang="en-US" altLang="ja-JP" sz="3400" b="1" kern="1200"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a:t>
          </a:r>
          <a:r>
            <a:rPr kumimoji="1" lang="ja-JP" altLang="en-US" sz="3400" b="1" kern="1200"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配列などを見直す</a:t>
          </a:r>
          <a:endParaRPr kumimoji="1" lang="ja-JP" altLang="en-US" sz="3400" b="1" kern="1200"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dsp:txBody>
      <dsp:txXfrm>
        <a:off x="1762356" y="3618304"/>
        <a:ext cx="5633171" cy="952893"/>
      </dsp:txXfrm>
    </dsp:sp>
    <dsp:sp modelId="{FBEA8991-A57A-4745-A418-B45E19EBA8FA}">
      <dsp:nvSpPr>
        <dsp:cNvPr id="0" name=""/>
        <dsp:cNvSpPr/>
      </dsp:nvSpPr>
      <dsp:spPr>
        <a:xfrm>
          <a:off x="6272921" y="775242"/>
          <a:ext cx="657920" cy="657920"/>
        </a:xfrm>
        <a:prstGeom prst="downArrow">
          <a:avLst>
            <a:gd name="adj1" fmla="val 55000"/>
            <a:gd name="adj2" fmla="val 45000"/>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kumimoji="1" lang="ja-JP" altLang="en-US" sz="3400" b="1" kern="120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dsp:txBody>
      <dsp:txXfrm>
        <a:off x="6420953" y="775242"/>
        <a:ext cx="361856" cy="495085"/>
      </dsp:txXfrm>
    </dsp:sp>
    <dsp:sp modelId="{4DA5CCA5-0341-4247-B67C-77B68A15D054}">
      <dsp:nvSpPr>
        <dsp:cNvPr id="0" name=""/>
        <dsp:cNvSpPr/>
      </dsp:nvSpPr>
      <dsp:spPr>
        <a:xfrm>
          <a:off x="6853379" y="1971461"/>
          <a:ext cx="657920" cy="657920"/>
        </a:xfrm>
        <a:prstGeom prst="downArrow">
          <a:avLst>
            <a:gd name="adj1" fmla="val 55000"/>
            <a:gd name="adj2" fmla="val 45000"/>
          </a:avLst>
        </a:prstGeom>
        <a:solidFill>
          <a:schemeClr val="accent4">
            <a:tint val="40000"/>
            <a:alpha val="90000"/>
            <a:hueOff val="5756959"/>
            <a:satOff val="-30630"/>
            <a:lumOff val="-1745"/>
            <a:alphaOff val="0"/>
          </a:schemeClr>
        </a:solidFill>
        <a:ln w="6350" cap="flat" cmpd="sng" algn="ctr">
          <a:solidFill>
            <a:schemeClr val="accent4">
              <a:tint val="40000"/>
              <a:alpha val="90000"/>
              <a:hueOff val="5756959"/>
              <a:satOff val="-30630"/>
              <a:lumOff val="-1745"/>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kumimoji="1" lang="ja-JP" altLang="en-US" sz="3400" b="1" kern="120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dsp:txBody>
      <dsp:txXfrm>
        <a:off x="7001411" y="1971461"/>
        <a:ext cx="361856" cy="495085"/>
      </dsp:txXfrm>
    </dsp:sp>
    <dsp:sp modelId="{C7C3F32B-1B57-4FE5-8822-34E90FD6B94F}">
      <dsp:nvSpPr>
        <dsp:cNvPr id="0" name=""/>
        <dsp:cNvSpPr/>
      </dsp:nvSpPr>
      <dsp:spPr>
        <a:xfrm>
          <a:off x="7425174" y="3167681"/>
          <a:ext cx="657920" cy="657920"/>
        </a:xfrm>
        <a:prstGeom prst="downArrow">
          <a:avLst>
            <a:gd name="adj1" fmla="val 55000"/>
            <a:gd name="adj2" fmla="val 45000"/>
          </a:avLst>
        </a:prstGeom>
        <a:solidFill>
          <a:schemeClr val="accent4">
            <a:tint val="40000"/>
            <a:alpha val="90000"/>
            <a:hueOff val="11513918"/>
            <a:satOff val="-61261"/>
            <a:lumOff val="-3490"/>
            <a:alphaOff val="0"/>
          </a:schemeClr>
        </a:solidFill>
        <a:ln w="6350" cap="flat" cmpd="sng" algn="ctr">
          <a:solidFill>
            <a:schemeClr val="accent4">
              <a:tint val="40000"/>
              <a:alpha val="90000"/>
              <a:hueOff val="11513918"/>
              <a:satOff val="-61261"/>
              <a:lumOff val="-349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kumimoji="1" lang="ja-JP" altLang="en-US" sz="3400" b="1" kern="120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dsp:txBody>
      <dsp:txXfrm>
        <a:off x="7573206" y="3167681"/>
        <a:ext cx="361856" cy="4950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3E11FC-DF48-4472-827C-2CE3EC870810}">
      <dsp:nvSpPr>
        <dsp:cNvPr id="0" name=""/>
        <dsp:cNvSpPr/>
      </dsp:nvSpPr>
      <dsp:spPr>
        <a:xfrm>
          <a:off x="0" y="0"/>
          <a:ext cx="4711484" cy="641010"/>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kumimoji="1" lang="ja-JP" altLang="en-US" sz="2000" b="1" kern="1200"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プログラミングによって</a:t>
          </a:r>
          <a:r>
            <a:rPr kumimoji="1" lang="en-US" altLang="ja-JP" sz="2000" b="1" kern="1200"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a:r>
          <a:br>
            <a:rPr kumimoji="1" lang="en-US" altLang="ja-JP" sz="2000" b="1" kern="1200"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br>
          <a:r>
            <a:rPr kumimoji="1" lang="en-US" altLang="ja-JP" sz="2000" b="1" kern="1200"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a:t>
          </a:r>
          <a:r>
            <a:rPr kumimoji="1" lang="ja-JP" altLang="en-US" sz="2000" b="1" kern="1200"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育てたい力を明らかにする</a:t>
          </a:r>
          <a:endParaRPr kumimoji="1" lang="ja-JP" altLang="en-US" sz="2000" b="1" kern="1200"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dsp:txBody>
      <dsp:txXfrm>
        <a:off x="18775" y="18775"/>
        <a:ext cx="3965618" cy="603460"/>
      </dsp:txXfrm>
    </dsp:sp>
    <dsp:sp modelId="{F9250AD0-3B03-48B6-87B2-4846A28E13F3}">
      <dsp:nvSpPr>
        <dsp:cNvPr id="0" name=""/>
        <dsp:cNvSpPr/>
      </dsp:nvSpPr>
      <dsp:spPr>
        <a:xfrm>
          <a:off x="394586" y="757557"/>
          <a:ext cx="4711484" cy="641010"/>
        </a:xfrm>
        <a:prstGeom prst="roundRect">
          <a:avLst>
            <a:gd name="adj" fmla="val 10000"/>
          </a:avLst>
        </a:prstGeom>
        <a:gradFill rotWithShape="0">
          <a:gsLst>
            <a:gs pos="0">
              <a:schemeClr val="accent5">
                <a:hueOff val="-2451115"/>
                <a:satOff val="-3409"/>
                <a:lumOff val="-1307"/>
                <a:alphaOff val="0"/>
                <a:satMod val="103000"/>
                <a:lumMod val="102000"/>
                <a:tint val="94000"/>
              </a:schemeClr>
            </a:gs>
            <a:gs pos="50000">
              <a:schemeClr val="accent5">
                <a:hueOff val="-2451115"/>
                <a:satOff val="-3409"/>
                <a:lumOff val="-1307"/>
                <a:alphaOff val="0"/>
                <a:satMod val="110000"/>
                <a:lumMod val="100000"/>
                <a:shade val="100000"/>
              </a:schemeClr>
            </a:gs>
            <a:gs pos="100000">
              <a:schemeClr val="accent5">
                <a:hueOff val="-2451115"/>
                <a:satOff val="-3409"/>
                <a:lumOff val="-130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kumimoji="1" lang="ja-JP" altLang="en-US" sz="2000" b="1" kern="1200"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必要な指導内容を</a:t>
          </a:r>
          <a:r>
            <a:rPr kumimoji="1" lang="en-US" altLang="ja-JP" sz="2000" b="1" kern="1200"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a:r>
          <a:br>
            <a:rPr kumimoji="1" lang="en-US" altLang="ja-JP" sz="2000" b="1" kern="1200"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br>
          <a:r>
            <a:rPr kumimoji="1" lang="en-US" altLang="ja-JP" sz="2000" b="1" kern="1200"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a:t>
          </a:r>
          <a:r>
            <a:rPr kumimoji="1" lang="ja-JP" altLang="en-US" sz="2000" b="1" kern="1200"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教科等横断的に配列する</a:t>
          </a:r>
          <a:endParaRPr kumimoji="1" lang="ja-JP" altLang="en-US" sz="2000" b="1" kern="1200"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dsp:txBody>
      <dsp:txXfrm>
        <a:off x="413361" y="776332"/>
        <a:ext cx="3862691" cy="603460"/>
      </dsp:txXfrm>
    </dsp:sp>
    <dsp:sp modelId="{FE62F88D-3069-4FAC-8A5F-FBAFE94F29DE}">
      <dsp:nvSpPr>
        <dsp:cNvPr id="0" name=""/>
        <dsp:cNvSpPr/>
      </dsp:nvSpPr>
      <dsp:spPr>
        <a:xfrm>
          <a:off x="783284" y="1515114"/>
          <a:ext cx="4711484" cy="641010"/>
        </a:xfrm>
        <a:prstGeom prst="roundRect">
          <a:avLst>
            <a:gd name="adj" fmla="val 10000"/>
          </a:avLst>
        </a:prstGeom>
        <a:gradFill rotWithShape="0">
          <a:gsLst>
            <a:gs pos="0">
              <a:schemeClr val="accent5">
                <a:hueOff val="-4902230"/>
                <a:satOff val="-6819"/>
                <a:lumOff val="-2615"/>
                <a:alphaOff val="0"/>
                <a:satMod val="103000"/>
                <a:lumMod val="102000"/>
                <a:tint val="94000"/>
              </a:schemeClr>
            </a:gs>
            <a:gs pos="50000">
              <a:schemeClr val="accent5">
                <a:hueOff val="-4902230"/>
                <a:satOff val="-6819"/>
                <a:lumOff val="-2615"/>
                <a:alphaOff val="0"/>
                <a:satMod val="110000"/>
                <a:lumMod val="100000"/>
                <a:shade val="100000"/>
              </a:schemeClr>
            </a:gs>
            <a:gs pos="100000">
              <a:schemeClr val="accent5">
                <a:hueOff val="-4902230"/>
                <a:satOff val="-6819"/>
                <a:lumOff val="-261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kumimoji="1" lang="ja-JP" altLang="en-US" sz="2000" b="1" kern="1200"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計画的，組織的に取り組む</a:t>
          </a:r>
          <a:endParaRPr kumimoji="1" lang="ja-JP" altLang="en-US" sz="2000" b="1" kern="1200"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dsp:txBody>
      <dsp:txXfrm>
        <a:off x="802059" y="1533889"/>
        <a:ext cx="3868580" cy="603460"/>
      </dsp:txXfrm>
    </dsp:sp>
    <dsp:sp modelId="{4BB07A07-6AE5-47F5-81F0-BD7B393ACDCA}">
      <dsp:nvSpPr>
        <dsp:cNvPr id="0" name=""/>
        <dsp:cNvSpPr/>
      </dsp:nvSpPr>
      <dsp:spPr>
        <a:xfrm>
          <a:off x="1177871" y="2272671"/>
          <a:ext cx="4711484" cy="641010"/>
        </a:xfrm>
        <a:prstGeom prst="roundRect">
          <a:avLst>
            <a:gd name="adj" fmla="val 10000"/>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kumimoji="1" lang="ja-JP" altLang="en-US" sz="2000" b="1" kern="1200"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育てたい力や指導内容の</a:t>
          </a:r>
          <a:r>
            <a:rPr kumimoji="1" lang="en-US" altLang="ja-JP" sz="2000" b="1" kern="1200"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a:r>
          <a:br>
            <a:rPr kumimoji="1" lang="en-US" altLang="ja-JP" sz="2000" b="1" kern="1200"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br>
          <a:r>
            <a:rPr kumimoji="1" lang="en-US" altLang="ja-JP" sz="2000" b="1" kern="1200"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a:t>
          </a:r>
          <a:r>
            <a:rPr kumimoji="1" lang="ja-JP" altLang="en-US" sz="2000" b="1" kern="1200"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配列などを見直す</a:t>
          </a:r>
          <a:endParaRPr kumimoji="1" lang="ja-JP" altLang="en-US" sz="2000" b="1" kern="1200"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dsp:txBody>
      <dsp:txXfrm>
        <a:off x="1196646" y="2291446"/>
        <a:ext cx="3862691" cy="603460"/>
      </dsp:txXfrm>
    </dsp:sp>
    <dsp:sp modelId="{FBEA8991-A57A-4745-A418-B45E19EBA8FA}">
      <dsp:nvSpPr>
        <dsp:cNvPr id="0" name=""/>
        <dsp:cNvSpPr/>
      </dsp:nvSpPr>
      <dsp:spPr>
        <a:xfrm>
          <a:off x="4294828" y="490955"/>
          <a:ext cx="416656" cy="416656"/>
        </a:xfrm>
        <a:prstGeom prst="downArrow">
          <a:avLst>
            <a:gd name="adj1" fmla="val 55000"/>
            <a:gd name="adj2" fmla="val 45000"/>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kumimoji="1" lang="ja-JP" altLang="en-US" sz="2000" b="1" kern="120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dsp:txBody>
      <dsp:txXfrm>
        <a:off x="4388576" y="490955"/>
        <a:ext cx="229160" cy="313534"/>
      </dsp:txXfrm>
    </dsp:sp>
    <dsp:sp modelId="{4DA5CCA5-0341-4247-B67C-77B68A15D054}">
      <dsp:nvSpPr>
        <dsp:cNvPr id="0" name=""/>
        <dsp:cNvSpPr/>
      </dsp:nvSpPr>
      <dsp:spPr>
        <a:xfrm>
          <a:off x="4689415" y="1248512"/>
          <a:ext cx="416656" cy="416656"/>
        </a:xfrm>
        <a:prstGeom prst="downArrow">
          <a:avLst>
            <a:gd name="adj1" fmla="val 55000"/>
            <a:gd name="adj2" fmla="val 45000"/>
          </a:avLst>
        </a:prstGeom>
        <a:solidFill>
          <a:schemeClr val="accent5">
            <a:tint val="40000"/>
            <a:alpha val="90000"/>
            <a:hueOff val="-3695877"/>
            <a:satOff val="-6408"/>
            <a:lumOff val="-644"/>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kumimoji="1" lang="ja-JP" altLang="en-US" sz="2000" b="1" kern="120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dsp:txBody>
      <dsp:txXfrm>
        <a:off x="4783163" y="1248512"/>
        <a:ext cx="229160" cy="313534"/>
      </dsp:txXfrm>
    </dsp:sp>
    <dsp:sp modelId="{C7C3F32B-1B57-4FE5-8822-34E90FD6B94F}">
      <dsp:nvSpPr>
        <dsp:cNvPr id="0" name=""/>
        <dsp:cNvSpPr/>
      </dsp:nvSpPr>
      <dsp:spPr>
        <a:xfrm>
          <a:off x="5078112" y="2006070"/>
          <a:ext cx="416656" cy="416656"/>
        </a:xfrm>
        <a:prstGeom prst="downArrow">
          <a:avLst>
            <a:gd name="adj1" fmla="val 55000"/>
            <a:gd name="adj2" fmla="val 45000"/>
          </a:avLst>
        </a:prstGeom>
        <a:solidFill>
          <a:schemeClr val="accent5">
            <a:tint val="40000"/>
            <a:alpha val="90000"/>
            <a:hueOff val="-7391755"/>
            <a:satOff val="-12816"/>
            <a:lumOff val="-1289"/>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kumimoji="1" lang="ja-JP" altLang="en-US" sz="2000" b="1" kern="120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dsp:txBody>
      <dsp:txXfrm>
        <a:off x="5171860" y="2006070"/>
        <a:ext cx="229160" cy="313534"/>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18831" cy="4951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5373" y="1"/>
            <a:ext cx="2918831" cy="495188"/>
          </a:xfrm>
          <a:prstGeom prst="rect">
            <a:avLst/>
          </a:prstGeom>
        </p:spPr>
        <p:txBody>
          <a:bodyPr vert="horz" lIns="91440" tIns="45720" rIns="91440" bIns="45720" rtlCol="0"/>
          <a:lstStyle>
            <a:lvl1pPr algn="r">
              <a:defRPr sz="1200"/>
            </a:lvl1pPr>
          </a:lstStyle>
          <a:p>
            <a:fld id="{D5E62F57-6642-4539-A14A-F8060C0239A6}" type="datetimeFigureOut">
              <a:rPr kumimoji="1" lang="ja-JP" altLang="en-US" smtClean="0"/>
              <a:t>2018/12/21</a:t>
            </a:fld>
            <a:endParaRPr kumimoji="1" lang="ja-JP" altLang="en-US"/>
          </a:p>
        </p:txBody>
      </p:sp>
      <p:sp>
        <p:nvSpPr>
          <p:cNvPr id="4" name="フッター プレースホルダー 3"/>
          <p:cNvSpPr>
            <a:spLocks noGrp="1"/>
          </p:cNvSpPr>
          <p:nvPr>
            <p:ph type="ftr" sz="quarter" idx="2"/>
          </p:nvPr>
        </p:nvSpPr>
        <p:spPr>
          <a:xfrm>
            <a:off x="0" y="9374301"/>
            <a:ext cx="2918831" cy="4951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5373" y="9374301"/>
            <a:ext cx="2918831" cy="495187"/>
          </a:xfrm>
          <a:prstGeom prst="rect">
            <a:avLst/>
          </a:prstGeom>
        </p:spPr>
        <p:txBody>
          <a:bodyPr vert="horz" lIns="91440" tIns="45720" rIns="91440" bIns="45720" rtlCol="0" anchor="b"/>
          <a:lstStyle>
            <a:lvl1pPr algn="r">
              <a:defRPr sz="1200"/>
            </a:lvl1pPr>
          </a:lstStyle>
          <a:p>
            <a:fld id="{118A5070-4EA8-4485-A01E-8FE2C71C02E3}" type="slidenum">
              <a:rPr kumimoji="1" lang="ja-JP" altLang="en-US" smtClean="0"/>
              <a:t>‹#›</a:t>
            </a:fld>
            <a:endParaRPr kumimoji="1" lang="ja-JP" altLang="en-US"/>
          </a:p>
        </p:txBody>
      </p:sp>
    </p:spTree>
    <p:extLst>
      <p:ext uri="{BB962C8B-B14F-4D97-AF65-F5344CB8AC3E}">
        <p14:creationId xmlns:p14="http://schemas.microsoft.com/office/powerpoint/2010/main" val="3644830511"/>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3524626" cy="495188"/>
          </a:xfrm>
          <a:prstGeom prst="rect">
            <a:avLst/>
          </a:prstGeom>
        </p:spPr>
        <p:txBody>
          <a:bodyPr vert="horz" lIns="91440" tIns="45720" rIns="91440" bIns="45720" rtlCol="0"/>
          <a:lstStyle>
            <a:lvl1pPr algn="l">
              <a:defRPr sz="1200"/>
            </a:lvl1pPr>
          </a:lstStyle>
          <a:p>
            <a:r>
              <a:rPr kumimoji="1" lang="ja-JP" altLang="en-US" dirty="0" smtClean="0"/>
              <a:t>かごしまプログラミング教育校内研修パック</a:t>
            </a:r>
            <a:endParaRPr kumimoji="1" lang="ja-JP" altLang="en-US" dirty="0"/>
          </a:p>
        </p:txBody>
      </p:sp>
      <p:sp>
        <p:nvSpPr>
          <p:cNvPr id="4" name="スライド イメージ プレースホルダー 3"/>
          <p:cNvSpPr>
            <a:spLocks noGrp="1" noRot="1" noChangeAspect="1"/>
          </p:cNvSpPr>
          <p:nvPr>
            <p:ph type="sldImg" idx="2"/>
          </p:nvPr>
        </p:nvSpPr>
        <p:spPr>
          <a:xfrm>
            <a:off x="1147763" y="1233488"/>
            <a:ext cx="4440237" cy="3330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9691"/>
            <a:ext cx="5388610" cy="3886112"/>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4301"/>
            <a:ext cx="2918831" cy="495187"/>
          </a:xfrm>
          <a:prstGeom prst="rect">
            <a:avLst/>
          </a:prstGeom>
        </p:spPr>
        <p:txBody>
          <a:bodyPr vert="horz" lIns="91440" tIns="45720" rIns="91440" bIns="45720" rtlCol="0" anchor="b"/>
          <a:lstStyle>
            <a:lvl1pPr algn="l">
              <a:defRPr sz="1200"/>
            </a:lvl1pPr>
          </a:lstStyle>
          <a:p>
            <a:r>
              <a:rPr kumimoji="1" lang="en-US" altLang="ja-JP" dirty="0" smtClean="0"/>
              <a:t>Ⅲ</a:t>
            </a:r>
            <a:r>
              <a:rPr kumimoji="1" lang="ja-JP" altLang="en-US" dirty="0" smtClean="0"/>
              <a:t>実践編　教育課程への位置付け</a:t>
            </a:r>
            <a:endParaRPr kumimoji="1" lang="ja-JP" altLang="en-US" dirty="0"/>
          </a:p>
        </p:txBody>
      </p:sp>
      <p:sp>
        <p:nvSpPr>
          <p:cNvPr id="7" name="スライド番号プレースホルダー 6"/>
          <p:cNvSpPr>
            <a:spLocks noGrp="1"/>
          </p:cNvSpPr>
          <p:nvPr>
            <p:ph type="sldNum" sz="quarter" idx="5"/>
          </p:nvPr>
        </p:nvSpPr>
        <p:spPr>
          <a:xfrm>
            <a:off x="3815373" y="9374301"/>
            <a:ext cx="2918831" cy="495187"/>
          </a:xfrm>
          <a:prstGeom prst="rect">
            <a:avLst/>
          </a:prstGeom>
        </p:spPr>
        <p:txBody>
          <a:bodyPr vert="horz" lIns="91440" tIns="45720" rIns="91440" bIns="45720" rtlCol="0" anchor="b"/>
          <a:lstStyle>
            <a:lvl1pPr algn="r">
              <a:defRPr sz="1200"/>
            </a:lvl1pPr>
          </a:lstStyle>
          <a:p>
            <a:fld id="{C96F3062-F815-4FA1-A093-E5AB757817FD}" type="slidenum">
              <a:rPr kumimoji="1" lang="ja-JP" altLang="en-US" smtClean="0"/>
              <a:t>‹#›</a:t>
            </a:fld>
            <a:endParaRPr kumimoji="1" lang="ja-JP" altLang="en-US"/>
          </a:p>
        </p:txBody>
      </p:sp>
    </p:spTree>
    <p:extLst>
      <p:ext uri="{BB962C8B-B14F-4D97-AF65-F5344CB8AC3E}">
        <p14:creationId xmlns:p14="http://schemas.microsoft.com/office/powerpoint/2010/main" val="300997973"/>
      </p:ext>
    </p:extLst>
  </p:cSld>
  <p:clrMap bg1="lt1" tx1="dk1" bg2="lt2" tx2="dk2" accent1="accent1" accent2="accent2" accent3="accent3" accent4="accent4" accent5="accent5" accent6="accent6" hlink="hlink" folHlink="folHlink"/>
  <p:hf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プログラミング教育を，どのように教育課程に位置付けていけばいいのでしょうか。今回（</a:t>
            </a:r>
            <a:r>
              <a:rPr kumimoji="1" lang="en-US" altLang="ja-JP" dirty="0" smtClean="0"/>
              <a:t>H30</a:t>
            </a:r>
            <a:r>
              <a:rPr kumimoji="1" lang="ja-JP" altLang="en-US" dirty="0" smtClean="0"/>
              <a:t>年度版）の「かごプロ・パック」では，その基本的な考え方や教育課程に位置付ける際の視点や留意点について示します。</a:t>
            </a:r>
            <a:endParaRPr kumimoji="1" lang="en-US" altLang="ja-JP" dirty="0" smtClean="0"/>
          </a:p>
          <a:p>
            <a:r>
              <a:rPr kumimoji="1" lang="ja-JP" altLang="en-US" dirty="0" smtClean="0"/>
              <a:t>　次回（来年度）は，今回，示した視点や留意点に基づいた「モデルカリキュラム」を提示する予定です。</a:t>
            </a:r>
            <a:endParaRPr kumimoji="1" lang="ja-JP" altLang="en-US" dirty="0"/>
          </a:p>
        </p:txBody>
      </p:sp>
      <p:sp>
        <p:nvSpPr>
          <p:cNvPr id="4" name="スライド番号プレースホルダー 3"/>
          <p:cNvSpPr>
            <a:spLocks noGrp="1"/>
          </p:cNvSpPr>
          <p:nvPr>
            <p:ph type="sldNum" sz="quarter" idx="10"/>
          </p:nvPr>
        </p:nvSpPr>
        <p:spPr/>
        <p:txBody>
          <a:bodyPr/>
          <a:lstStyle/>
          <a:p>
            <a:fld id="{C96F3062-F815-4FA1-A093-E5AB757817FD}" type="slidenum">
              <a:rPr kumimoji="1" lang="ja-JP" altLang="en-US" smtClean="0"/>
              <a:t>1</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Ⅲ</a:t>
            </a:r>
            <a:r>
              <a:rPr kumimoji="1" lang="ja-JP" altLang="en-US" smtClean="0"/>
              <a:t>実践編　教育課程への位置付け</a:t>
            </a:r>
            <a:endParaRPr kumimoji="1" lang="ja-JP" altLang="en-US" dirty="0"/>
          </a:p>
        </p:txBody>
      </p:sp>
      <p:sp>
        <p:nvSpPr>
          <p:cNvPr id="6" name="ヘッダー プレースホルダー 5"/>
          <p:cNvSpPr>
            <a:spLocks noGrp="1"/>
          </p:cNvSpPr>
          <p:nvPr>
            <p:ph type="hdr" sz="quarter" idx="12"/>
          </p:nvPr>
        </p:nvSpPr>
        <p:spPr/>
        <p:txBody>
          <a:bodyPr/>
          <a:lstStyle/>
          <a:p>
            <a:r>
              <a:rPr kumimoji="1" lang="ja-JP" altLang="en-US" smtClean="0"/>
              <a:t>かごしまプログラミング教育校内研修パック</a:t>
            </a:r>
            <a:endParaRPr kumimoji="1" lang="ja-JP" altLang="en-US" dirty="0"/>
          </a:p>
        </p:txBody>
      </p:sp>
    </p:spTree>
    <p:extLst>
      <p:ext uri="{BB962C8B-B14F-4D97-AF65-F5344CB8AC3E}">
        <p14:creationId xmlns:p14="http://schemas.microsoft.com/office/powerpoint/2010/main" val="35188345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次に，条件等によって，分岐したり，結果が異なったりする学習活動です。例えば，理科の実験の仕方や結果を分析するフローチャートを作成したり，社会科では，ごみの分別ツールや，ごみ処理工場でのごみの種類ごとの処理方法の違いについてビジュアルプログラミングを使ってまとめるなどの活動に取り入れることができます。</a:t>
            </a:r>
            <a:endParaRPr kumimoji="1" lang="ja-JP" altLang="en-US" dirty="0"/>
          </a:p>
        </p:txBody>
      </p:sp>
      <p:sp>
        <p:nvSpPr>
          <p:cNvPr id="4" name="スライド番号プレースホルダー 3"/>
          <p:cNvSpPr>
            <a:spLocks noGrp="1"/>
          </p:cNvSpPr>
          <p:nvPr>
            <p:ph type="sldNum" sz="quarter" idx="10"/>
          </p:nvPr>
        </p:nvSpPr>
        <p:spPr/>
        <p:txBody>
          <a:bodyPr/>
          <a:lstStyle/>
          <a:p>
            <a:fld id="{C96F3062-F815-4FA1-A093-E5AB757817FD}" type="slidenum">
              <a:rPr kumimoji="1" lang="ja-JP" altLang="en-US" smtClean="0"/>
              <a:t>10</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Ⅲ</a:t>
            </a:r>
            <a:r>
              <a:rPr kumimoji="1" lang="ja-JP" altLang="en-US" smtClean="0"/>
              <a:t>実践編　教育課程への位置付け</a:t>
            </a:r>
            <a:endParaRPr kumimoji="1" lang="ja-JP" altLang="en-US" dirty="0"/>
          </a:p>
        </p:txBody>
      </p:sp>
      <p:sp>
        <p:nvSpPr>
          <p:cNvPr id="6" name="ヘッダー プレースホルダー 5"/>
          <p:cNvSpPr>
            <a:spLocks noGrp="1"/>
          </p:cNvSpPr>
          <p:nvPr>
            <p:ph type="hdr" sz="quarter" idx="12"/>
          </p:nvPr>
        </p:nvSpPr>
        <p:spPr/>
        <p:txBody>
          <a:bodyPr/>
          <a:lstStyle/>
          <a:p>
            <a:r>
              <a:rPr kumimoji="1" lang="ja-JP" altLang="en-US" smtClean="0"/>
              <a:t>かごしまプログラミング教育校内研修パック</a:t>
            </a:r>
            <a:endParaRPr kumimoji="1" lang="ja-JP" altLang="en-US" dirty="0"/>
          </a:p>
        </p:txBody>
      </p:sp>
    </p:spTree>
    <p:extLst>
      <p:ext uri="{BB962C8B-B14F-4D97-AF65-F5344CB8AC3E}">
        <p14:creationId xmlns:p14="http://schemas.microsoft.com/office/powerpoint/2010/main" val="30173781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次に，情報社会がプログラミング等の情報技術に支えられていることに気付く学習活動です。例えば，社会科において情報通信技術の活用が，様々な産業を発展させ，国民生活を向上させていることを理解する学習においては，信号機や自動ドアなどにプログラミングが活用されていることを，簡易なフィジカルプログラミングによって，児童は体験的に理解することができ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C96F3062-F815-4FA1-A093-E5AB757817FD}" type="slidenum">
              <a:rPr kumimoji="1" lang="ja-JP" altLang="en-US" smtClean="0"/>
              <a:t>11</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Ⅲ</a:t>
            </a:r>
            <a:r>
              <a:rPr kumimoji="1" lang="ja-JP" altLang="en-US" smtClean="0"/>
              <a:t>実践編　教育課程への位置付け</a:t>
            </a:r>
            <a:endParaRPr kumimoji="1" lang="ja-JP" altLang="en-US" dirty="0"/>
          </a:p>
        </p:txBody>
      </p:sp>
      <p:sp>
        <p:nvSpPr>
          <p:cNvPr id="6" name="ヘッダー プレースホルダー 5"/>
          <p:cNvSpPr>
            <a:spLocks noGrp="1"/>
          </p:cNvSpPr>
          <p:nvPr>
            <p:ph type="hdr" sz="quarter" idx="12"/>
          </p:nvPr>
        </p:nvSpPr>
        <p:spPr/>
        <p:txBody>
          <a:bodyPr/>
          <a:lstStyle/>
          <a:p>
            <a:r>
              <a:rPr kumimoji="1" lang="ja-JP" altLang="en-US" smtClean="0"/>
              <a:t>かごしまプログラミング教育校内研修パック</a:t>
            </a:r>
            <a:endParaRPr kumimoji="1" lang="ja-JP" altLang="en-US" dirty="0"/>
          </a:p>
        </p:txBody>
      </p:sp>
    </p:spTree>
    <p:extLst>
      <p:ext uri="{BB962C8B-B14F-4D97-AF65-F5344CB8AC3E}">
        <p14:creationId xmlns:p14="http://schemas.microsoft.com/office/powerpoint/2010/main" val="4150889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次に，繰り返しや組み合わせを多用して行う表現を伴う学習活動です。例えば，音楽づくりの題材において、様々なリズム・パターンを組み合わせて、まとまりのある音楽をつくるという課題を設定し、プログラミング又は創作用ソフト等を用いて音楽をつくり，発表しあうという学習活動が考えられます。コンピュータを使うことで，その都度，作曲した音楽を確かめられるとともに，何度も試行錯誤することができ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C96F3062-F815-4FA1-A093-E5AB757817FD}" type="slidenum">
              <a:rPr kumimoji="1" lang="ja-JP" altLang="en-US" smtClean="0"/>
              <a:t>12</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Ⅲ</a:t>
            </a:r>
            <a:r>
              <a:rPr kumimoji="1" lang="ja-JP" altLang="en-US" smtClean="0"/>
              <a:t>実践編　教育課程への位置付け</a:t>
            </a:r>
            <a:endParaRPr kumimoji="1" lang="ja-JP" altLang="en-US" dirty="0"/>
          </a:p>
        </p:txBody>
      </p:sp>
      <p:sp>
        <p:nvSpPr>
          <p:cNvPr id="6" name="ヘッダー プレースホルダー 5"/>
          <p:cNvSpPr>
            <a:spLocks noGrp="1"/>
          </p:cNvSpPr>
          <p:nvPr>
            <p:ph type="hdr" sz="quarter" idx="12"/>
          </p:nvPr>
        </p:nvSpPr>
        <p:spPr/>
        <p:txBody>
          <a:bodyPr/>
          <a:lstStyle/>
          <a:p>
            <a:r>
              <a:rPr kumimoji="1" lang="ja-JP" altLang="en-US" smtClean="0"/>
              <a:t>かごしまプログラミング教育校内研修パック</a:t>
            </a:r>
            <a:endParaRPr kumimoji="1" lang="ja-JP" altLang="en-US" dirty="0"/>
          </a:p>
        </p:txBody>
      </p:sp>
    </p:spTree>
    <p:extLst>
      <p:ext uri="{BB962C8B-B14F-4D97-AF65-F5344CB8AC3E}">
        <p14:creationId xmlns:p14="http://schemas.microsoft.com/office/powerpoint/2010/main" val="11498384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最後に，調べたことや分かったことなどをプレゼンテーションする学習活動です。この活動は教科を問わず，調べたことや分かったことなど</a:t>
            </a:r>
            <a:r>
              <a:rPr kumimoji="1" lang="ja-JP" altLang="en-US" dirty="0" smtClean="0"/>
              <a:t>をクイズ</a:t>
            </a:r>
            <a:r>
              <a:rPr kumimoji="1" lang="ja-JP" altLang="en-US" dirty="0" smtClean="0"/>
              <a:t>にしたり</a:t>
            </a:r>
            <a:r>
              <a:rPr kumimoji="1" lang="ja-JP" altLang="en-US" dirty="0" smtClean="0"/>
              <a:t>，地図や画面上のポイントにマウスポインタを合わせると，自動的に説明を表示させたり，音声を再生したりするなど，より分かりやすい表現となるようなプレゼンテーションを行うことができます。</a:t>
            </a:r>
            <a:endParaRPr kumimoji="1" lang="en-US" altLang="ja-JP" dirty="0" smtClean="0"/>
          </a:p>
          <a:p>
            <a:r>
              <a:rPr kumimoji="1" lang="ja-JP" altLang="en-US" dirty="0" smtClean="0"/>
              <a:t>　この他にも，様々な学習活動に取り入れることが考えられます。</a:t>
            </a:r>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C96F3062-F815-4FA1-A093-E5AB757817FD}" type="slidenum">
              <a:rPr kumimoji="1" lang="ja-JP" altLang="en-US" smtClean="0"/>
              <a:t>13</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Ⅲ</a:t>
            </a:r>
            <a:r>
              <a:rPr kumimoji="1" lang="ja-JP" altLang="en-US" smtClean="0"/>
              <a:t>実践編　教育課程への位置付け</a:t>
            </a:r>
            <a:endParaRPr kumimoji="1" lang="ja-JP" altLang="en-US" dirty="0"/>
          </a:p>
        </p:txBody>
      </p:sp>
      <p:sp>
        <p:nvSpPr>
          <p:cNvPr id="6" name="ヘッダー プレースホルダー 5"/>
          <p:cNvSpPr>
            <a:spLocks noGrp="1"/>
          </p:cNvSpPr>
          <p:nvPr>
            <p:ph type="hdr" sz="quarter" idx="12"/>
          </p:nvPr>
        </p:nvSpPr>
        <p:spPr/>
        <p:txBody>
          <a:bodyPr/>
          <a:lstStyle/>
          <a:p>
            <a:r>
              <a:rPr kumimoji="1" lang="ja-JP" altLang="en-US" smtClean="0"/>
              <a:t>かごしまプログラミング教育校内研修パック</a:t>
            </a:r>
            <a:endParaRPr kumimoji="1" lang="ja-JP" altLang="en-US" dirty="0"/>
          </a:p>
        </p:txBody>
      </p:sp>
    </p:spTree>
    <p:extLst>
      <p:ext uri="{BB962C8B-B14F-4D97-AF65-F5344CB8AC3E}">
        <p14:creationId xmlns:p14="http://schemas.microsoft.com/office/powerpoint/2010/main" val="13801385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それでは，これらの学習活動を，教科等の教育課程に位置付ける際にどんなことに留意すればよいでしょうか？</a:t>
            </a:r>
            <a:endParaRPr kumimoji="1" lang="en-US" altLang="ja-JP" dirty="0" smtClean="0"/>
          </a:p>
          <a:p>
            <a:r>
              <a:rPr kumimoji="1" lang="ja-JP" altLang="en-US" dirty="0" smtClean="0"/>
              <a:t>　</a:t>
            </a:r>
            <a:r>
              <a:rPr kumimoji="1" lang="ja-JP" altLang="en-US" dirty="0" smtClean="0"/>
              <a:t>ただ単に，できそうな教科・単元のカリキュラムに，プログラミングを取り入れた学習活動を並べていくだけでは，プログラミング教育のねらいは達成できません。</a:t>
            </a:r>
            <a:r>
              <a:rPr kumimoji="1" lang="ja-JP" altLang="en-US" dirty="0" smtClean="0"/>
              <a:t>まず，それぞれの学校において，プログラミング教育によってどんな資質・能力を育みたいのかを明確にし，それに基づいて計画的・組織的に位置付けるようにしてください。</a:t>
            </a:r>
          </a:p>
          <a:p>
            <a:endParaRPr kumimoji="1" lang="ja-JP" altLang="en-US" dirty="0"/>
          </a:p>
        </p:txBody>
      </p:sp>
      <p:sp>
        <p:nvSpPr>
          <p:cNvPr id="4" name="スライド番号プレースホルダー 3"/>
          <p:cNvSpPr>
            <a:spLocks noGrp="1"/>
          </p:cNvSpPr>
          <p:nvPr>
            <p:ph type="sldNum" sz="quarter" idx="10"/>
          </p:nvPr>
        </p:nvSpPr>
        <p:spPr/>
        <p:txBody>
          <a:bodyPr/>
          <a:lstStyle/>
          <a:p>
            <a:fld id="{C96F3062-F815-4FA1-A093-E5AB757817FD}" type="slidenum">
              <a:rPr kumimoji="1" lang="ja-JP" altLang="en-US" smtClean="0"/>
              <a:t>14</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Ⅲ</a:t>
            </a:r>
            <a:r>
              <a:rPr kumimoji="1" lang="ja-JP" altLang="en-US" smtClean="0"/>
              <a:t>実践編　教育課程への位置付け</a:t>
            </a:r>
            <a:endParaRPr kumimoji="1" lang="ja-JP" altLang="en-US" dirty="0"/>
          </a:p>
        </p:txBody>
      </p:sp>
      <p:sp>
        <p:nvSpPr>
          <p:cNvPr id="6" name="ヘッダー プレースホルダー 5"/>
          <p:cNvSpPr>
            <a:spLocks noGrp="1"/>
          </p:cNvSpPr>
          <p:nvPr>
            <p:ph type="hdr" sz="quarter" idx="12"/>
          </p:nvPr>
        </p:nvSpPr>
        <p:spPr/>
        <p:txBody>
          <a:bodyPr/>
          <a:lstStyle/>
          <a:p>
            <a:r>
              <a:rPr kumimoji="1" lang="ja-JP" altLang="en-US" smtClean="0"/>
              <a:t>かごしまプログラミング教育校内研修パック</a:t>
            </a:r>
            <a:endParaRPr kumimoji="1" lang="ja-JP" altLang="en-US" dirty="0"/>
          </a:p>
        </p:txBody>
      </p:sp>
    </p:spTree>
    <p:extLst>
      <p:ext uri="{BB962C8B-B14F-4D97-AF65-F5344CB8AC3E}">
        <p14:creationId xmlns:p14="http://schemas.microsoft.com/office/powerpoint/2010/main" val="36406042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次に，</a:t>
            </a:r>
            <a:r>
              <a:rPr kumimoji="1" lang="en-US" altLang="ja-JP" dirty="0" smtClean="0"/>
              <a:t>A</a:t>
            </a:r>
            <a:r>
              <a:rPr kumimoji="1" lang="ja-JP" altLang="en-US" dirty="0" smtClean="0"/>
              <a:t>分類，</a:t>
            </a:r>
            <a:r>
              <a:rPr kumimoji="1" lang="en-US" altLang="ja-JP" dirty="0" smtClean="0"/>
              <a:t>B</a:t>
            </a:r>
            <a:r>
              <a:rPr kumimoji="1" lang="ja-JP" altLang="en-US" dirty="0" smtClean="0"/>
              <a:t>分類で，プログラミングを行う場合は，決してプログラミング体験を行うことが目的化されないようにしなければなりません。ここに示した３つのねらいの達成のためにプログラミングが取り入れられることが大切です。もちろん，学習場面ごとに必要なねらいのいずれかに重点を置くということは考えられますが，小学校</a:t>
            </a:r>
            <a:r>
              <a:rPr kumimoji="1" lang="en-US" altLang="ja-JP" dirty="0" smtClean="0"/>
              <a:t>6</a:t>
            </a:r>
            <a:r>
              <a:rPr kumimoji="1" lang="ja-JP" altLang="en-US" dirty="0" smtClean="0"/>
              <a:t>年間を通じて必要なねらいのいずれかが全く欠けていたということは望ましくありません。</a:t>
            </a:r>
          </a:p>
          <a:p>
            <a:endParaRPr kumimoji="1" lang="ja-JP" altLang="en-US" dirty="0"/>
          </a:p>
        </p:txBody>
      </p:sp>
      <p:sp>
        <p:nvSpPr>
          <p:cNvPr id="4" name="スライド番号プレースホルダー 3"/>
          <p:cNvSpPr>
            <a:spLocks noGrp="1"/>
          </p:cNvSpPr>
          <p:nvPr>
            <p:ph type="sldNum" sz="quarter" idx="10"/>
          </p:nvPr>
        </p:nvSpPr>
        <p:spPr/>
        <p:txBody>
          <a:bodyPr/>
          <a:lstStyle/>
          <a:p>
            <a:fld id="{C96F3062-F815-4FA1-A093-E5AB757817FD}" type="slidenum">
              <a:rPr kumimoji="1" lang="ja-JP" altLang="en-US" smtClean="0"/>
              <a:t>15</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Ⅲ</a:t>
            </a:r>
            <a:r>
              <a:rPr kumimoji="1" lang="ja-JP" altLang="en-US" smtClean="0"/>
              <a:t>実践編　教育課程への位置付け</a:t>
            </a:r>
            <a:endParaRPr kumimoji="1" lang="ja-JP" altLang="en-US" dirty="0"/>
          </a:p>
        </p:txBody>
      </p:sp>
      <p:sp>
        <p:nvSpPr>
          <p:cNvPr id="6" name="ヘッダー プレースホルダー 5"/>
          <p:cNvSpPr>
            <a:spLocks noGrp="1"/>
          </p:cNvSpPr>
          <p:nvPr>
            <p:ph type="hdr" sz="quarter" idx="12"/>
          </p:nvPr>
        </p:nvSpPr>
        <p:spPr/>
        <p:txBody>
          <a:bodyPr/>
          <a:lstStyle/>
          <a:p>
            <a:r>
              <a:rPr kumimoji="1" lang="ja-JP" altLang="en-US" smtClean="0"/>
              <a:t>かごしまプログラミング教育校内研修パック</a:t>
            </a:r>
            <a:endParaRPr kumimoji="1" lang="ja-JP" altLang="en-US" dirty="0"/>
          </a:p>
        </p:txBody>
      </p:sp>
    </p:spTree>
    <p:extLst>
      <p:ext uri="{BB962C8B-B14F-4D97-AF65-F5344CB8AC3E}">
        <p14:creationId xmlns:p14="http://schemas.microsoft.com/office/powerpoint/2010/main" val="128528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教科において，プログラミングを行う場合は，その活動だけに多くの時間を割くことはなかなか難しいと思います。かといって，わずかな時間のみでプログラミングを行おうとすると，児童が，試行錯誤しながら，プログラミングのおもしろさやよさに気付くところまではなかなか到りません。したがって，プログラミングに慣れ親しむ時間を考慮し，効果的，効率的に実施できるように，教科等及び学校裁量の時間を含めたカリキュラム・マネジメントを行うことが重要となってきます。</a:t>
            </a:r>
            <a:endParaRPr kumimoji="1" lang="en-US" altLang="ja-JP" dirty="0" smtClean="0"/>
          </a:p>
          <a:p>
            <a:r>
              <a:rPr kumimoji="1" lang="ja-JP" altLang="en-US" dirty="0" smtClean="0"/>
              <a:t>　例えば，総合的な学習において，探究的な活動のプロセスでビジュアルプログラミングの基本的な操作を身に付けるようにし，それを算数等の別の教科でのプログラミング体験で生かせるようにすると，児童が活動に無理なく取り組むことができるようになります。</a:t>
            </a:r>
          </a:p>
        </p:txBody>
      </p:sp>
      <p:sp>
        <p:nvSpPr>
          <p:cNvPr id="4" name="スライド番号プレースホルダー 3"/>
          <p:cNvSpPr>
            <a:spLocks noGrp="1"/>
          </p:cNvSpPr>
          <p:nvPr>
            <p:ph type="sldNum" sz="quarter" idx="10"/>
          </p:nvPr>
        </p:nvSpPr>
        <p:spPr/>
        <p:txBody>
          <a:bodyPr/>
          <a:lstStyle/>
          <a:p>
            <a:fld id="{C96F3062-F815-4FA1-A093-E5AB757817FD}" type="slidenum">
              <a:rPr kumimoji="1" lang="ja-JP" altLang="en-US" smtClean="0"/>
              <a:t>16</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Ⅲ</a:t>
            </a:r>
            <a:r>
              <a:rPr kumimoji="1" lang="ja-JP" altLang="en-US" smtClean="0"/>
              <a:t>実践編　教育課程への位置付け</a:t>
            </a:r>
            <a:endParaRPr kumimoji="1" lang="ja-JP" altLang="en-US" dirty="0"/>
          </a:p>
        </p:txBody>
      </p:sp>
      <p:sp>
        <p:nvSpPr>
          <p:cNvPr id="6" name="ヘッダー プレースホルダー 5"/>
          <p:cNvSpPr>
            <a:spLocks noGrp="1"/>
          </p:cNvSpPr>
          <p:nvPr>
            <p:ph type="hdr" sz="quarter" idx="12"/>
          </p:nvPr>
        </p:nvSpPr>
        <p:spPr/>
        <p:txBody>
          <a:bodyPr/>
          <a:lstStyle/>
          <a:p>
            <a:r>
              <a:rPr kumimoji="1" lang="ja-JP" altLang="en-US" smtClean="0"/>
              <a:t>かごしまプログラミング教育校内研修パック</a:t>
            </a:r>
            <a:endParaRPr kumimoji="1" lang="ja-JP" altLang="en-US" dirty="0"/>
          </a:p>
        </p:txBody>
      </p:sp>
    </p:spTree>
    <p:extLst>
      <p:ext uri="{BB962C8B-B14F-4D97-AF65-F5344CB8AC3E}">
        <p14:creationId xmlns:p14="http://schemas.microsoft.com/office/powerpoint/2010/main" val="33632721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次に，プログラミング体験には，コンピュータを使用するビジュアルプログラミングやフィジカルプログラミングと，コンピュータを使用しないアンプラグドプログラミングがありますが，</a:t>
            </a:r>
            <a:r>
              <a:rPr kumimoji="1" lang="en-US" altLang="ja-JP" dirty="0" smtClean="0"/>
              <a:t>A</a:t>
            </a:r>
            <a:r>
              <a:rPr kumimoji="1" lang="ja-JP" altLang="en-US" dirty="0" smtClean="0"/>
              <a:t>分類も含めて，</a:t>
            </a:r>
            <a:r>
              <a:rPr kumimoji="1" lang="en-US" altLang="ja-JP" dirty="0" smtClean="0"/>
              <a:t>6</a:t>
            </a:r>
            <a:r>
              <a:rPr kumimoji="1" lang="ja-JP" altLang="en-US" dirty="0" smtClean="0"/>
              <a:t>年間のカリキュラムがすべて，アンプラグドのみで構成されることのないようにしなくてはなりません。</a:t>
            </a:r>
            <a:r>
              <a:rPr kumimoji="1" lang="en-US" altLang="ja-JP" dirty="0" smtClean="0"/>
              <a:t/>
            </a:r>
            <a:br>
              <a:rPr kumimoji="1" lang="en-US" altLang="ja-JP" dirty="0" smtClean="0"/>
            </a:br>
            <a:r>
              <a:rPr kumimoji="1" lang="ja-JP" altLang="en-US" dirty="0" smtClean="0"/>
              <a:t>　したがって，コンピュータを用いずに「プログラミング的思考」を育成する指導を行う場合には，児童の発達の段階を考慮しながらカリキュラム・マネジメントを行うことで児童がコンピュータを活用しながら行う学習と適切に関連させて実施するなどの工夫が望まれます。</a:t>
            </a:r>
          </a:p>
          <a:p>
            <a:endParaRPr kumimoji="1" lang="ja-JP" altLang="en-US" dirty="0"/>
          </a:p>
        </p:txBody>
      </p:sp>
      <p:sp>
        <p:nvSpPr>
          <p:cNvPr id="4" name="スライド番号プレースホルダー 3"/>
          <p:cNvSpPr>
            <a:spLocks noGrp="1"/>
          </p:cNvSpPr>
          <p:nvPr>
            <p:ph type="sldNum" sz="quarter" idx="10"/>
          </p:nvPr>
        </p:nvSpPr>
        <p:spPr/>
        <p:txBody>
          <a:bodyPr/>
          <a:lstStyle/>
          <a:p>
            <a:fld id="{C96F3062-F815-4FA1-A093-E5AB757817FD}" type="slidenum">
              <a:rPr kumimoji="1" lang="ja-JP" altLang="en-US" smtClean="0"/>
              <a:t>17</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Ⅲ</a:t>
            </a:r>
            <a:r>
              <a:rPr kumimoji="1" lang="ja-JP" altLang="en-US" smtClean="0"/>
              <a:t>実践編　教育課程への位置付け</a:t>
            </a:r>
            <a:endParaRPr kumimoji="1" lang="ja-JP" altLang="en-US" dirty="0"/>
          </a:p>
        </p:txBody>
      </p:sp>
      <p:sp>
        <p:nvSpPr>
          <p:cNvPr id="6" name="ヘッダー プレースホルダー 5"/>
          <p:cNvSpPr>
            <a:spLocks noGrp="1"/>
          </p:cNvSpPr>
          <p:nvPr>
            <p:ph type="hdr" sz="quarter" idx="12"/>
          </p:nvPr>
        </p:nvSpPr>
        <p:spPr/>
        <p:txBody>
          <a:bodyPr/>
          <a:lstStyle/>
          <a:p>
            <a:r>
              <a:rPr kumimoji="1" lang="ja-JP" altLang="en-US" smtClean="0"/>
              <a:t>かごしまプログラミング教育校内研修パック</a:t>
            </a:r>
            <a:endParaRPr kumimoji="1" lang="ja-JP" altLang="en-US" dirty="0"/>
          </a:p>
        </p:txBody>
      </p:sp>
    </p:spTree>
    <p:extLst>
      <p:ext uri="{BB962C8B-B14F-4D97-AF65-F5344CB8AC3E}">
        <p14:creationId xmlns:p14="http://schemas.microsoft.com/office/powerpoint/2010/main" val="3712740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最後に，</a:t>
            </a:r>
            <a:r>
              <a:rPr kumimoji="1" lang="en-US" altLang="ja-JP" dirty="0" smtClean="0"/>
              <a:t>A</a:t>
            </a:r>
            <a:r>
              <a:rPr kumimoji="1" lang="ja-JP" altLang="en-US" dirty="0" smtClean="0"/>
              <a:t>または</a:t>
            </a:r>
            <a:r>
              <a:rPr kumimoji="1" lang="en-US" altLang="ja-JP" dirty="0" smtClean="0"/>
              <a:t>B</a:t>
            </a:r>
            <a:r>
              <a:rPr kumimoji="1" lang="ja-JP" altLang="en-US" dirty="0" smtClean="0"/>
              <a:t>分類において，比較的にプログラミングを位置付けやすく，多様な活動を設定しやすい総合的な学習の時間における留意点についてです。</a:t>
            </a:r>
            <a:endParaRPr kumimoji="1" lang="en-US" altLang="ja-JP" dirty="0" smtClean="0"/>
          </a:p>
          <a:p>
            <a:r>
              <a:rPr kumimoji="1" lang="ja-JP" altLang="en-US" dirty="0" smtClean="0"/>
              <a:t>　総合的な学習の時間においては，探究的な学習となることが大切であることから，プログラミングを位置付ける際にも，この点に十分留意すること。</a:t>
            </a:r>
            <a:endParaRPr kumimoji="1" lang="en-US" altLang="ja-JP" dirty="0" smtClean="0"/>
          </a:p>
          <a:p>
            <a:r>
              <a:rPr kumimoji="1" lang="ja-JP" altLang="en-US" dirty="0" smtClean="0"/>
              <a:t>　また，情報に関する課題を取り上げ，探究的に学習する過程においては，ねらいの②に関連して，自分たちの暮らしとプログラミングとの関係を考え，プログラミングを体験しながらそのよさや課題に気付き，現在や将来の自分の生活や生き方と繋げて考えられるようにすること。</a:t>
            </a:r>
          </a:p>
          <a:p>
            <a:endParaRPr kumimoji="1" lang="ja-JP" altLang="en-US" dirty="0"/>
          </a:p>
        </p:txBody>
      </p:sp>
      <p:sp>
        <p:nvSpPr>
          <p:cNvPr id="4" name="スライド番号プレースホルダー 3"/>
          <p:cNvSpPr>
            <a:spLocks noGrp="1"/>
          </p:cNvSpPr>
          <p:nvPr>
            <p:ph type="sldNum" sz="quarter" idx="10"/>
          </p:nvPr>
        </p:nvSpPr>
        <p:spPr/>
        <p:txBody>
          <a:bodyPr/>
          <a:lstStyle/>
          <a:p>
            <a:fld id="{C96F3062-F815-4FA1-A093-E5AB757817FD}" type="slidenum">
              <a:rPr kumimoji="1" lang="ja-JP" altLang="en-US" smtClean="0"/>
              <a:t>18</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Ⅲ</a:t>
            </a:r>
            <a:r>
              <a:rPr kumimoji="1" lang="ja-JP" altLang="en-US" smtClean="0"/>
              <a:t>実践編　教育課程への位置付け</a:t>
            </a:r>
            <a:endParaRPr kumimoji="1" lang="ja-JP" altLang="en-US" dirty="0"/>
          </a:p>
        </p:txBody>
      </p:sp>
      <p:sp>
        <p:nvSpPr>
          <p:cNvPr id="6" name="ヘッダー プレースホルダー 5"/>
          <p:cNvSpPr>
            <a:spLocks noGrp="1"/>
          </p:cNvSpPr>
          <p:nvPr>
            <p:ph type="hdr" sz="quarter" idx="12"/>
          </p:nvPr>
        </p:nvSpPr>
        <p:spPr/>
        <p:txBody>
          <a:bodyPr/>
          <a:lstStyle/>
          <a:p>
            <a:r>
              <a:rPr kumimoji="1" lang="ja-JP" altLang="en-US" smtClean="0"/>
              <a:t>かごしまプログラミング教育校内研修パック</a:t>
            </a:r>
            <a:endParaRPr kumimoji="1" lang="ja-JP" altLang="en-US" dirty="0"/>
          </a:p>
        </p:txBody>
      </p:sp>
    </p:spTree>
    <p:extLst>
      <p:ext uri="{BB962C8B-B14F-4D97-AF65-F5344CB8AC3E}">
        <p14:creationId xmlns:p14="http://schemas.microsoft.com/office/powerpoint/2010/main" val="21734729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次に，情報に関する課題に限らず，国際理解，環境，福祉・健康などの横断的・総合的な課題，地域や学校の特色に応じた課題，児童の興味・関心に基づく課題について学習する場合においても，探究的に調べて分かったことを，プログラミングを取り入れたクイズやプレゼンテーションなど，多様な方法で表現する際に取り入れるなど，工夫しながら位置付けるようにすること。</a:t>
            </a:r>
            <a:endParaRPr kumimoji="1" lang="en-US" altLang="ja-JP" dirty="0" smtClean="0"/>
          </a:p>
          <a:p>
            <a:r>
              <a:rPr kumimoji="1" lang="ja-JP" altLang="en-US" dirty="0" smtClean="0"/>
              <a:t>　最後に，他教科においてプログラミング体験を取り入れる際に，その学習と関連させるようにするなど，カリキュラム・マネジメントを行いながら児童が取り組みやすくすること。</a:t>
            </a:r>
          </a:p>
          <a:p>
            <a:endParaRPr kumimoji="1" lang="ja-JP" altLang="en-US"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C96F3062-F815-4FA1-A093-E5AB757817FD}" type="slidenum">
              <a:rPr kumimoji="1" lang="ja-JP" altLang="en-US" smtClean="0"/>
              <a:t>19</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Ⅲ</a:t>
            </a:r>
            <a:r>
              <a:rPr kumimoji="1" lang="ja-JP" altLang="en-US" smtClean="0"/>
              <a:t>実践編　教育課程への位置付け</a:t>
            </a:r>
            <a:endParaRPr kumimoji="1" lang="ja-JP" altLang="en-US" dirty="0"/>
          </a:p>
        </p:txBody>
      </p:sp>
      <p:sp>
        <p:nvSpPr>
          <p:cNvPr id="6" name="ヘッダー プレースホルダー 5"/>
          <p:cNvSpPr>
            <a:spLocks noGrp="1"/>
          </p:cNvSpPr>
          <p:nvPr>
            <p:ph type="hdr" sz="quarter" idx="12"/>
          </p:nvPr>
        </p:nvSpPr>
        <p:spPr/>
        <p:txBody>
          <a:bodyPr/>
          <a:lstStyle/>
          <a:p>
            <a:r>
              <a:rPr kumimoji="1" lang="ja-JP" altLang="en-US" smtClean="0"/>
              <a:t>かごしまプログラミング教育校内研修パック</a:t>
            </a:r>
            <a:endParaRPr kumimoji="1" lang="ja-JP" altLang="en-US" dirty="0"/>
          </a:p>
        </p:txBody>
      </p:sp>
    </p:spTree>
    <p:extLst>
      <p:ext uri="{BB962C8B-B14F-4D97-AF65-F5344CB8AC3E}">
        <p14:creationId xmlns:p14="http://schemas.microsoft.com/office/powerpoint/2010/main" val="2281219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新学習指導要領には，プログラミングを行う上で適した場面を，教科・内容を具体的に示したものがあります。（</a:t>
            </a:r>
            <a:r>
              <a:rPr kumimoji="1" lang="en-US" altLang="ja-JP" dirty="0" smtClean="0"/>
              <a:t>※</a:t>
            </a:r>
            <a:r>
              <a:rPr kumimoji="1" lang="ja-JP" altLang="en-US" dirty="0" smtClean="0"/>
              <a:t>これを</a:t>
            </a:r>
            <a:r>
              <a:rPr kumimoji="1" lang="en-US" altLang="ja-JP" dirty="0" smtClean="0"/>
              <a:t>A</a:t>
            </a:r>
            <a:r>
              <a:rPr kumimoji="1" lang="ja-JP" altLang="en-US" dirty="0" smtClean="0"/>
              <a:t>分類といいます。）この明示されているものだけを，教育課程に位置付ければいいのでしょうか？</a:t>
            </a:r>
            <a:endParaRPr kumimoji="1" lang="ja-JP" altLang="en-US" dirty="0"/>
          </a:p>
        </p:txBody>
      </p:sp>
      <p:sp>
        <p:nvSpPr>
          <p:cNvPr id="4" name="スライド番号プレースホルダー 3"/>
          <p:cNvSpPr>
            <a:spLocks noGrp="1"/>
          </p:cNvSpPr>
          <p:nvPr>
            <p:ph type="sldNum" sz="quarter" idx="10"/>
          </p:nvPr>
        </p:nvSpPr>
        <p:spPr/>
        <p:txBody>
          <a:bodyPr/>
          <a:lstStyle/>
          <a:p>
            <a:fld id="{C96F3062-F815-4FA1-A093-E5AB757817FD}" type="slidenum">
              <a:rPr kumimoji="1" lang="ja-JP" altLang="en-US" smtClean="0"/>
              <a:t>2</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Ⅲ</a:t>
            </a:r>
            <a:r>
              <a:rPr kumimoji="1" lang="ja-JP" altLang="en-US" smtClean="0"/>
              <a:t>実践編　教育課程への位置付け</a:t>
            </a:r>
            <a:endParaRPr kumimoji="1" lang="ja-JP" altLang="en-US" dirty="0"/>
          </a:p>
        </p:txBody>
      </p:sp>
      <p:sp>
        <p:nvSpPr>
          <p:cNvPr id="6" name="ヘッダー プレースホルダー 5"/>
          <p:cNvSpPr>
            <a:spLocks noGrp="1"/>
          </p:cNvSpPr>
          <p:nvPr>
            <p:ph type="hdr" sz="quarter" idx="12"/>
          </p:nvPr>
        </p:nvSpPr>
        <p:spPr/>
        <p:txBody>
          <a:bodyPr/>
          <a:lstStyle/>
          <a:p>
            <a:r>
              <a:rPr kumimoji="1" lang="ja-JP" altLang="en-US" smtClean="0"/>
              <a:t>かごしまプログラミング教育校内研修パック</a:t>
            </a:r>
            <a:endParaRPr kumimoji="1" lang="ja-JP" altLang="en-US" dirty="0"/>
          </a:p>
        </p:txBody>
      </p:sp>
    </p:spTree>
    <p:extLst>
      <p:ext uri="{BB962C8B-B14F-4D97-AF65-F5344CB8AC3E}">
        <p14:creationId xmlns:p14="http://schemas.microsoft.com/office/powerpoint/2010/main" val="28779890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a:t>
            </a:r>
            <a:r>
              <a:rPr kumimoji="1" lang="en-US" altLang="ja-JP" dirty="0" smtClean="0"/>
              <a:t>C</a:t>
            </a:r>
            <a:r>
              <a:rPr kumimoji="1" lang="ja-JP" altLang="en-US" dirty="0" smtClean="0"/>
              <a:t>分類での学習活動は，各教科等とは別に（何らかの教科等に位置付けることなく），かつ教育課程内で，実施するものである。従って，各教科等の学びを確実にするということをねらいにする必要はなく，ねらいの①「</a:t>
            </a:r>
            <a:r>
              <a:rPr kumimoji="1" lang="en-US" altLang="ja-JP" dirty="0" smtClean="0"/>
              <a:t>『</a:t>
            </a:r>
            <a:r>
              <a:rPr kumimoji="1" lang="ja-JP" altLang="en-US" dirty="0" smtClean="0"/>
              <a:t>プログラミング的思考</a:t>
            </a:r>
            <a:r>
              <a:rPr kumimoji="1" lang="en-US" altLang="ja-JP" dirty="0" smtClean="0"/>
              <a:t>』</a:t>
            </a:r>
            <a:r>
              <a:rPr kumimoji="1" lang="ja-JP" altLang="en-US" dirty="0" smtClean="0"/>
              <a:t>を育むこと」，②「プログラムの働きやよさ，情報社会がコンピュータ等の情報技術によって支えられていることなどに気付くことができるようにするとともに，コンピュータ等を上手に活用して身近な問題を解決したり，よりよい社会を築いたりしようとする態度を育むこと」を目標として行う。これらのことから，以下のような学習活動が考えられる。</a:t>
            </a:r>
          </a:p>
          <a:p>
            <a:r>
              <a:rPr kumimoji="1" lang="ja-JP" altLang="en-US" dirty="0" smtClean="0"/>
              <a:t>（１）プログラミングの楽しさや面白さ，達成感などを味わえる題材などでプログラミングを体験する取組</a:t>
            </a:r>
          </a:p>
          <a:p>
            <a:r>
              <a:rPr kumimoji="1" lang="ja-JP" altLang="en-US" dirty="0" smtClean="0"/>
              <a:t>（２）各教科等におけるプログラミングに関する学習活動に実施に先立って，プログラミング言語やプログラミングの技能の基礎についての学習を実施する取組</a:t>
            </a:r>
          </a:p>
          <a:p>
            <a:r>
              <a:rPr kumimoji="1" lang="ja-JP" altLang="en-US" dirty="0" smtClean="0"/>
              <a:t>（３）各教科等の学習と関連させた具体的な課題を設定する取組　　等</a:t>
            </a:r>
          </a:p>
          <a:p>
            <a:r>
              <a:rPr kumimoji="1" lang="ja-JP" altLang="en-US" dirty="0" smtClean="0"/>
              <a:t>　　なお，こうしたプログラミングの体験は，各学校の創意工夫による取組であるため，どのような力を育みたいのかを明らかにした上で授業内容を検討し，よりよいものにしていくことが望まれる。また，発達の段階や児童の実態に適した内容とする，少ない時間でも効果的に無理なく体験できる内容とするなど，児童の負担過重にならないようにすることが大切である。</a:t>
            </a:r>
          </a:p>
          <a:p>
            <a:endParaRPr kumimoji="1" lang="ja-JP" altLang="en-US" dirty="0"/>
          </a:p>
        </p:txBody>
      </p:sp>
      <p:sp>
        <p:nvSpPr>
          <p:cNvPr id="4" name="スライド番号プレースホルダー 3"/>
          <p:cNvSpPr>
            <a:spLocks noGrp="1"/>
          </p:cNvSpPr>
          <p:nvPr>
            <p:ph type="sldNum" sz="quarter" idx="10"/>
          </p:nvPr>
        </p:nvSpPr>
        <p:spPr/>
        <p:txBody>
          <a:bodyPr/>
          <a:lstStyle/>
          <a:p>
            <a:fld id="{C96F3062-F815-4FA1-A093-E5AB757817FD}" type="slidenum">
              <a:rPr kumimoji="1" lang="ja-JP" altLang="en-US" smtClean="0"/>
              <a:t>20</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Ⅲ</a:t>
            </a:r>
            <a:r>
              <a:rPr kumimoji="1" lang="ja-JP" altLang="en-US" smtClean="0"/>
              <a:t>実践編　教育課程への位置付け</a:t>
            </a:r>
            <a:endParaRPr kumimoji="1" lang="ja-JP" altLang="en-US" dirty="0"/>
          </a:p>
        </p:txBody>
      </p:sp>
      <p:sp>
        <p:nvSpPr>
          <p:cNvPr id="6" name="ヘッダー プレースホルダー 5"/>
          <p:cNvSpPr>
            <a:spLocks noGrp="1"/>
          </p:cNvSpPr>
          <p:nvPr>
            <p:ph type="hdr" sz="quarter" idx="12"/>
          </p:nvPr>
        </p:nvSpPr>
        <p:spPr/>
        <p:txBody>
          <a:bodyPr/>
          <a:lstStyle/>
          <a:p>
            <a:r>
              <a:rPr kumimoji="1" lang="ja-JP" altLang="en-US" smtClean="0"/>
              <a:t>かごしまプログラミング教育校内研修パック</a:t>
            </a:r>
            <a:endParaRPr kumimoji="1" lang="ja-JP" altLang="en-US" dirty="0"/>
          </a:p>
        </p:txBody>
      </p:sp>
    </p:spTree>
    <p:extLst>
      <p:ext uri="{BB962C8B-B14F-4D97-AF65-F5344CB8AC3E}">
        <p14:creationId xmlns:p14="http://schemas.microsoft.com/office/powerpoint/2010/main" val="17727895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これらの考え方に基づき，県総合教育センター情報教育研修課では，モデルカリキュラムを策定中です。来年度（平成</a:t>
            </a:r>
            <a:r>
              <a:rPr kumimoji="1" lang="en-US" altLang="ja-JP" dirty="0" smtClean="0"/>
              <a:t>31</a:t>
            </a:r>
            <a:r>
              <a:rPr kumimoji="1" lang="ja-JP" altLang="en-US" dirty="0" smtClean="0"/>
              <a:t>年度），「県総合教育センター調査研究発表会」にて，発表予定ですので，ぜひ，ご参加ください。</a:t>
            </a:r>
            <a:endParaRPr kumimoji="1" lang="ja-JP" altLang="en-US" dirty="0"/>
          </a:p>
        </p:txBody>
      </p:sp>
      <p:sp>
        <p:nvSpPr>
          <p:cNvPr id="4" name="ヘッダー プレースホルダー 3"/>
          <p:cNvSpPr>
            <a:spLocks noGrp="1"/>
          </p:cNvSpPr>
          <p:nvPr>
            <p:ph type="hdr" sz="quarter" idx="10"/>
          </p:nvPr>
        </p:nvSpPr>
        <p:spPr/>
        <p:txBody>
          <a:bodyPr/>
          <a:lstStyle/>
          <a:p>
            <a:r>
              <a:rPr kumimoji="1" lang="ja-JP" altLang="en-US" smtClean="0"/>
              <a:t>かごしまプログラミング教育校内研修パック</a:t>
            </a:r>
            <a:endParaRPr kumimoji="1" lang="ja-JP" altLang="en-US" dirty="0"/>
          </a:p>
        </p:txBody>
      </p:sp>
      <p:sp>
        <p:nvSpPr>
          <p:cNvPr id="5" name="フッター プレースホルダー 4"/>
          <p:cNvSpPr>
            <a:spLocks noGrp="1"/>
          </p:cNvSpPr>
          <p:nvPr>
            <p:ph type="ftr" sz="quarter" idx="11"/>
          </p:nvPr>
        </p:nvSpPr>
        <p:spPr/>
        <p:txBody>
          <a:bodyPr/>
          <a:lstStyle/>
          <a:p>
            <a:r>
              <a:rPr kumimoji="1" lang="en-US" altLang="ja-JP" smtClean="0"/>
              <a:t>Ⅲ</a:t>
            </a:r>
            <a:r>
              <a:rPr kumimoji="1" lang="ja-JP" altLang="en-US" smtClean="0"/>
              <a:t>実践編　教育課程への位置付け</a:t>
            </a:r>
            <a:endParaRPr kumimoji="1" lang="ja-JP" altLang="en-US" dirty="0"/>
          </a:p>
        </p:txBody>
      </p:sp>
      <p:sp>
        <p:nvSpPr>
          <p:cNvPr id="6" name="スライド番号プレースホルダー 5"/>
          <p:cNvSpPr>
            <a:spLocks noGrp="1"/>
          </p:cNvSpPr>
          <p:nvPr>
            <p:ph type="sldNum" sz="quarter" idx="12"/>
          </p:nvPr>
        </p:nvSpPr>
        <p:spPr/>
        <p:txBody>
          <a:bodyPr/>
          <a:lstStyle/>
          <a:p>
            <a:fld id="{C96F3062-F815-4FA1-A093-E5AB757817FD}" type="slidenum">
              <a:rPr kumimoji="1" lang="ja-JP" altLang="en-US" smtClean="0"/>
              <a:t>21</a:t>
            </a:fld>
            <a:endParaRPr kumimoji="1" lang="ja-JP" altLang="en-US"/>
          </a:p>
        </p:txBody>
      </p:sp>
    </p:spTree>
    <p:extLst>
      <p:ext uri="{BB962C8B-B14F-4D97-AF65-F5344CB8AC3E}">
        <p14:creationId xmlns:p14="http://schemas.microsoft.com/office/powerpoint/2010/main" val="2320277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小学校プログラミング教育の手引」（第二版）には，「学習指導要領に例示された教科・学年・単元等に限定することなく，適切なカリキュラム・マネジメントの下で，各学校の創意工夫を生かしたプログラミング教育が展開されることが期待されます。」と示されています。　また，各学校は，プログラミング教育を実施する場面を，教育課程全体を見渡しながら適切に位置付け，必要に応じて外部の支援も得つつ，実施することが必要とされています。</a:t>
            </a:r>
            <a:endParaRPr kumimoji="1" lang="ja-JP" altLang="en-US" dirty="0"/>
          </a:p>
        </p:txBody>
      </p:sp>
      <p:sp>
        <p:nvSpPr>
          <p:cNvPr id="4" name="スライド番号プレースホルダー 3"/>
          <p:cNvSpPr>
            <a:spLocks noGrp="1"/>
          </p:cNvSpPr>
          <p:nvPr>
            <p:ph type="sldNum" sz="quarter" idx="10"/>
          </p:nvPr>
        </p:nvSpPr>
        <p:spPr/>
        <p:txBody>
          <a:bodyPr/>
          <a:lstStyle/>
          <a:p>
            <a:fld id="{C96F3062-F815-4FA1-A093-E5AB757817FD}" type="slidenum">
              <a:rPr kumimoji="1" lang="ja-JP" altLang="en-US" smtClean="0"/>
              <a:t>3</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Ⅲ</a:t>
            </a:r>
            <a:r>
              <a:rPr kumimoji="1" lang="ja-JP" altLang="en-US" smtClean="0"/>
              <a:t>実践編　教育課程への位置付け</a:t>
            </a:r>
            <a:endParaRPr kumimoji="1" lang="ja-JP" altLang="en-US" dirty="0"/>
          </a:p>
        </p:txBody>
      </p:sp>
      <p:sp>
        <p:nvSpPr>
          <p:cNvPr id="6" name="ヘッダー プレースホルダー 5"/>
          <p:cNvSpPr>
            <a:spLocks noGrp="1"/>
          </p:cNvSpPr>
          <p:nvPr>
            <p:ph type="hdr" sz="quarter" idx="12"/>
          </p:nvPr>
        </p:nvSpPr>
        <p:spPr/>
        <p:txBody>
          <a:bodyPr/>
          <a:lstStyle/>
          <a:p>
            <a:r>
              <a:rPr kumimoji="1" lang="ja-JP" altLang="en-US" smtClean="0"/>
              <a:t>かごしまプログラミング教育校内研修パック</a:t>
            </a:r>
            <a:endParaRPr kumimoji="1" lang="ja-JP" altLang="en-US" dirty="0"/>
          </a:p>
        </p:txBody>
      </p:sp>
    </p:spTree>
    <p:extLst>
      <p:ext uri="{BB962C8B-B14F-4D97-AF65-F5344CB8AC3E}">
        <p14:creationId xmlns:p14="http://schemas.microsoft.com/office/powerpoint/2010/main" val="2841978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プログラミング教育のねらいを実現するためには，まず，各学校において，プログラミングによってどのような力を育てたいのかを明らかにします。次に，その力を育てるために必要な指導内容を教科等横断的に配列するようにします。そして，それを計画的，組織的に取り組むようにします。さらに，その実施状況を評価し改善を図り，育てたい力や指導内容の配列などを，カリキュラム・マネジメントを通じて，見直していくことが重要です。</a:t>
            </a:r>
            <a:endParaRPr kumimoji="1" lang="ja-JP" altLang="en-US" dirty="0"/>
          </a:p>
        </p:txBody>
      </p:sp>
      <p:sp>
        <p:nvSpPr>
          <p:cNvPr id="4" name="スライド番号プレースホルダー 3"/>
          <p:cNvSpPr>
            <a:spLocks noGrp="1"/>
          </p:cNvSpPr>
          <p:nvPr>
            <p:ph type="sldNum" sz="quarter" idx="10"/>
          </p:nvPr>
        </p:nvSpPr>
        <p:spPr/>
        <p:txBody>
          <a:bodyPr/>
          <a:lstStyle/>
          <a:p>
            <a:fld id="{C96F3062-F815-4FA1-A093-E5AB757817FD}" type="slidenum">
              <a:rPr kumimoji="1" lang="ja-JP" altLang="en-US" smtClean="0"/>
              <a:t>4</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Ⅲ</a:t>
            </a:r>
            <a:r>
              <a:rPr kumimoji="1" lang="ja-JP" altLang="en-US" smtClean="0"/>
              <a:t>実践編　教育課程への位置付け</a:t>
            </a:r>
            <a:endParaRPr kumimoji="1" lang="ja-JP" altLang="en-US" dirty="0"/>
          </a:p>
        </p:txBody>
      </p:sp>
      <p:sp>
        <p:nvSpPr>
          <p:cNvPr id="6" name="ヘッダー プレースホルダー 5"/>
          <p:cNvSpPr>
            <a:spLocks noGrp="1"/>
          </p:cNvSpPr>
          <p:nvPr>
            <p:ph type="hdr" sz="quarter" idx="12"/>
          </p:nvPr>
        </p:nvSpPr>
        <p:spPr/>
        <p:txBody>
          <a:bodyPr/>
          <a:lstStyle/>
          <a:p>
            <a:r>
              <a:rPr kumimoji="1" lang="ja-JP" altLang="en-US" smtClean="0"/>
              <a:t>かごしまプログラミング教育校内研修パック</a:t>
            </a:r>
            <a:endParaRPr kumimoji="1" lang="ja-JP" altLang="en-US" dirty="0"/>
          </a:p>
        </p:txBody>
      </p:sp>
    </p:spTree>
    <p:extLst>
      <p:ext uri="{BB962C8B-B14F-4D97-AF65-F5344CB8AC3E}">
        <p14:creationId xmlns:p14="http://schemas.microsoft.com/office/powerpoint/2010/main" val="17558897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では，具体的にどのように教育課程の中に，位置付けているのでしょうか？ここでは，先行的に取り組んでいる自治体の例を，「小学校プログラミング教育の手引」に示されたものの中から紹介します。</a:t>
            </a:r>
            <a:endParaRPr kumimoji="1" lang="ja-JP" altLang="en-US" dirty="0"/>
          </a:p>
        </p:txBody>
      </p:sp>
      <p:sp>
        <p:nvSpPr>
          <p:cNvPr id="4" name="スライド番号プレースホルダー 3"/>
          <p:cNvSpPr>
            <a:spLocks noGrp="1"/>
          </p:cNvSpPr>
          <p:nvPr>
            <p:ph type="sldNum" sz="quarter" idx="10"/>
          </p:nvPr>
        </p:nvSpPr>
        <p:spPr/>
        <p:txBody>
          <a:bodyPr/>
          <a:lstStyle/>
          <a:p>
            <a:fld id="{C96F3062-F815-4FA1-A093-E5AB757817FD}" type="slidenum">
              <a:rPr kumimoji="1" lang="ja-JP" altLang="en-US" smtClean="0"/>
              <a:t>5</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Ⅲ</a:t>
            </a:r>
            <a:r>
              <a:rPr kumimoji="1" lang="ja-JP" altLang="en-US" smtClean="0"/>
              <a:t>実践編　教育課程への位置付け</a:t>
            </a:r>
            <a:endParaRPr kumimoji="1" lang="ja-JP" altLang="en-US" dirty="0"/>
          </a:p>
        </p:txBody>
      </p:sp>
      <p:sp>
        <p:nvSpPr>
          <p:cNvPr id="6" name="ヘッダー プレースホルダー 5"/>
          <p:cNvSpPr>
            <a:spLocks noGrp="1"/>
          </p:cNvSpPr>
          <p:nvPr>
            <p:ph type="hdr" sz="quarter" idx="12"/>
          </p:nvPr>
        </p:nvSpPr>
        <p:spPr/>
        <p:txBody>
          <a:bodyPr/>
          <a:lstStyle/>
          <a:p>
            <a:r>
              <a:rPr kumimoji="1" lang="ja-JP" altLang="en-US" smtClean="0"/>
              <a:t>かごしまプログラミング教育校内研修パック</a:t>
            </a:r>
            <a:endParaRPr kumimoji="1" lang="ja-JP" altLang="en-US" dirty="0"/>
          </a:p>
        </p:txBody>
      </p:sp>
    </p:spTree>
    <p:extLst>
      <p:ext uri="{BB962C8B-B14F-4D97-AF65-F5344CB8AC3E}">
        <p14:creationId xmlns:p14="http://schemas.microsoft.com/office/powerpoint/2010/main" val="4744792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この自治体では，情報の収集・判断・処理・編集・創造・表現・情報モラルなど，情報活用能力の育成を意図したカリキュラムがあり，プログラミング教育は，その中に位置付けるようにしています。（クリック）</a:t>
            </a:r>
            <a:endParaRPr kumimoji="1" lang="en-US" altLang="ja-JP" dirty="0" smtClean="0"/>
          </a:p>
          <a:p>
            <a:r>
              <a:rPr kumimoji="1" lang="ja-JP" altLang="en-US" dirty="0" smtClean="0"/>
              <a:t>　プログラミングに関して，市教育委員会が示したものは，学習指導要領に示されたもの，いわゆる</a:t>
            </a:r>
            <a:r>
              <a:rPr kumimoji="1" lang="en-US" altLang="ja-JP" dirty="0" smtClean="0"/>
              <a:t>A</a:t>
            </a:r>
            <a:r>
              <a:rPr kumimoji="1" lang="ja-JP" altLang="en-US" dirty="0" smtClean="0"/>
              <a:t>分類の単元のほか，これらに先立って，児童がプログラミングに取り組みやすくするために体験する時間程度です。したがって，残りのカリキュラムについては，各学校が，それぞれの実情を踏まえて，追加することとされています。</a:t>
            </a:r>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C96F3062-F815-4FA1-A093-E5AB757817FD}" type="slidenum">
              <a:rPr kumimoji="1" lang="ja-JP" altLang="en-US" smtClean="0"/>
              <a:t>6</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Ⅲ</a:t>
            </a:r>
            <a:r>
              <a:rPr kumimoji="1" lang="ja-JP" altLang="en-US" smtClean="0"/>
              <a:t>実践編　教育課程への位置付け</a:t>
            </a:r>
            <a:endParaRPr kumimoji="1" lang="ja-JP" altLang="en-US" dirty="0"/>
          </a:p>
        </p:txBody>
      </p:sp>
      <p:sp>
        <p:nvSpPr>
          <p:cNvPr id="6" name="ヘッダー プレースホルダー 5"/>
          <p:cNvSpPr>
            <a:spLocks noGrp="1"/>
          </p:cNvSpPr>
          <p:nvPr>
            <p:ph type="hdr" sz="quarter" idx="12"/>
          </p:nvPr>
        </p:nvSpPr>
        <p:spPr/>
        <p:txBody>
          <a:bodyPr/>
          <a:lstStyle/>
          <a:p>
            <a:r>
              <a:rPr kumimoji="1" lang="ja-JP" altLang="en-US" smtClean="0"/>
              <a:t>かごしまプログラミング教育校内研修パック</a:t>
            </a:r>
            <a:endParaRPr kumimoji="1" lang="ja-JP" altLang="en-US" dirty="0"/>
          </a:p>
        </p:txBody>
      </p:sp>
    </p:spTree>
    <p:extLst>
      <p:ext uri="{BB962C8B-B14F-4D97-AF65-F5344CB8AC3E}">
        <p14:creationId xmlns:p14="http://schemas.microsoft.com/office/powerpoint/2010/main" val="1485956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これらを基に，県総合教育センターでは，小学校におけるプログラミング教育のカリキュラムの視点として次のようなカリキュラム編成を例として示します。（クリック）</a:t>
            </a:r>
            <a:endParaRPr kumimoji="1" lang="en-US" altLang="ja-JP" dirty="0" smtClean="0"/>
          </a:p>
          <a:p>
            <a:r>
              <a:rPr kumimoji="1" lang="ja-JP" altLang="en-US" dirty="0" smtClean="0"/>
              <a:t>　まず，どの学校でも取り組む内容として，学習指導要領に示された教科・単元</a:t>
            </a:r>
            <a:r>
              <a:rPr kumimoji="1" lang="en-US" altLang="ja-JP" dirty="0" smtClean="0"/>
              <a:t>A</a:t>
            </a:r>
            <a:r>
              <a:rPr kumimoji="1" lang="ja-JP" altLang="en-US" dirty="0" smtClean="0"/>
              <a:t>分類の活動を核としたカリキュラムをコア・カリキュラムとします。</a:t>
            </a:r>
            <a:endParaRPr kumimoji="1" lang="en-US" altLang="ja-JP" dirty="0" smtClean="0"/>
          </a:p>
          <a:p>
            <a:r>
              <a:rPr kumimoji="1" lang="ja-JP" altLang="en-US" dirty="0" smtClean="0"/>
              <a:t>　次に（クリック）このコア・カリキュラムに，各学校において明らかにした「プログラミングによって育てたい資質・能力」を身に付けるための場面を，各教科等の単元・題材から選択して位置付けます。学校によっては，学校裁量によって教科等とは別に時間を設定する場合もあると思います。これらをオプショナル・カリキュラムとします。</a:t>
            </a:r>
            <a:endParaRPr kumimoji="1" lang="en-US" altLang="ja-JP" dirty="0" smtClean="0"/>
          </a:p>
          <a:p>
            <a:r>
              <a:rPr kumimoji="1" lang="ja-JP" altLang="en-US" dirty="0" smtClean="0"/>
              <a:t>　これらのカリキュラムについて大切なのは，カリキュラムを編成したら，それが決して固定化されることなく，不断の実施・評価・改善によって，見直しを図っていくことです。</a:t>
            </a:r>
            <a:endParaRPr kumimoji="1" lang="ja-JP" altLang="en-US" dirty="0"/>
          </a:p>
        </p:txBody>
      </p:sp>
      <p:sp>
        <p:nvSpPr>
          <p:cNvPr id="4" name="スライド番号プレースホルダー 3"/>
          <p:cNvSpPr>
            <a:spLocks noGrp="1"/>
          </p:cNvSpPr>
          <p:nvPr>
            <p:ph type="sldNum" sz="quarter" idx="10"/>
          </p:nvPr>
        </p:nvSpPr>
        <p:spPr/>
        <p:txBody>
          <a:bodyPr/>
          <a:lstStyle/>
          <a:p>
            <a:fld id="{C96F3062-F815-4FA1-A093-E5AB757817FD}" type="slidenum">
              <a:rPr kumimoji="1" lang="ja-JP" altLang="en-US" smtClean="0"/>
              <a:t>7</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Ⅲ</a:t>
            </a:r>
            <a:r>
              <a:rPr kumimoji="1" lang="ja-JP" altLang="en-US" smtClean="0"/>
              <a:t>実践編　教育課程への位置付け</a:t>
            </a:r>
            <a:endParaRPr kumimoji="1" lang="ja-JP" altLang="en-US" dirty="0"/>
          </a:p>
        </p:txBody>
      </p:sp>
      <p:sp>
        <p:nvSpPr>
          <p:cNvPr id="6" name="ヘッダー プレースホルダー 5"/>
          <p:cNvSpPr>
            <a:spLocks noGrp="1"/>
          </p:cNvSpPr>
          <p:nvPr>
            <p:ph type="hdr" sz="quarter" idx="12"/>
          </p:nvPr>
        </p:nvSpPr>
        <p:spPr/>
        <p:txBody>
          <a:bodyPr/>
          <a:lstStyle/>
          <a:p>
            <a:r>
              <a:rPr kumimoji="1" lang="ja-JP" altLang="en-US" smtClean="0"/>
              <a:t>かごしまプログラミング教育校内研修パック</a:t>
            </a:r>
            <a:endParaRPr kumimoji="1" lang="ja-JP" altLang="en-US" dirty="0"/>
          </a:p>
        </p:txBody>
      </p:sp>
    </p:spTree>
    <p:extLst>
      <p:ext uri="{BB962C8B-B14F-4D97-AF65-F5344CB8AC3E}">
        <p14:creationId xmlns:p14="http://schemas.microsoft.com/office/powerpoint/2010/main" val="8376394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では，学習指導要領に例示されていないが，学習指導要領に示される各教科等の内容を指導する際に実施するプログラミングを取り入れた学習活動（いわゆる</a:t>
            </a:r>
            <a:r>
              <a:rPr kumimoji="1" lang="en-US" altLang="ja-JP" dirty="0" smtClean="0"/>
              <a:t>B</a:t>
            </a:r>
            <a:r>
              <a:rPr kumimoji="1" lang="ja-JP" altLang="en-US" dirty="0" smtClean="0"/>
              <a:t>分類）を，カリキュラムに位置付けるためにはどうしたらいいのでしょうか。</a:t>
            </a:r>
            <a:r>
              <a:rPr kumimoji="1" lang="en-US" altLang="ja-JP" dirty="0" smtClean="0"/>
              <a:t/>
            </a:r>
            <a:br>
              <a:rPr kumimoji="1" lang="en-US" altLang="ja-JP" dirty="0" smtClean="0"/>
            </a:br>
            <a:r>
              <a:rPr kumimoji="1" lang="ja-JP" altLang="en-US" dirty="0" smtClean="0"/>
              <a:t>　どんな教科，どんな単元・題材にもプログラミングが取り入れられるわけではありません。内容によって，プログラミングと親和性が高く，無理なく取り入れられるものとそうでないものがあります。当然ながら，教科の学びをより確実なものとするというねらいに沿いながら，次のような内容の学習活動にプログラミングを取り入れていくことが可能です。</a:t>
            </a:r>
          </a:p>
          <a:p>
            <a:endParaRPr kumimoji="1" lang="ja-JP" altLang="en-US" dirty="0"/>
          </a:p>
        </p:txBody>
      </p:sp>
      <p:sp>
        <p:nvSpPr>
          <p:cNvPr id="4" name="スライド番号プレースホルダー 3"/>
          <p:cNvSpPr>
            <a:spLocks noGrp="1"/>
          </p:cNvSpPr>
          <p:nvPr>
            <p:ph type="sldNum" sz="quarter" idx="10"/>
          </p:nvPr>
        </p:nvSpPr>
        <p:spPr/>
        <p:txBody>
          <a:bodyPr/>
          <a:lstStyle/>
          <a:p>
            <a:fld id="{C96F3062-F815-4FA1-A093-E5AB757817FD}" type="slidenum">
              <a:rPr kumimoji="1" lang="ja-JP" altLang="en-US" smtClean="0"/>
              <a:t>8</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Ⅲ</a:t>
            </a:r>
            <a:r>
              <a:rPr kumimoji="1" lang="ja-JP" altLang="en-US" smtClean="0"/>
              <a:t>実践編　教育課程への位置付け</a:t>
            </a:r>
            <a:endParaRPr kumimoji="1" lang="ja-JP" altLang="en-US" dirty="0"/>
          </a:p>
        </p:txBody>
      </p:sp>
      <p:sp>
        <p:nvSpPr>
          <p:cNvPr id="6" name="ヘッダー プレースホルダー 5"/>
          <p:cNvSpPr>
            <a:spLocks noGrp="1"/>
          </p:cNvSpPr>
          <p:nvPr>
            <p:ph type="hdr" sz="quarter" idx="12"/>
          </p:nvPr>
        </p:nvSpPr>
        <p:spPr/>
        <p:txBody>
          <a:bodyPr/>
          <a:lstStyle/>
          <a:p>
            <a:r>
              <a:rPr kumimoji="1" lang="ja-JP" altLang="en-US" smtClean="0"/>
              <a:t>かごしまプログラミング教育校内研修パック</a:t>
            </a:r>
            <a:endParaRPr kumimoji="1" lang="ja-JP" altLang="en-US" dirty="0"/>
          </a:p>
        </p:txBody>
      </p:sp>
    </p:spTree>
    <p:extLst>
      <p:ext uri="{BB962C8B-B14F-4D97-AF65-F5344CB8AC3E}">
        <p14:creationId xmlns:p14="http://schemas.microsoft.com/office/powerpoint/2010/main" val="27133853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　まず，物事を順序立てて考えたり，手順を考えたりする学習活動です。例えば，作文の構成を考えるのにどうしたら読む人に分かりやすい構成になるかを考える場面や，算数において計算の手順を考える場面等において，取り入れることができます。これまでも行われている学習活動ですが，アンプラグドプログラミング等を取り入れることで，より考えを構造的に整理できるようになります。</a:t>
            </a:r>
            <a:endParaRPr kumimoji="1" lang="ja-JP" altLang="en-US" dirty="0"/>
          </a:p>
        </p:txBody>
      </p:sp>
      <p:sp>
        <p:nvSpPr>
          <p:cNvPr id="4" name="スライド番号プレースホルダー 3"/>
          <p:cNvSpPr>
            <a:spLocks noGrp="1"/>
          </p:cNvSpPr>
          <p:nvPr>
            <p:ph type="sldNum" sz="quarter" idx="10"/>
          </p:nvPr>
        </p:nvSpPr>
        <p:spPr/>
        <p:txBody>
          <a:bodyPr/>
          <a:lstStyle/>
          <a:p>
            <a:fld id="{C96F3062-F815-4FA1-A093-E5AB757817FD}" type="slidenum">
              <a:rPr kumimoji="1" lang="ja-JP" altLang="en-US" smtClean="0"/>
              <a:t>9</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smtClean="0"/>
              <a:t>Ⅲ</a:t>
            </a:r>
            <a:r>
              <a:rPr kumimoji="1" lang="ja-JP" altLang="en-US" smtClean="0"/>
              <a:t>実践編　教育課程への位置付け</a:t>
            </a:r>
            <a:endParaRPr kumimoji="1" lang="ja-JP" altLang="en-US" dirty="0"/>
          </a:p>
        </p:txBody>
      </p:sp>
      <p:sp>
        <p:nvSpPr>
          <p:cNvPr id="6" name="ヘッダー プレースホルダー 5"/>
          <p:cNvSpPr>
            <a:spLocks noGrp="1"/>
          </p:cNvSpPr>
          <p:nvPr>
            <p:ph type="hdr" sz="quarter" idx="12"/>
          </p:nvPr>
        </p:nvSpPr>
        <p:spPr/>
        <p:txBody>
          <a:bodyPr/>
          <a:lstStyle/>
          <a:p>
            <a:r>
              <a:rPr kumimoji="1" lang="ja-JP" altLang="en-US" smtClean="0"/>
              <a:t>かごしまプログラミング教育校内研修パック</a:t>
            </a:r>
            <a:endParaRPr kumimoji="1" lang="ja-JP" altLang="en-US" dirty="0"/>
          </a:p>
        </p:txBody>
      </p:sp>
    </p:spTree>
    <p:extLst>
      <p:ext uri="{BB962C8B-B14F-4D97-AF65-F5344CB8AC3E}">
        <p14:creationId xmlns:p14="http://schemas.microsoft.com/office/powerpoint/2010/main" val="15107363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a:xfrm>
            <a:off x="342900" y="6219491"/>
            <a:ext cx="2057400" cy="365125"/>
          </a:xfrm>
          <a:prstGeom prst="rect">
            <a:avLst/>
          </a:prstGeom>
        </p:spPr>
        <p:txBody>
          <a:bodyPr/>
          <a:lstStyle/>
          <a:p>
            <a:fld id="{E9528973-BDE9-4294-8DAC-620DDAF8C062}" type="datetime1">
              <a:rPr kumimoji="1" lang="ja-JP" altLang="en-US" smtClean="0"/>
              <a:t>2018/12/21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638FA8-802B-4CC3-821C-FEAAB671A0D4}" type="slidenum">
              <a:rPr kumimoji="1" lang="ja-JP" altLang="en-US" smtClean="0"/>
              <a:t>‹#›</a:t>
            </a:fld>
            <a:endParaRPr kumimoji="1" lang="ja-JP" altLang="en-US"/>
          </a:p>
        </p:txBody>
      </p:sp>
    </p:spTree>
    <p:extLst>
      <p:ext uri="{BB962C8B-B14F-4D97-AF65-F5344CB8AC3E}">
        <p14:creationId xmlns:p14="http://schemas.microsoft.com/office/powerpoint/2010/main" val="256021015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a:xfrm>
            <a:off x="342900" y="6219491"/>
            <a:ext cx="2057400" cy="365125"/>
          </a:xfrm>
          <a:prstGeom prst="rect">
            <a:avLst/>
          </a:prstGeom>
        </p:spPr>
        <p:txBody>
          <a:bodyPr/>
          <a:lstStyle/>
          <a:p>
            <a:fld id="{9F84CA93-910C-4AA2-B881-FF95CDD76DAB}" type="datetime1">
              <a:rPr kumimoji="1" lang="ja-JP" altLang="en-US" smtClean="0"/>
              <a:t>2018/12/21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638FA8-802B-4CC3-821C-FEAAB671A0D4}" type="slidenum">
              <a:rPr kumimoji="1" lang="ja-JP" altLang="en-US" smtClean="0"/>
              <a:t>‹#›</a:t>
            </a:fld>
            <a:endParaRPr kumimoji="1" lang="ja-JP" altLang="en-US"/>
          </a:p>
        </p:txBody>
      </p:sp>
    </p:spTree>
    <p:extLst>
      <p:ext uri="{BB962C8B-B14F-4D97-AF65-F5344CB8AC3E}">
        <p14:creationId xmlns:p14="http://schemas.microsoft.com/office/powerpoint/2010/main" val="2568305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a:xfrm>
            <a:off x="342900" y="6219491"/>
            <a:ext cx="2057400" cy="365125"/>
          </a:xfrm>
          <a:prstGeom prst="rect">
            <a:avLst/>
          </a:prstGeom>
        </p:spPr>
        <p:txBody>
          <a:bodyPr/>
          <a:lstStyle/>
          <a:p>
            <a:fld id="{976DE81D-A8F9-4E4F-BFB0-34448F700E1F}" type="datetime1">
              <a:rPr kumimoji="1" lang="ja-JP" altLang="en-US" smtClean="0"/>
              <a:t>2018/12/21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638FA8-802B-4CC3-821C-FEAAB671A0D4}" type="slidenum">
              <a:rPr kumimoji="1" lang="ja-JP" altLang="en-US" smtClean="0"/>
              <a:t>‹#›</a:t>
            </a:fld>
            <a:endParaRPr kumimoji="1" lang="ja-JP" altLang="en-US"/>
          </a:p>
        </p:txBody>
      </p:sp>
    </p:spTree>
    <p:extLst>
      <p:ext uri="{BB962C8B-B14F-4D97-AF65-F5344CB8AC3E}">
        <p14:creationId xmlns:p14="http://schemas.microsoft.com/office/powerpoint/2010/main" val="1529639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a:xfrm>
            <a:off x="342900" y="6219491"/>
            <a:ext cx="2057400" cy="365125"/>
          </a:xfrm>
          <a:prstGeom prst="rect">
            <a:avLst/>
          </a:prstGeom>
        </p:spPr>
        <p:txBody>
          <a:bodyPr/>
          <a:lstStyle/>
          <a:p>
            <a:fld id="{6B3F711A-EB5D-4EFA-B835-5AE058AA0F3C}" type="datetime1">
              <a:rPr kumimoji="1" lang="ja-JP" altLang="en-US" smtClean="0"/>
              <a:t>2018/12/21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638FA8-802B-4CC3-821C-FEAAB671A0D4}" type="slidenum">
              <a:rPr kumimoji="1" lang="ja-JP" altLang="en-US" smtClean="0"/>
              <a:t>‹#›</a:t>
            </a:fld>
            <a:endParaRPr kumimoji="1" lang="ja-JP" altLang="en-US"/>
          </a:p>
        </p:txBody>
      </p:sp>
    </p:spTree>
    <p:extLst>
      <p:ext uri="{BB962C8B-B14F-4D97-AF65-F5344CB8AC3E}">
        <p14:creationId xmlns:p14="http://schemas.microsoft.com/office/powerpoint/2010/main" val="397260695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a:xfrm>
            <a:off x="342900" y="6219491"/>
            <a:ext cx="2057400" cy="365125"/>
          </a:xfrm>
          <a:prstGeom prst="rect">
            <a:avLst/>
          </a:prstGeom>
        </p:spPr>
        <p:txBody>
          <a:bodyPr/>
          <a:lstStyle/>
          <a:p>
            <a:fld id="{0A3FCDC0-7703-4E3E-8D70-3CEC698E1899}" type="datetime1">
              <a:rPr kumimoji="1" lang="ja-JP" altLang="en-US" smtClean="0"/>
              <a:t>2018/12/21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D638FA8-802B-4CC3-821C-FEAAB671A0D4}" type="slidenum">
              <a:rPr kumimoji="1" lang="ja-JP" altLang="en-US" smtClean="0"/>
              <a:t>‹#›</a:t>
            </a:fld>
            <a:endParaRPr kumimoji="1" lang="ja-JP" altLang="en-US"/>
          </a:p>
        </p:txBody>
      </p:sp>
    </p:spTree>
    <p:extLst>
      <p:ext uri="{BB962C8B-B14F-4D97-AF65-F5344CB8AC3E}">
        <p14:creationId xmlns:p14="http://schemas.microsoft.com/office/powerpoint/2010/main" val="108498201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a:xfrm>
            <a:off x="342900" y="6219491"/>
            <a:ext cx="2057400" cy="365125"/>
          </a:xfrm>
          <a:prstGeom prst="rect">
            <a:avLst/>
          </a:prstGeom>
        </p:spPr>
        <p:txBody>
          <a:bodyPr/>
          <a:lstStyle/>
          <a:p>
            <a:fld id="{8B24FCD2-FCB6-4FDB-91BC-1878AFD0A51B}" type="datetime1">
              <a:rPr kumimoji="1" lang="ja-JP" altLang="en-US" smtClean="0"/>
              <a:t>2018/12/21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D638FA8-802B-4CC3-821C-FEAAB671A0D4}" type="slidenum">
              <a:rPr kumimoji="1" lang="ja-JP" altLang="en-US" smtClean="0"/>
              <a:t>‹#›</a:t>
            </a:fld>
            <a:endParaRPr kumimoji="1" lang="ja-JP" altLang="en-US"/>
          </a:p>
        </p:txBody>
      </p:sp>
    </p:spTree>
    <p:extLst>
      <p:ext uri="{BB962C8B-B14F-4D97-AF65-F5344CB8AC3E}">
        <p14:creationId xmlns:p14="http://schemas.microsoft.com/office/powerpoint/2010/main" val="277072014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a:xfrm>
            <a:off x="342900" y="6219491"/>
            <a:ext cx="2057400" cy="365125"/>
          </a:xfrm>
          <a:prstGeom prst="rect">
            <a:avLst/>
          </a:prstGeom>
        </p:spPr>
        <p:txBody>
          <a:bodyPr/>
          <a:lstStyle/>
          <a:p>
            <a:fld id="{8E43FAB0-F3E6-46C8-A452-8AE2AB16C7A6}" type="datetime1">
              <a:rPr kumimoji="1" lang="ja-JP" altLang="en-US" smtClean="0"/>
              <a:t>2018/12/21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D638FA8-802B-4CC3-821C-FEAAB671A0D4}" type="slidenum">
              <a:rPr kumimoji="1" lang="ja-JP" altLang="en-US" smtClean="0"/>
              <a:t>‹#›</a:t>
            </a:fld>
            <a:endParaRPr kumimoji="1" lang="ja-JP" altLang="en-US"/>
          </a:p>
        </p:txBody>
      </p:sp>
    </p:spTree>
    <p:extLst>
      <p:ext uri="{BB962C8B-B14F-4D97-AF65-F5344CB8AC3E}">
        <p14:creationId xmlns:p14="http://schemas.microsoft.com/office/powerpoint/2010/main" val="424119501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a:xfrm>
            <a:off x="342900" y="6219491"/>
            <a:ext cx="2057400" cy="365125"/>
          </a:xfrm>
          <a:prstGeom prst="rect">
            <a:avLst/>
          </a:prstGeom>
        </p:spPr>
        <p:txBody>
          <a:bodyPr/>
          <a:lstStyle/>
          <a:p>
            <a:fld id="{E10D8966-B99B-47F7-B106-DB4672553DD8}" type="datetime1">
              <a:rPr kumimoji="1" lang="ja-JP" altLang="en-US" smtClean="0"/>
              <a:t>2018/12/21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D638FA8-802B-4CC3-821C-FEAAB671A0D4}" type="slidenum">
              <a:rPr kumimoji="1" lang="ja-JP" altLang="en-US" smtClean="0"/>
              <a:t>‹#›</a:t>
            </a:fld>
            <a:endParaRPr kumimoji="1" lang="ja-JP" altLang="en-US"/>
          </a:p>
        </p:txBody>
      </p:sp>
    </p:spTree>
    <p:extLst>
      <p:ext uri="{BB962C8B-B14F-4D97-AF65-F5344CB8AC3E}">
        <p14:creationId xmlns:p14="http://schemas.microsoft.com/office/powerpoint/2010/main" val="25098535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42900" y="6219491"/>
            <a:ext cx="2057400" cy="365125"/>
          </a:xfrm>
          <a:prstGeom prst="rect">
            <a:avLst/>
          </a:prstGeom>
        </p:spPr>
        <p:txBody>
          <a:bodyPr/>
          <a:lstStyle/>
          <a:p>
            <a:fld id="{45A31053-657E-42B2-ADAD-2B0A26251405}" type="datetime1">
              <a:rPr kumimoji="1" lang="ja-JP" altLang="en-US" smtClean="0"/>
              <a:t>2018/12/21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D638FA8-802B-4CC3-821C-FEAAB671A0D4}" type="slidenum">
              <a:rPr kumimoji="1" lang="ja-JP" altLang="en-US" smtClean="0"/>
              <a:t>‹#›</a:t>
            </a:fld>
            <a:endParaRPr kumimoji="1" lang="ja-JP" altLang="en-US"/>
          </a:p>
        </p:txBody>
      </p:sp>
    </p:spTree>
    <p:extLst>
      <p:ext uri="{BB962C8B-B14F-4D97-AF65-F5344CB8AC3E}">
        <p14:creationId xmlns:p14="http://schemas.microsoft.com/office/powerpoint/2010/main" val="3467648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a:xfrm>
            <a:off x="342900" y="6219491"/>
            <a:ext cx="2057400" cy="365125"/>
          </a:xfrm>
          <a:prstGeom prst="rect">
            <a:avLst/>
          </a:prstGeom>
        </p:spPr>
        <p:txBody>
          <a:bodyPr/>
          <a:lstStyle/>
          <a:p>
            <a:fld id="{39727C9C-53F6-4F52-B1B1-4F9873B834B9}" type="datetime1">
              <a:rPr kumimoji="1" lang="ja-JP" altLang="en-US" smtClean="0"/>
              <a:t>2018/12/21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D638FA8-802B-4CC3-821C-FEAAB671A0D4}" type="slidenum">
              <a:rPr kumimoji="1" lang="ja-JP" altLang="en-US" smtClean="0"/>
              <a:t>‹#›</a:t>
            </a:fld>
            <a:endParaRPr kumimoji="1" lang="ja-JP" altLang="en-US"/>
          </a:p>
        </p:txBody>
      </p:sp>
    </p:spTree>
    <p:extLst>
      <p:ext uri="{BB962C8B-B14F-4D97-AF65-F5344CB8AC3E}">
        <p14:creationId xmlns:p14="http://schemas.microsoft.com/office/powerpoint/2010/main" val="27778052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a:xfrm>
            <a:off x="342900" y="6219491"/>
            <a:ext cx="2057400" cy="365125"/>
          </a:xfrm>
          <a:prstGeom prst="rect">
            <a:avLst/>
          </a:prstGeom>
        </p:spPr>
        <p:txBody>
          <a:bodyPr/>
          <a:lstStyle/>
          <a:p>
            <a:fld id="{98E1DF5C-F8E6-4F28-8612-C2A5ACF38942}" type="datetime1">
              <a:rPr kumimoji="1" lang="ja-JP" altLang="en-US" smtClean="0"/>
              <a:t>2018/12/21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D638FA8-802B-4CC3-821C-FEAAB671A0D4}" type="slidenum">
              <a:rPr kumimoji="1" lang="ja-JP" altLang="en-US" smtClean="0"/>
              <a:t>‹#›</a:t>
            </a:fld>
            <a:endParaRPr kumimoji="1" lang="ja-JP" altLang="en-US"/>
          </a:p>
        </p:txBody>
      </p:sp>
    </p:spTree>
    <p:extLst>
      <p:ext uri="{BB962C8B-B14F-4D97-AF65-F5344CB8AC3E}">
        <p14:creationId xmlns:p14="http://schemas.microsoft.com/office/powerpoint/2010/main" val="2944668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dirty="0"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dirty="0" smtClean="0"/>
              <a:t>マスター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7" name="正方形/長方形 6"/>
          <p:cNvSpPr/>
          <p:nvPr userDrawn="1"/>
        </p:nvSpPr>
        <p:spPr>
          <a:xfrm>
            <a:off x="0" y="0"/>
            <a:ext cx="9144000" cy="237881"/>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60000"/>
                  <a:lumOff val="4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userDrawn="1"/>
        </p:nvSpPr>
        <p:spPr>
          <a:xfrm>
            <a:off x="0" y="245361"/>
            <a:ext cx="9144000" cy="7142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userDrawn="1"/>
        </p:nvSpPr>
        <p:spPr>
          <a:xfrm>
            <a:off x="0" y="329575"/>
            <a:ext cx="9144000" cy="47582"/>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userDrawn="1"/>
        </p:nvSpPr>
        <p:spPr>
          <a:xfrm>
            <a:off x="515155" y="-50337"/>
            <a:ext cx="8628845" cy="338554"/>
          </a:xfrm>
          <a:prstGeom prst="rect">
            <a:avLst/>
          </a:prstGeom>
          <a:noFill/>
        </p:spPr>
        <p:txBody>
          <a:bodyPr wrap="square" lIns="91440" tIns="45720" rIns="91440" bIns="45720">
            <a:spAutoFit/>
          </a:bodyPr>
          <a:lstStyle/>
          <a:p>
            <a:pPr algn="ctr"/>
            <a:r>
              <a:rPr lang="ja-JP" altLang="en-US" sz="1600" b="0" cap="none" spc="0" dirty="0" smtClean="0">
                <a:ln w="10160">
                  <a:solidFill>
                    <a:schemeClr val="bg1"/>
                  </a:solidFill>
                  <a:prstDash val="solid"/>
                </a:ln>
                <a:solidFill>
                  <a:srgbClr val="FFFFFF"/>
                </a:solidFill>
                <a:effectLst>
                  <a:outerShdw blurRad="38100" dist="22860" dir="5400000" algn="tl" rotWithShape="0">
                    <a:srgbClr val="000000">
                      <a:alpha val="30000"/>
                    </a:srgbClr>
                  </a:outerShdw>
                </a:effectLst>
              </a:rPr>
              <a:t>かごしま</a:t>
            </a:r>
            <a:r>
              <a:rPr lang="ja-JP" altLang="en-US" sz="1600" b="0" cap="none" spc="0" dirty="0" smtClean="0">
                <a:ln w="10160">
                  <a:solidFill>
                    <a:srgbClr val="FFFF00"/>
                  </a:solidFill>
                  <a:prstDash val="solid"/>
                </a:ln>
                <a:solidFill>
                  <a:srgbClr val="FFFF00"/>
                </a:solidFill>
                <a:effectLst>
                  <a:outerShdw blurRad="38100" dist="22860" dir="5400000" algn="tl" rotWithShape="0">
                    <a:srgbClr val="000000">
                      <a:alpha val="30000"/>
                    </a:srgbClr>
                  </a:outerShdw>
                </a:effectLst>
              </a:rPr>
              <a:t>プログラミング教育</a:t>
            </a:r>
            <a:r>
              <a:rPr lang="ja-JP" altLang="en-US" sz="1600" b="0" cap="none" spc="0" dirty="0" smtClean="0">
                <a:ln w="10160">
                  <a:solidFill>
                    <a:schemeClr val="bg1"/>
                  </a:solidFill>
                  <a:prstDash val="solid"/>
                </a:ln>
                <a:solidFill>
                  <a:srgbClr val="FFFF00"/>
                </a:solidFill>
                <a:effectLst>
                  <a:outerShdw blurRad="38100" dist="22860" dir="5400000" algn="tl" rotWithShape="0">
                    <a:srgbClr val="000000">
                      <a:alpha val="30000"/>
                    </a:srgbClr>
                  </a:outerShdw>
                </a:effectLst>
              </a:rPr>
              <a:t> </a:t>
            </a:r>
            <a:r>
              <a:rPr lang="ja-JP" altLang="en-US" sz="1600" b="0" cap="none" spc="0" dirty="0" smtClean="0">
                <a:ln w="10160">
                  <a:solidFill>
                    <a:schemeClr val="bg1"/>
                  </a:solidFill>
                  <a:prstDash val="solid"/>
                </a:ln>
                <a:solidFill>
                  <a:srgbClr val="FFFFFF"/>
                </a:solidFill>
                <a:effectLst>
                  <a:outerShdw blurRad="38100" dist="22860" dir="5400000" algn="tl" rotWithShape="0">
                    <a:srgbClr val="000000">
                      <a:alpha val="30000"/>
                    </a:srgbClr>
                  </a:outerShdw>
                </a:effectLst>
              </a:rPr>
              <a:t>校内研修パック　</a:t>
            </a:r>
            <a:r>
              <a:rPr lang="en-US" altLang="ja-JP" sz="1600" b="0" cap="none" spc="0" dirty="0" smtClean="0">
                <a:ln w="10160">
                  <a:solidFill>
                    <a:srgbClr val="FFCCFF"/>
                  </a:solidFill>
                  <a:prstDash val="solid"/>
                </a:ln>
                <a:solidFill>
                  <a:srgbClr val="FFCCFF"/>
                </a:solidFill>
                <a:effectLst>
                  <a:outerShdw blurRad="38100" dist="22860" dir="5400000" algn="tl" rotWithShape="0">
                    <a:srgbClr val="000000">
                      <a:alpha val="30000"/>
                    </a:srgbClr>
                  </a:outerShdw>
                </a:effectLst>
              </a:rPr>
              <a:t>Ⅲ</a:t>
            </a:r>
            <a:r>
              <a:rPr lang="ja-JP" altLang="en-US" sz="1600" b="0" cap="none" spc="0" dirty="0" smtClean="0">
                <a:ln w="10160">
                  <a:solidFill>
                    <a:srgbClr val="FFCCFF"/>
                  </a:solidFill>
                  <a:prstDash val="solid"/>
                </a:ln>
                <a:solidFill>
                  <a:srgbClr val="FFCCFF"/>
                </a:solidFill>
                <a:effectLst>
                  <a:outerShdw blurRad="38100" dist="22860" dir="5400000" algn="tl" rotWithShape="0">
                    <a:srgbClr val="000000">
                      <a:alpha val="30000"/>
                    </a:srgbClr>
                  </a:outerShdw>
                </a:effectLst>
              </a:rPr>
              <a:t>実践編</a:t>
            </a:r>
            <a:r>
              <a:rPr lang="ja-JP" altLang="en-US" sz="1600" b="0" cap="none" spc="0" dirty="0" smtClean="0">
                <a:ln w="10160">
                  <a:solidFill>
                    <a:schemeClr val="bg1"/>
                  </a:solidFill>
                  <a:prstDash val="solid"/>
                </a:ln>
                <a:solidFill>
                  <a:srgbClr val="FFFFFF"/>
                </a:solidFill>
                <a:effectLst>
                  <a:outerShdw blurRad="38100" dist="22860" dir="5400000" algn="tl" rotWithShape="0">
                    <a:srgbClr val="000000">
                      <a:alpha val="30000"/>
                    </a:srgbClr>
                  </a:outerShdw>
                </a:effectLst>
              </a:rPr>
              <a:t>「教育課程への位置付けについて」</a:t>
            </a:r>
            <a:endParaRPr lang="ja-JP" altLang="en-US" sz="1600" b="0" cap="none" spc="0" dirty="0">
              <a:ln w="10160">
                <a:solidFill>
                  <a:schemeClr val="bg1"/>
                </a:solidFill>
                <a:prstDash val="solid"/>
              </a:ln>
              <a:solidFill>
                <a:srgbClr val="FFFFFF"/>
              </a:solidFill>
              <a:effectLst>
                <a:outerShdw blurRad="38100" dist="22860" dir="5400000" algn="tl" rotWithShape="0">
                  <a:srgbClr val="000000">
                    <a:alpha val="30000"/>
                  </a:srgbClr>
                </a:outerShdw>
              </a:effectLst>
            </a:endParaRPr>
          </a:p>
        </p:txBody>
      </p:sp>
      <p:sp>
        <p:nvSpPr>
          <p:cNvPr id="14" name="正方形/長方形 13"/>
          <p:cNvSpPr/>
          <p:nvPr userDrawn="1"/>
        </p:nvSpPr>
        <p:spPr>
          <a:xfrm>
            <a:off x="0" y="6504544"/>
            <a:ext cx="9144000" cy="369332"/>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16200000" scaled="1"/>
            <a:tileRect/>
          </a:gradFill>
        </p:spPr>
        <p:txBody>
          <a:bodyPr wrap="square">
            <a:spAutoFit/>
          </a:bodyPr>
          <a:lstStyle/>
          <a:p>
            <a:pPr algn="r"/>
            <a:r>
              <a:rPr lang="en-US" altLang="ja-JP" dirty="0" smtClean="0">
                <a:solidFill>
                  <a:srgbClr val="FFFFFF"/>
                </a:solidFill>
                <a:effectLst/>
              </a:rPr>
              <a:t> Kagoshima Prefectural Institute For</a:t>
            </a:r>
            <a:r>
              <a:rPr lang="ja-JP" altLang="en-US" baseline="0" dirty="0" smtClean="0">
                <a:solidFill>
                  <a:srgbClr val="FFFFFF"/>
                </a:solidFill>
                <a:effectLst/>
              </a:rPr>
              <a:t> </a:t>
            </a:r>
            <a:r>
              <a:rPr lang="en-US" altLang="ja-JP" dirty="0" smtClean="0">
                <a:solidFill>
                  <a:srgbClr val="FFFFFF"/>
                </a:solidFill>
                <a:effectLst/>
              </a:rPr>
              <a:t>Education Research </a:t>
            </a:r>
            <a:endParaRPr lang="en-US" altLang="ja-JP" dirty="0">
              <a:solidFill>
                <a:srgbClr val="FFFFFF"/>
              </a:solidFill>
              <a:effectLst/>
            </a:endParaRPr>
          </a:p>
        </p:txBody>
      </p:sp>
      <p:sp>
        <p:nvSpPr>
          <p:cNvPr id="6" name="Slide Number Placeholder 5"/>
          <p:cNvSpPr>
            <a:spLocks noGrp="1"/>
          </p:cNvSpPr>
          <p:nvPr>
            <p:ph type="sldNum" sz="quarter" idx="4"/>
          </p:nvPr>
        </p:nvSpPr>
        <p:spPr>
          <a:xfrm>
            <a:off x="0" y="6492875"/>
            <a:ext cx="792856" cy="365125"/>
          </a:xfrm>
          <a:prstGeom prst="rect">
            <a:avLst/>
          </a:prstGeom>
        </p:spPr>
        <p:txBody>
          <a:bodyPr vert="horz" lIns="91440" tIns="45720" rIns="91440" bIns="45720" rtlCol="0" anchor="ctr"/>
          <a:lstStyle>
            <a:lvl1pPr algn="ctr">
              <a:defRPr sz="2800">
                <a:solidFill>
                  <a:schemeClr val="bg1"/>
                </a:solidFill>
              </a:defRPr>
            </a:lvl1pPr>
          </a:lstStyle>
          <a:p>
            <a:fld id="{DD638FA8-802B-4CC3-821C-FEAAB671A0D4}" type="slidenum">
              <a:rPr kumimoji="1" lang="ja-JP" altLang="en-US" smtClean="0"/>
              <a:pPr/>
              <a:t>‹#›</a:t>
            </a:fld>
            <a:endParaRPr kumimoji="1" lang="ja-JP" altLang="en-US" dirty="0"/>
          </a:p>
        </p:txBody>
      </p:sp>
    </p:spTree>
    <p:extLst>
      <p:ext uri="{BB962C8B-B14F-4D97-AF65-F5344CB8AC3E}">
        <p14:creationId xmlns:p14="http://schemas.microsoft.com/office/powerpoint/2010/main" val="238164886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1"/>
          <p:cNvSpPr>
            <a:spLocks noGrp="1"/>
          </p:cNvSpPr>
          <p:nvPr>
            <p:ph type="ctrTitle"/>
          </p:nvPr>
        </p:nvSpPr>
        <p:spPr>
          <a:xfrm>
            <a:off x="464949" y="1726414"/>
            <a:ext cx="8128954" cy="871713"/>
          </a:xfrm>
          <a:solidFill>
            <a:schemeClr val="accent6">
              <a:lumMod val="40000"/>
              <a:lumOff val="60000"/>
            </a:schemeClr>
          </a:solidFill>
          <a:scene3d>
            <a:camera prst="orthographicFront"/>
            <a:lightRig rig="threePt" dir="t"/>
          </a:scene3d>
          <a:sp3d>
            <a:bevelT w="114300" prst="hardEdge"/>
          </a:sp3d>
        </p:spPr>
        <p:txBody>
          <a:bodyPr anchor="ctr">
            <a:noAutofit/>
          </a:bodyPr>
          <a:lstStyle/>
          <a:p>
            <a:r>
              <a:rPr lang="ja-JP" altLang="en-US" sz="4000" b="1" dirty="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教育</a:t>
            </a:r>
            <a:r>
              <a:rPr lang="ja-JP" altLang="en-US" sz="4000" b="1" dirty="0" smtClean="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課程</a:t>
            </a:r>
            <a:r>
              <a:rPr lang="ja-JP" altLang="en-US" sz="4000" b="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へ</a:t>
            </a:r>
            <a:r>
              <a:rPr lang="ja-JP" altLang="en-US" sz="4000" b="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の位置付けについて</a:t>
            </a:r>
            <a:endParaRPr kumimoji="1" lang="ja-JP" altLang="en-US" sz="4000" b="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8" name="正方形/長方形 7"/>
          <p:cNvSpPr/>
          <p:nvPr/>
        </p:nvSpPr>
        <p:spPr>
          <a:xfrm rot="20882796">
            <a:off x="434038" y="709740"/>
            <a:ext cx="2666736" cy="830997"/>
          </a:xfrm>
          <a:prstGeom prst="rect">
            <a:avLst/>
          </a:prstGeom>
          <a:solidFill>
            <a:srgbClr val="FFFF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lIns="91440" tIns="45720" rIns="91440" bIns="45720">
            <a:spAutoFit/>
          </a:bodyPr>
          <a:lstStyle/>
          <a:p>
            <a:pPr algn="ctr"/>
            <a:r>
              <a:rPr lang="en-US" altLang="ja-JP" sz="4800" b="1" dirty="0" smtClean="0">
                <a:ln w="9525">
                  <a:solidFill>
                    <a:schemeClr val="bg1"/>
                  </a:solidFill>
                  <a:prstDash val="solid"/>
                </a:ln>
                <a:solidFill>
                  <a:srgbClr val="FF0000"/>
                </a:solidFill>
                <a:effectLst>
                  <a:outerShdw blurRad="12700" dist="38100" dir="2700000" algn="tl" rotWithShape="0">
                    <a:schemeClr val="bg1">
                      <a:lumMod val="50000"/>
                    </a:schemeClr>
                  </a:outerShdw>
                </a:effectLst>
              </a:rPr>
              <a:t>Ⅲ</a:t>
            </a:r>
            <a:r>
              <a:rPr lang="ja-JP" altLang="en-US" sz="4800" b="1" dirty="0" smtClean="0">
                <a:ln w="9525">
                  <a:solidFill>
                    <a:schemeClr val="bg1"/>
                  </a:solidFill>
                  <a:prstDash val="solid"/>
                </a:ln>
                <a:solidFill>
                  <a:schemeClr val="accent6">
                    <a:lumMod val="50000"/>
                  </a:schemeClr>
                </a:solidFill>
                <a:effectLst>
                  <a:outerShdw blurRad="12700" dist="38100" dir="2700000" algn="tl" rotWithShape="0">
                    <a:schemeClr val="bg1">
                      <a:lumMod val="50000"/>
                    </a:schemeClr>
                  </a:outerShdw>
                </a:effectLst>
              </a:rPr>
              <a:t>実践編</a:t>
            </a:r>
            <a:endParaRPr lang="ja-JP" altLang="en-US" sz="4800" b="1" cap="none" spc="0" dirty="0">
              <a:ln w="9525">
                <a:solidFill>
                  <a:schemeClr val="bg1"/>
                </a:solidFill>
                <a:prstDash val="solid"/>
              </a:ln>
              <a:solidFill>
                <a:schemeClr val="accent6">
                  <a:lumMod val="50000"/>
                </a:schemeClr>
              </a:solidFill>
              <a:effectLst>
                <a:outerShdw blurRad="12700" dist="38100" dir="2700000" algn="tl" rotWithShape="0">
                  <a:schemeClr val="bg1">
                    <a:lumMod val="50000"/>
                  </a:schemeClr>
                </a:outerShdw>
              </a:effectLst>
            </a:endParaRPr>
          </a:p>
        </p:txBody>
      </p:sp>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0536" y="2889238"/>
            <a:ext cx="2418303" cy="3171546"/>
          </a:xfrm>
          <a:prstGeom prst="rect">
            <a:avLst/>
          </a:prstGeom>
          <a:effectLst>
            <a:outerShdw blurRad="76200" dir="18900000" sy="23000" kx="-1200000" algn="bl" rotWithShape="0">
              <a:prstClr val="black">
                <a:alpha val="20000"/>
              </a:prstClr>
            </a:outerShdw>
          </a:effectLst>
        </p:spPr>
      </p:pic>
      <p:sp>
        <p:nvSpPr>
          <p:cNvPr id="2" name="テキスト ボックス 1"/>
          <p:cNvSpPr txBox="1"/>
          <p:nvPr/>
        </p:nvSpPr>
        <p:spPr>
          <a:xfrm>
            <a:off x="3157919" y="6182618"/>
            <a:ext cx="6115783" cy="338554"/>
          </a:xfrm>
          <a:prstGeom prst="rect">
            <a:avLst/>
          </a:prstGeom>
          <a:noFill/>
        </p:spPr>
        <p:txBody>
          <a:bodyPr wrap="square" rtlCol="0">
            <a:spAutoFit/>
          </a:bodyPr>
          <a:lstStyle/>
          <a:p>
            <a:r>
              <a:rPr kumimoji="1" lang="ja-JP" altLang="en-US" sz="1600" dirty="0" smtClean="0"/>
              <a:t>Ⓒ鹿児島県総合教育センター公認キャラクター「てぃー</a:t>
            </a:r>
            <a:r>
              <a:rPr kumimoji="1" lang="ja-JP" altLang="en-US" sz="1600" dirty="0" err="1" smtClean="0"/>
              <a:t>らん</a:t>
            </a:r>
            <a:r>
              <a:rPr kumimoji="1" lang="ja-JP" altLang="en-US" sz="1600" dirty="0" smtClean="0"/>
              <a:t>」</a:t>
            </a:r>
            <a:endParaRPr kumimoji="1" lang="ja-JP" altLang="en-US" sz="1600" dirty="0"/>
          </a:p>
        </p:txBody>
      </p:sp>
      <p:sp>
        <p:nvSpPr>
          <p:cNvPr id="4" name="スライド番号プレースホルダー 3"/>
          <p:cNvSpPr>
            <a:spLocks noGrp="1"/>
          </p:cNvSpPr>
          <p:nvPr>
            <p:ph type="sldNum" sz="quarter" idx="12"/>
          </p:nvPr>
        </p:nvSpPr>
        <p:spPr/>
        <p:txBody>
          <a:bodyPr/>
          <a:lstStyle/>
          <a:p>
            <a:fld id="{DD638FA8-802B-4CC3-821C-FEAAB671A0D4}" type="slidenum">
              <a:rPr kumimoji="1" lang="ja-JP" altLang="en-US" smtClean="0"/>
              <a:t>1</a:t>
            </a:fld>
            <a:endParaRPr kumimoji="1" lang="ja-JP" altLang="en-US"/>
          </a:p>
        </p:txBody>
      </p:sp>
      <p:sp>
        <p:nvSpPr>
          <p:cNvPr id="5" name="角丸四角形 4"/>
          <p:cNvSpPr/>
          <p:nvPr/>
        </p:nvSpPr>
        <p:spPr>
          <a:xfrm>
            <a:off x="666427" y="2936680"/>
            <a:ext cx="5362414" cy="3045665"/>
          </a:xfrm>
          <a:prstGeom prst="roundRect">
            <a:avLst>
              <a:gd name="adj" fmla="val 17176"/>
            </a:avLst>
          </a:prstGeom>
          <a:effectLst>
            <a:outerShdw blurRad="76200" dir="18900000" sy="23000" kx="-1200000" algn="bl" rotWithShape="0">
              <a:prstClr val="black">
                <a:alpha val="7000"/>
              </a:prstClr>
            </a:outerShdw>
          </a:effectLst>
          <a:scene3d>
            <a:camera prst="orthographicFront"/>
            <a:lightRig rig="threePt" dir="t"/>
          </a:scene3d>
          <a:sp3d>
            <a:bevelT/>
          </a:sp3d>
        </p:spPr>
        <p:style>
          <a:lnRef idx="0">
            <a:schemeClr val="accent6"/>
          </a:lnRef>
          <a:fillRef idx="3">
            <a:schemeClr val="accent6"/>
          </a:fillRef>
          <a:effectRef idx="3">
            <a:schemeClr val="accent6"/>
          </a:effectRef>
          <a:fontRef idx="minor">
            <a:schemeClr val="lt1"/>
          </a:fontRef>
        </p:style>
        <p:txBody>
          <a:bodyPr rtlCol="0" anchor="ctr"/>
          <a:lstStyle/>
          <a:p>
            <a:r>
              <a:rPr kumimoji="1" lang="ja-JP" altLang="en-US" sz="2400" dirty="0" smtClean="0"/>
              <a:t>　</a:t>
            </a:r>
            <a:r>
              <a:rPr kumimoji="1" lang="ja-JP" altLang="en-US" sz="2400" b="1" dirty="0" smtClean="0">
                <a:solidFill>
                  <a:srgbClr val="FFFF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今回（</a:t>
            </a:r>
            <a:r>
              <a:rPr kumimoji="1" lang="en-US" altLang="ja-JP" sz="2400" b="1" dirty="0" smtClean="0">
                <a:solidFill>
                  <a:srgbClr val="FFFF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H30</a:t>
            </a:r>
            <a:r>
              <a:rPr kumimoji="1" lang="ja-JP" altLang="en-US" sz="2400" b="1" dirty="0" smtClean="0">
                <a:solidFill>
                  <a:srgbClr val="FFFF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年度版）は，</a:t>
            </a:r>
            <a:r>
              <a:rPr kumimoji="1" lang="ja-JP" altLang="en-US" sz="2400" b="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基本的な考え方や教育課程に位置付ける際の視点や留意点を示しています。</a:t>
            </a:r>
            <a:endParaRPr kumimoji="1" lang="en-US" altLang="ja-JP" sz="2400" b="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a:p>
            <a:r>
              <a:rPr kumimoji="1" lang="ja-JP" altLang="en-US" sz="2400" b="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a:t>
            </a:r>
            <a:r>
              <a:rPr kumimoji="1" lang="ja-JP" altLang="en-US" sz="2400" b="1" dirty="0" smtClean="0">
                <a:solidFill>
                  <a:srgbClr val="FFFF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次回（</a:t>
            </a:r>
            <a:r>
              <a:rPr kumimoji="1" lang="en-US" altLang="ja-JP" sz="2400" b="1" dirty="0" smtClean="0">
                <a:solidFill>
                  <a:srgbClr val="FFFF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H31</a:t>
            </a:r>
            <a:r>
              <a:rPr kumimoji="1" lang="ja-JP" altLang="en-US" sz="2400" b="1" dirty="0" smtClean="0">
                <a:solidFill>
                  <a:srgbClr val="FFFF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年度版）では，</a:t>
            </a:r>
            <a:r>
              <a:rPr kumimoji="1" lang="ja-JP" altLang="en-US" sz="2400" b="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県総合教育センターとしての</a:t>
            </a:r>
            <a:r>
              <a:rPr kumimoji="1" lang="ja-JP" altLang="en-US" sz="2400" b="1" u="sng"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モデルカリュキュラム</a:t>
            </a:r>
            <a:r>
              <a:rPr kumimoji="1" lang="ja-JP" altLang="en-US" sz="2400" b="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を示す予定です。</a:t>
            </a:r>
            <a:endParaRPr kumimoji="1" lang="ja-JP" altLang="en-US" sz="2400" b="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5380259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87193" y="1270334"/>
            <a:ext cx="7769612" cy="1100379"/>
          </a:xfrm>
          <a:solidFill>
            <a:schemeClr val="accent6">
              <a:lumMod val="20000"/>
              <a:lumOff val="80000"/>
            </a:schemeClr>
          </a:solidFill>
        </p:spPr>
        <p:txBody>
          <a:bodyPr>
            <a:noAutofit/>
          </a:bodyPr>
          <a:lstStyle/>
          <a:p>
            <a:pPr marL="0" indent="0">
              <a:buNone/>
            </a:pPr>
            <a:r>
              <a:rPr lang="ja-JP" altLang="en-US" sz="3600" dirty="0"/>
              <a:t>２　</a:t>
            </a:r>
            <a:r>
              <a:rPr lang="ja-JP" altLang="en-US" sz="3600" u="sng" dirty="0"/>
              <a:t>条件等</a:t>
            </a:r>
            <a:r>
              <a:rPr lang="ja-JP" altLang="en-US" sz="3600" dirty="0"/>
              <a:t>によって，</a:t>
            </a:r>
            <a:r>
              <a:rPr lang="ja-JP" altLang="en-US" sz="3600" u="sng" dirty="0"/>
              <a:t>分岐したり</a:t>
            </a:r>
            <a:r>
              <a:rPr lang="ja-JP" altLang="en-US" sz="3600" u="sng" dirty="0" smtClean="0"/>
              <a:t>，</a:t>
            </a:r>
            <a:endParaRPr lang="en-US" altLang="ja-JP" sz="3600" u="sng" dirty="0" smtClean="0"/>
          </a:p>
          <a:p>
            <a:pPr marL="0" indent="0">
              <a:buNone/>
            </a:pPr>
            <a:r>
              <a:rPr lang="ja-JP" altLang="en-US" sz="3600" dirty="0"/>
              <a:t>　</a:t>
            </a:r>
            <a:r>
              <a:rPr lang="ja-JP" altLang="en-US" sz="3600" u="sng" dirty="0" smtClean="0"/>
              <a:t>結果</a:t>
            </a:r>
            <a:r>
              <a:rPr lang="ja-JP" altLang="en-US" sz="3600" u="sng" dirty="0"/>
              <a:t>が異なったり</a:t>
            </a:r>
            <a:r>
              <a:rPr lang="ja-JP" altLang="en-US" sz="3600" dirty="0"/>
              <a:t>する</a:t>
            </a:r>
            <a:r>
              <a:rPr lang="ja-JP" altLang="en-US" sz="3600" dirty="0" smtClean="0"/>
              <a:t>学習活動</a:t>
            </a:r>
            <a:endParaRPr kumimoji="1" lang="ja-JP" altLang="en-US" sz="3600" dirty="0"/>
          </a:p>
        </p:txBody>
      </p:sp>
      <p:sp>
        <p:nvSpPr>
          <p:cNvPr id="4" name="スライド番号プレースホルダー 3"/>
          <p:cNvSpPr>
            <a:spLocks noGrp="1"/>
          </p:cNvSpPr>
          <p:nvPr>
            <p:ph type="sldNum" sz="quarter" idx="12"/>
          </p:nvPr>
        </p:nvSpPr>
        <p:spPr/>
        <p:txBody>
          <a:bodyPr/>
          <a:lstStyle/>
          <a:p>
            <a:fld id="{DD638FA8-802B-4CC3-821C-FEAAB671A0D4}" type="slidenum">
              <a:rPr kumimoji="1" lang="ja-JP" altLang="en-US" smtClean="0"/>
              <a:t>10</a:t>
            </a:fld>
            <a:endParaRPr kumimoji="1" lang="ja-JP" altLang="en-US"/>
          </a:p>
        </p:txBody>
      </p:sp>
      <p:sp>
        <p:nvSpPr>
          <p:cNvPr id="5" name="正方形/長方形 4"/>
          <p:cNvSpPr/>
          <p:nvPr/>
        </p:nvSpPr>
        <p:spPr>
          <a:xfrm>
            <a:off x="255722" y="406665"/>
            <a:ext cx="8632555" cy="44574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en-US" altLang="ja-JP" sz="2400" b="1" dirty="0" smtClean="0">
                <a:solidFill>
                  <a:srgbClr val="FFFF00"/>
                </a:solidFill>
                <a:effectLst>
                  <a:outerShdw blurRad="38100" dist="38100" dir="2700000" algn="tl">
                    <a:srgbClr val="000000">
                      <a:alpha val="43137"/>
                    </a:srgbClr>
                  </a:outerShdw>
                </a:effectLst>
              </a:rPr>
              <a:t>B</a:t>
            </a:r>
            <a:r>
              <a:rPr kumimoji="1" lang="ja-JP" altLang="en-US" sz="2400" b="1" dirty="0" smtClean="0">
                <a:solidFill>
                  <a:srgbClr val="FFFF00"/>
                </a:solidFill>
                <a:effectLst>
                  <a:outerShdw blurRad="38100" dist="38100" dir="2700000" algn="tl">
                    <a:srgbClr val="000000">
                      <a:alpha val="43137"/>
                    </a:srgbClr>
                  </a:outerShdw>
                </a:effectLst>
              </a:rPr>
              <a:t>分類</a:t>
            </a:r>
            <a:r>
              <a:rPr kumimoji="1" lang="ja-JP" altLang="en-US" sz="2400" b="1" dirty="0" smtClean="0">
                <a:effectLst>
                  <a:outerShdw blurRad="38100" dist="38100" dir="2700000" algn="tl">
                    <a:srgbClr val="000000">
                      <a:alpha val="43137"/>
                    </a:srgbClr>
                  </a:outerShdw>
                </a:effectLst>
              </a:rPr>
              <a:t>の学習活動を各教科等の単元に位置付ける際の視点</a:t>
            </a:r>
            <a:endParaRPr kumimoji="1" lang="ja-JP" altLang="en-US" sz="2400" b="1" dirty="0">
              <a:effectLst>
                <a:outerShdw blurRad="38100" dist="38100" dir="2700000" algn="tl">
                  <a:srgbClr val="000000">
                    <a:alpha val="43137"/>
                  </a:srgbClr>
                </a:outerShdw>
              </a:effectLst>
            </a:endParaRPr>
          </a:p>
        </p:txBody>
      </p:sp>
      <p:sp>
        <p:nvSpPr>
          <p:cNvPr id="6" name="正方形/長方形 5"/>
          <p:cNvSpPr/>
          <p:nvPr/>
        </p:nvSpPr>
        <p:spPr>
          <a:xfrm>
            <a:off x="68682" y="6023184"/>
            <a:ext cx="4136069" cy="400110"/>
          </a:xfrm>
          <a:prstGeom prst="rect">
            <a:avLst/>
          </a:prstGeom>
          <a:solidFill>
            <a:srgbClr val="FFFF00"/>
          </a:solidFill>
          <a:effectLst>
            <a:softEdge rad="31750"/>
          </a:effectLst>
        </p:spPr>
        <p:txBody>
          <a:bodyPr wrap="none" lIns="91440" tIns="45720" rIns="91440" bIns="45720">
            <a:spAutoFit/>
          </a:bodyPr>
          <a:lstStyle/>
          <a:p>
            <a:pPr algn="ctr"/>
            <a:r>
              <a:rPr lang="ja-JP" altLang="en-US" sz="2000" b="1" dirty="0" smtClean="0">
                <a:ln w="0"/>
                <a:latin typeface="ＭＳ Ｐゴシック" panose="020B0600070205080204" pitchFamily="50" charset="-128"/>
                <a:ea typeface="ＭＳ Ｐゴシック" panose="020B0600070205080204" pitchFamily="50" charset="-128"/>
              </a:rPr>
              <a:t>適した</a:t>
            </a:r>
            <a:r>
              <a:rPr lang="ja-JP" altLang="en-US" sz="2000" b="1" cap="none" spc="0" dirty="0" smtClean="0">
                <a:ln w="0"/>
                <a:solidFill>
                  <a:schemeClr val="tx1"/>
                </a:solidFill>
                <a:latin typeface="ＭＳ Ｐゴシック" panose="020B0600070205080204" pitchFamily="50" charset="-128"/>
                <a:ea typeface="ＭＳ Ｐゴシック" panose="020B0600070205080204" pitchFamily="50" charset="-128"/>
              </a:rPr>
              <a:t>プログラミング体験の種類　➡</a:t>
            </a:r>
            <a:endParaRPr lang="ja-JP" altLang="en-US" sz="2000" b="1" cap="none" spc="0" dirty="0">
              <a:ln w="0"/>
              <a:solidFill>
                <a:schemeClr val="tx1"/>
              </a:solidFill>
              <a:latin typeface="ＭＳ Ｐゴシック" panose="020B0600070205080204" pitchFamily="50" charset="-128"/>
              <a:ea typeface="ＭＳ Ｐゴシック" panose="020B0600070205080204" pitchFamily="50" charset="-128"/>
            </a:endParaRPr>
          </a:p>
        </p:txBody>
      </p:sp>
      <p:sp>
        <p:nvSpPr>
          <p:cNvPr id="7" name="角丸四角形 6"/>
          <p:cNvSpPr/>
          <p:nvPr/>
        </p:nvSpPr>
        <p:spPr>
          <a:xfrm>
            <a:off x="4260440" y="6015117"/>
            <a:ext cx="1359748" cy="40011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kumimoji="1" lang="ja-JP" altLang="en-US" sz="1400"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アンプラグド</a:t>
            </a:r>
            <a:r>
              <a:rPr kumimoji="1" lang="ja-JP" altLang="en-US"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a:t>
            </a:r>
            <a:endParaRPr kumimoji="1" lang="ja-JP" altLang="en-US"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8" name="角丸四角形 7"/>
          <p:cNvSpPr/>
          <p:nvPr/>
        </p:nvSpPr>
        <p:spPr>
          <a:xfrm>
            <a:off x="5738475" y="6015117"/>
            <a:ext cx="1359748" cy="40011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kumimoji="1" lang="ja-JP" altLang="en-US"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ビジュアル</a:t>
            </a:r>
            <a:r>
              <a:rPr kumimoji="1" lang="ja-JP" altLang="en-US"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a:t>
            </a:r>
            <a:endParaRPr kumimoji="1" lang="ja-JP" altLang="en-US"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9" name="角丸四角形 8"/>
          <p:cNvSpPr/>
          <p:nvPr/>
        </p:nvSpPr>
        <p:spPr>
          <a:xfrm>
            <a:off x="7195316" y="6023402"/>
            <a:ext cx="1359748" cy="40011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kumimoji="1" lang="ja-JP" altLang="en-US"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フィジカル</a:t>
            </a:r>
            <a:r>
              <a:rPr kumimoji="1" lang="ja-JP" altLang="en-US" dirty="0" smtClean="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a:t>
            </a:r>
            <a:endParaRPr kumimoji="1" lang="ja-JP" altLang="en-US"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10" name="テキスト ボックス 9"/>
          <p:cNvSpPr txBox="1"/>
          <p:nvPr/>
        </p:nvSpPr>
        <p:spPr>
          <a:xfrm>
            <a:off x="422938" y="3113929"/>
            <a:ext cx="8298121" cy="1569660"/>
          </a:xfrm>
          <a:prstGeom prst="rect">
            <a:avLst/>
          </a:prstGeom>
          <a:solidFill>
            <a:schemeClr val="accent2">
              <a:lumMod val="20000"/>
              <a:lumOff val="80000"/>
            </a:schemeClr>
          </a:solidFill>
        </p:spPr>
        <p:txBody>
          <a:bodyPr wrap="square" rtlCol="0">
            <a:spAutoFit/>
          </a:bodyPr>
          <a:lstStyle/>
          <a:p>
            <a:r>
              <a:rPr kumimoji="1" lang="ja-JP" altLang="en-US" sz="3200" dirty="0"/>
              <a:t>例：理科／実験の仕方や結果の</a:t>
            </a:r>
            <a:r>
              <a:rPr kumimoji="1" lang="ja-JP" altLang="en-US" sz="3200" dirty="0" smtClean="0"/>
              <a:t>分析</a:t>
            </a:r>
            <a:endParaRPr kumimoji="1" lang="en-US" altLang="ja-JP" sz="3200" dirty="0" smtClean="0"/>
          </a:p>
          <a:p>
            <a:r>
              <a:rPr kumimoji="1" lang="ja-JP" altLang="en-US" sz="3200" dirty="0"/>
              <a:t>　</a:t>
            </a:r>
            <a:r>
              <a:rPr kumimoji="1" lang="ja-JP" altLang="en-US" sz="3200" dirty="0" smtClean="0"/>
              <a:t>　社会</a:t>
            </a:r>
            <a:r>
              <a:rPr kumimoji="1" lang="ja-JP" altLang="en-US" sz="3200" dirty="0"/>
              <a:t>／ごみの分別の仕方　</a:t>
            </a:r>
            <a:endParaRPr kumimoji="1" lang="en-US" altLang="ja-JP" sz="3200" dirty="0" smtClean="0"/>
          </a:p>
          <a:p>
            <a:pPr algn="r"/>
            <a:r>
              <a:rPr kumimoji="1" lang="ja-JP" altLang="en-US" sz="3200" dirty="0" smtClean="0"/>
              <a:t>な</a:t>
            </a:r>
            <a:r>
              <a:rPr kumimoji="1" lang="ja-JP" altLang="en-US" sz="3200" dirty="0"/>
              <a:t>ど</a:t>
            </a:r>
          </a:p>
        </p:txBody>
      </p:sp>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2647" y="2370713"/>
            <a:ext cx="1412417" cy="1852350"/>
          </a:xfrm>
          <a:prstGeom prst="rect">
            <a:avLst/>
          </a:prstGeom>
          <a:effectLst>
            <a:outerShdw blurRad="76200" dir="18900000" sy="23000" kx="-1200000" algn="bl" rotWithShape="0">
              <a:prstClr val="black">
                <a:alpha val="20000"/>
              </a:prstClr>
            </a:outerShdw>
          </a:effectLst>
        </p:spPr>
      </p:pic>
      <p:pic>
        <p:nvPicPr>
          <p:cNvPr id="2" name="図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75536" y="3898759"/>
            <a:ext cx="2399654" cy="2078700"/>
          </a:xfrm>
          <a:prstGeom prst="rect">
            <a:avLst/>
          </a:prstGeom>
        </p:spPr>
      </p:pic>
    </p:spTree>
    <p:extLst>
      <p:ext uri="{BB962C8B-B14F-4D97-AF65-F5344CB8AC3E}">
        <p14:creationId xmlns:p14="http://schemas.microsoft.com/office/powerpoint/2010/main" val="20469721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87193" y="1270334"/>
            <a:ext cx="7769612" cy="1627849"/>
          </a:xfrm>
          <a:solidFill>
            <a:schemeClr val="accent6">
              <a:lumMod val="20000"/>
              <a:lumOff val="80000"/>
            </a:schemeClr>
          </a:solidFill>
        </p:spPr>
        <p:txBody>
          <a:bodyPr>
            <a:noAutofit/>
          </a:bodyPr>
          <a:lstStyle/>
          <a:p>
            <a:pPr marL="0" indent="0">
              <a:buNone/>
            </a:pPr>
            <a:r>
              <a:rPr lang="ja-JP" altLang="en-US" sz="3600" dirty="0" smtClean="0"/>
              <a:t>３</a:t>
            </a:r>
            <a:r>
              <a:rPr lang="ja-JP" altLang="en-US" sz="3600" dirty="0"/>
              <a:t>　情報社会がプログラミング等</a:t>
            </a:r>
            <a:r>
              <a:rPr lang="ja-JP" altLang="en-US" sz="3600" dirty="0" smtClean="0"/>
              <a:t>の</a:t>
            </a:r>
            <a:r>
              <a:rPr lang="en-US" altLang="ja-JP" sz="3600" dirty="0" smtClean="0"/>
              <a:t/>
            </a:r>
            <a:br>
              <a:rPr lang="en-US" altLang="ja-JP" sz="3600" dirty="0" smtClean="0"/>
            </a:br>
            <a:r>
              <a:rPr lang="ja-JP" altLang="en-US" sz="3600" dirty="0" smtClean="0"/>
              <a:t>　情報</a:t>
            </a:r>
            <a:r>
              <a:rPr lang="ja-JP" altLang="en-US" sz="3600" dirty="0"/>
              <a:t>技術に支えられていること</a:t>
            </a:r>
            <a:r>
              <a:rPr lang="ja-JP" altLang="en-US" sz="3600" dirty="0" smtClean="0"/>
              <a:t>に</a:t>
            </a:r>
            <a:r>
              <a:rPr lang="en-US" altLang="ja-JP" sz="3600" dirty="0" smtClean="0"/>
              <a:t/>
            </a:r>
            <a:br>
              <a:rPr lang="en-US" altLang="ja-JP" sz="3600" dirty="0" smtClean="0"/>
            </a:br>
            <a:r>
              <a:rPr lang="ja-JP" altLang="en-US" sz="3600" dirty="0" smtClean="0"/>
              <a:t>　気付く学習活動</a:t>
            </a:r>
            <a:endParaRPr kumimoji="1" lang="ja-JP" altLang="en-US" sz="3600" dirty="0"/>
          </a:p>
        </p:txBody>
      </p:sp>
      <p:sp>
        <p:nvSpPr>
          <p:cNvPr id="4" name="スライド番号プレースホルダー 3"/>
          <p:cNvSpPr>
            <a:spLocks noGrp="1"/>
          </p:cNvSpPr>
          <p:nvPr>
            <p:ph type="sldNum" sz="quarter" idx="12"/>
          </p:nvPr>
        </p:nvSpPr>
        <p:spPr/>
        <p:txBody>
          <a:bodyPr/>
          <a:lstStyle/>
          <a:p>
            <a:fld id="{DD638FA8-802B-4CC3-821C-FEAAB671A0D4}" type="slidenum">
              <a:rPr kumimoji="1" lang="ja-JP" altLang="en-US" smtClean="0"/>
              <a:t>11</a:t>
            </a:fld>
            <a:endParaRPr kumimoji="1" lang="ja-JP" altLang="en-US"/>
          </a:p>
        </p:txBody>
      </p:sp>
      <p:sp>
        <p:nvSpPr>
          <p:cNvPr id="5" name="正方形/長方形 4"/>
          <p:cNvSpPr/>
          <p:nvPr/>
        </p:nvSpPr>
        <p:spPr>
          <a:xfrm>
            <a:off x="255722" y="406665"/>
            <a:ext cx="8632555" cy="44574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en-US" altLang="ja-JP" sz="2400" b="1" dirty="0" smtClean="0">
                <a:solidFill>
                  <a:srgbClr val="FFFF00"/>
                </a:solidFill>
                <a:effectLst>
                  <a:outerShdw blurRad="38100" dist="38100" dir="2700000" algn="tl">
                    <a:srgbClr val="000000">
                      <a:alpha val="43137"/>
                    </a:srgbClr>
                  </a:outerShdw>
                </a:effectLst>
              </a:rPr>
              <a:t>B</a:t>
            </a:r>
            <a:r>
              <a:rPr kumimoji="1" lang="ja-JP" altLang="en-US" sz="2400" b="1" dirty="0" smtClean="0">
                <a:solidFill>
                  <a:srgbClr val="FFFF00"/>
                </a:solidFill>
                <a:effectLst>
                  <a:outerShdw blurRad="38100" dist="38100" dir="2700000" algn="tl">
                    <a:srgbClr val="000000">
                      <a:alpha val="43137"/>
                    </a:srgbClr>
                  </a:outerShdw>
                </a:effectLst>
              </a:rPr>
              <a:t>分類</a:t>
            </a:r>
            <a:r>
              <a:rPr kumimoji="1" lang="ja-JP" altLang="en-US" sz="2400" b="1" dirty="0" smtClean="0">
                <a:effectLst>
                  <a:outerShdw blurRad="38100" dist="38100" dir="2700000" algn="tl">
                    <a:srgbClr val="000000">
                      <a:alpha val="43137"/>
                    </a:srgbClr>
                  </a:outerShdw>
                </a:effectLst>
              </a:rPr>
              <a:t>の学習活動を各教科等の単元に位置付ける際の視点</a:t>
            </a:r>
            <a:endParaRPr kumimoji="1" lang="ja-JP" altLang="en-US" sz="2400" b="1" dirty="0">
              <a:effectLst>
                <a:outerShdw blurRad="38100" dist="38100" dir="2700000" algn="tl">
                  <a:srgbClr val="000000">
                    <a:alpha val="43137"/>
                  </a:srgbClr>
                </a:outerShdw>
              </a:effectLst>
            </a:endParaRPr>
          </a:p>
        </p:txBody>
      </p:sp>
      <p:sp>
        <p:nvSpPr>
          <p:cNvPr id="6" name="正方形/長方形 5"/>
          <p:cNvSpPr/>
          <p:nvPr/>
        </p:nvSpPr>
        <p:spPr>
          <a:xfrm>
            <a:off x="68682" y="6023184"/>
            <a:ext cx="4136069" cy="400110"/>
          </a:xfrm>
          <a:prstGeom prst="rect">
            <a:avLst/>
          </a:prstGeom>
          <a:solidFill>
            <a:srgbClr val="FFFF00"/>
          </a:solidFill>
          <a:effectLst>
            <a:softEdge rad="31750"/>
          </a:effectLst>
        </p:spPr>
        <p:txBody>
          <a:bodyPr wrap="none" lIns="91440" tIns="45720" rIns="91440" bIns="45720">
            <a:spAutoFit/>
          </a:bodyPr>
          <a:lstStyle/>
          <a:p>
            <a:pPr algn="ctr"/>
            <a:r>
              <a:rPr lang="ja-JP" altLang="en-US" sz="2000" b="1" dirty="0" smtClean="0">
                <a:ln w="0"/>
                <a:latin typeface="ＭＳ Ｐゴシック" panose="020B0600070205080204" pitchFamily="50" charset="-128"/>
                <a:ea typeface="ＭＳ Ｐゴシック" panose="020B0600070205080204" pitchFamily="50" charset="-128"/>
              </a:rPr>
              <a:t>適した</a:t>
            </a:r>
            <a:r>
              <a:rPr lang="ja-JP" altLang="en-US" sz="2000" b="1" cap="none" spc="0" dirty="0" smtClean="0">
                <a:ln w="0"/>
                <a:solidFill>
                  <a:schemeClr val="tx1"/>
                </a:solidFill>
                <a:latin typeface="ＭＳ Ｐゴシック" panose="020B0600070205080204" pitchFamily="50" charset="-128"/>
                <a:ea typeface="ＭＳ Ｐゴシック" panose="020B0600070205080204" pitchFamily="50" charset="-128"/>
              </a:rPr>
              <a:t>プログラミング体験の種類　➡</a:t>
            </a:r>
            <a:endParaRPr lang="ja-JP" altLang="en-US" sz="2000" b="1" cap="none" spc="0" dirty="0">
              <a:ln w="0"/>
              <a:solidFill>
                <a:schemeClr val="tx1"/>
              </a:solidFill>
              <a:latin typeface="ＭＳ Ｐゴシック" panose="020B0600070205080204" pitchFamily="50" charset="-128"/>
              <a:ea typeface="ＭＳ Ｐゴシック" panose="020B0600070205080204" pitchFamily="50" charset="-128"/>
            </a:endParaRPr>
          </a:p>
        </p:txBody>
      </p:sp>
      <p:sp>
        <p:nvSpPr>
          <p:cNvPr id="7" name="角丸四角形 6"/>
          <p:cNvSpPr/>
          <p:nvPr/>
        </p:nvSpPr>
        <p:spPr>
          <a:xfrm>
            <a:off x="4260440" y="6015117"/>
            <a:ext cx="1359748" cy="40011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kumimoji="1" lang="ja-JP" altLang="en-US" sz="1400" dirty="0" smtClean="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アンプラグド</a:t>
            </a:r>
            <a:r>
              <a:rPr kumimoji="1" lang="ja-JP" altLang="en-US"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a:t>
            </a:r>
            <a:endParaRPr kumimoji="1" lang="ja-JP" altLang="en-US"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8" name="角丸四角形 7"/>
          <p:cNvSpPr/>
          <p:nvPr/>
        </p:nvSpPr>
        <p:spPr>
          <a:xfrm>
            <a:off x="5738475" y="6015117"/>
            <a:ext cx="1359748" cy="40011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kumimoji="1" lang="ja-JP" altLang="en-US"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ビジュアル</a:t>
            </a:r>
            <a:r>
              <a:rPr kumimoji="1" lang="ja-JP" altLang="en-US"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a:t>
            </a:r>
            <a:endParaRPr kumimoji="1" lang="ja-JP" altLang="en-US"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9" name="角丸四角形 8"/>
          <p:cNvSpPr/>
          <p:nvPr/>
        </p:nvSpPr>
        <p:spPr>
          <a:xfrm>
            <a:off x="7195316" y="6023402"/>
            <a:ext cx="1359748" cy="40011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kumimoji="1" lang="ja-JP" altLang="en-US"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フィジカル</a:t>
            </a:r>
            <a:r>
              <a:rPr kumimoji="1" lang="ja-JP" altLang="en-US" dirty="0" smtClean="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a:t>
            </a:r>
            <a:endParaRPr kumimoji="1" lang="ja-JP" altLang="en-US"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10" name="テキスト ボックス 9"/>
          <p:cNvSpPr txBox="1"/>
          <p:nvPr/>
        </p:nvSpPr>
        <p:spPr>
          <a:xfrm>
            <a:off x="255722" y="3238104"/>
            <a:ext cx="8747572" cy="2554545"/>
          </a:xfrm>
          <a:prstGeom prst="rect">
            <a:avLst/>
          </a:prstGeom>
          <a:solidFill>
            <a:schemeClr val="accent2">
              <a:lumMod val="20000"/>
              <a:lumOff val="80000"/>
            </a:schemeClr>
          </a:solidFill>
        </p:spPr>
        <p:txBody>
          <a:bodyPr wrap="square" rtlCol="0">
            <a:spAutoFit/>
          </a:bodyPr>
          <a:lstStyle/>
          <a:p>
            <a:r>
              <a:rPr kumimoji="1" lang="ja-JP" altLang="en-US" sz="3200" dirty="0"/>
              <a:t>例：社会／情報技術と</a:t>
            </a:r>
            <a:r>
              <a:rPr kumimoji="1" lang="ja-JP" altLang="en-US" sz="3200" dirty="0" smtClean="0"/>
              <a:t>産業</a:t>
            </a:r>
            <a:endParaRPr kumimoji="1" lang="en-US" altLang="ja-JP" sz="3200" dirty="0" smtClean="0"/>
          </a:p>
          <a:p>
            <a:r>
              <a:rPr kumimoji="1" lang="ja-JP" altLang="en-US" sz="3200" dirty="0" smtClean="0"/>
              <a:t>　　算数</a:t>
            </a:r>
            <a:r>
              <a:rPr kumimoji="1" lang="ja-JP" altLang="en-US" sz="3200" dirty="0"/>
              <a:t>／データの</a:t>
            </a:r>
            <a:r>
              <a:rPr kumimoji="1" lang="ja-JP" altLang="en-US" sz="3200" dirty="0" smtClean="0"/>
              <a:t>活用</a:t>
            </a:r>
            <a:endParaRPr kumimoji="1" lang="en-US" altLang="ja-JP" sz="3200" dirty="0" smtClean="0"/>
          </a:p>
          <a:p>
            <a:r>
              <a:rPr kumimoji="1" lang="ja-JP" altLang="en-US" sz="3200" dirty="0"/>
              <a:t>　</a:t>
            </a:r>
            <a:r>
              <a:rPr kumimoji="1" lang="ja-JP" altLang="en-US" sz="3200" dirty="0" smtClean="0"/>
              <a:t>　家庭</a:t>
            </a:r>
            <a:r>
              <a:rPr kumimoji="1" lang="ja-JP" altLang="en-US" sz="3200" dirty="0"/>
              <a:t>／消費</a:t>
            </a:r>
            <a:r>
              <a:rPr kumimoji="1" lang="ja-JP" altLang="en-US" sz="3200" dirty="0" smtClean="0"/>
              <a:t>生活</a:t>
            </a:r>
            <a:endParaRPr kumimoji="1" lang="en-US" altLang="ja-JP" sz="3200" dirty="0" smtClean="0"/>
          </a:p>
          <a:p>
            <a:r>
              <a:rPr kumimoji="1" lang="ja-JP" altLang="en-US" sz="3200" dirty="0"/>
              <a:t>　　総合的な学習の時間／情報社会と情報</a:t>
            </a:r>
            <a:r>
              <a:rPr kumimoji="1" lang="ja-JP" altLang="en-US" sz="3200" dirty="0" smtClean="0"/>
              <a:t>技術</a:t>
            </a:r>
            <a:r>
              <a:rPr kumimoji="1" lang="ja-JP" altLang="en-US" sz="3200" dirty="0"/>
              <a:t>　</a:t>
            </a:r>
            <a:endParaRPr kumimoji="1" lang="en-US" altLang="ja-JP" sz="3200" dirty="0" smtClean="0"/>
          </a:p>
          <a:p>
            <a:pPr algn="r"/>
            <a:r>
              <a:rPr kumimoji="1" lang="ja-JP" altLang="en-US" sz="3200" dirty="0" smtClean="0"/>
              <a:t>な</a:t>
            </a:r>
            <a:r>
              <a:rPr kumimoji="1" lang="ja-JP" altLang="en-US" sz="3200" dirty="0"/>
              <a:t>ど</a:t>
            </a: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23551" y="2465722"/>
            <a:ext cx="2472096" cy="2292869"/>
          </a:xfrm>
          <a:prstGeom prst="rect">
            <a:avLst/>
          </a:prstGeom>
        </p:spPr>
      </p:pic>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74967" y="2311929"/>
            <a:ext cx="1412417" cy="1852350"/>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39276682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687193" y="1270334"/>
            <a:ext cx="7769612" cy="1100907"/>
          </a:xfrm>
          <a:solidFill>
            <a:schemeClr val="accent6">
              <a:lumMod val="20000"/>
              <a:lumOff val="80000"/>
            </a:schemeClr>
          </a:solidFill>
        </p:spPr>
        <p:txBody>
          <a:bodyPr>
            <a:noAutofit/>
          </a:bodyPr>
          <a:lstStyle/>
          <a:p>
            <a:pPr marL="0" indent="0">
              <a:buNone/>
            </a:pPr>
            <a:r>
              <a:rPr lang="ja-JP" altLang="en-US" sz="3600" dirty="0"/>
              <a:t>４　繰り返しや組み合わせを多用</a:t>
            </a:r>
            <a:r>
              <a:rPr lang="ja-JP" altLang="en-US" sz="3600" dirty="0" smtClean="0"/>
              <a:t>し</a:t>
            </a:r>
            <a:r>
              <a:rPr lang="en-US" altLang="ja-JP" sz="3600" dirty="0" smtClean="0"/>
              <a:t/>
            </a:r>
            <a:br>
              <a:rPr lang="en-US" altLang="ja-JP" sz="3600" dirty="0" smtClean="0"/>
            </a:br>
            <a:r>
              <a:rPr lang="ja-JP" altLang="en-US" sz="3600" dirty="0" smtClean="0"/>
              <a:t>　</a:t>
            </a:r>
            <a:r>
              <a:rPr lang="ja-JP" altLang="en-US" sz="3600" dirty="0" err="1" smtClean="0"/>
              <a:t>て</a:t>
            </a:r>
            <a:r>
              <a:rPr lang="ja-JP" altLang="en-US" sz="3600" dirty="0"/>
              <a:t>行う表現を伴う</a:t>
            </a:r>
            <a:r>
              <a:rPr lang="ja-JP" altLang="en-US" sz="3600" dirty="0" smtClean="0"/>
              <a:t>学習活動</a:t>
            </a:r>
            <a:endParaRPr kumimoji="1" lang="ja-JP" altLang="en-US" sz="3600" dirty="0"/>
          </a:p>
        </p:txBody>
      </p:sp>
      <p:sp>
        <p:nvSpPr>
          <p:cNvPr id="4" name="スライド番号プレースホルダー 3"/>
          <p:cNvSpPr>
            <a:spLocks noGrp="1"/>
          </p:cNvSpPr>
          <p:nvPr>
            <p:ph type="sldNum" sz="quarter" idx="12"/>
          </p:nvPr>
        </p:nvSpPr>
        <p:spPr/>
        <p:txBody>
          <a:bodyPr/>
          <a:lstStyle/>
          <a:p>
            <a:fld id="{DD638FA8-802B-4CC3-821C-FEAAB671A0D4}" type="slidenum">
              <a:rPr kumimoji="1" lang="ja-JP" altLang="en-US" smtClean="0"/>
              <a:t>12</a:t>
            </a:fld>
            <a:endParaRPr kumimoji="1" lang="ja-JP" altLang="en-US"/>
          </a:p>
        </p:txBody>
      </p:sp>
      <p:sp>
        <p:nvSpPr>
          <p:cNvPr id="5" name="正方形/長方形 4"/>
          <p:cNvSpPr/>
          <p:nvPr/>
        </p:nvSpPr>
        <p:spPr>
          <a:xfrm>
            <a:off x="255722" y="406665"/>
            <a:ext cx="8632555" cy="44574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en-US" altLang="ja-JP" sz="2400" b="1" dirty="0" smtClean="0">
                <a:solidFill>
                  <a:srgbClr val="FFFF00"/>
                </a:solidFill>
                <a:effectLst>
                  <a:outerShdw blurRad="38100" dist="38100" dir="2700000" algn="tl">
                    <a:srgbClr val="000000">
                      <a:alpha val="43137"/>
                    </a:srgbClr>
                  </a:outerShdw>
                </a:effectLst>
              </a:rPr>
              <a:t>B</a:t>
            </a:r>
            <a:r>
              <a:rPr kumimoji="1" lang="ja-JP" altLang="en-US" sz="2400" b="1" dirty="0" smtClean="0">
                <a:solidFill>
                  <a:srgbClr val="FFFF00"/>
                </a:solidFill>
                <a:effectLst>
                  <a:outerShdw blurRad="38100" dist="38100" dir="2700000" algn="tl">
                    <a:srgbClr val="000000">
                      <a:alpha val="43137"/>
                    </a:srgbClr>
                  </a:outerShdw>
                </a:effectLst>
              </a:rPr>
              <a:t>分類</a:t>
            </a:r>
            <a:r>
              <a:rPr kumimoji="1" lang="ja-JP" altLang="en-US" sz="2400" b="1" dirty="0" smtClean="0">
                <a:effectLst>
                  <a:outerShdw blurRad="38100" dist="38100" dir="2700000" algn="tl">
                    <a:srgbClr val="000000">
                      <a:alpha val="43137"/>
                    </a:srgbClr>
                  </a:outerShdw>
                </a:effectLst>
              </a:rPr>
              <a:t>の学習活動を各教科等の単元に位置付ける際の視点</a:t>
            </a:r>
            <a:endParaRPr kumimoji="1" lang="ja-JP" altLang="en-US" sz="2400" b="1" dirty="0">
              <a:effectLst>
                <a:outerShdw blurRad="38100" dist="38100" dir="2700000" algn="tl">
                  <a:srgbClr val="000000">
                    <a:alpha val="43137"/>
                  </a:srgbClr>
                </a:outerShdw>
              </a:effectLst>
            </a:endParaRPr>
          </a:p>
        </p:txBody>
      </p:sp>
      <p:sp>
        <p:nvSpPr>
          <p:cNvPr id="6" name="正方形/長方形 5"/>
          <p:cNvSpPr/>
          <p:nvPr/>
        </p:nvSpPr>
        <p:spPr>
          <a:xfrm>
            <a:off x="68682" y="6023184"/>
            <a:ext cx="4136069" cy="400110"/>
          </a:xfrm>
          <a:prstGeom prst="rect">
            <a:avLst/>
          </a:prstGeom>
          <a:solidFill>
            <a:srgbClr val="FFFF00"/>
          </a:solidFill>
          <a:effectLst>
            <a:softEdge rad="31750"/>
          </a:effectLst>
        </p:spPr>
        <p:txBody>
          <a:bodyPr wrap="none" lIns="91440" tIns="45720" rIns="91440" bIns="45720">
            <a:spAutoFit/>
          </a:bodyPr>
          <a:lstStyle/>
          <a:p>
            <a:pPr algn="ctr"/>
            <a:r>
              <a:rPr lang="ja-JP" altLang="en-US" sz="2000" b="1" dirty="0" smtClean="0">
                <a:ln w="0"/>
                <a:latin typeface="ＭＳ Ｐゴシック" panose="020B0600070205080204" pitchFamily="50" charset="-128"/>
                <a:ea typeface="ＭＳ Ｐゴシック" panose="020B0600070205080204" pitchFamily="50" charset="-128"/>
              </a:rPr>
              <a:t>適した</a:t>
            </a:r>
            <a:r>
              <a:rPr lang="ja-JP" altLang="en-US" sz="2000" b="1" cap="none" spc="0" dirty="0" smtClean="0">
                <a:ln w="0"/>
                <a:solidFill>
                  <a:schemeClr val="tx1"/>
                </a:solidFill>
                <a:latin typeface="ＭＳ Ｐゴシック" panose="020B0600070205080204" pitchFamily="50" charset="-128"/>
                <a:ea typeface="ＭＳ Ｐゴシック" panose="020B0600070205080204" pitchFamily="50" charset="-128"/>
              </a:rPr>
              <a:t>プログラミング体験の種類　➡</a:t>
            </a:r>
            <a:endParaRPr lang="ja-JP" altLang="en-US" sz="2000" b="1" cap="none" spc="0" dirty="0">
              <a:ln w="0"/>
              <a:solidFill>
                <a:schemeClr val="tx1"/>
              </a:solidFill>
              <a:latin typeface="ＭＳ Ｐゴシック" panose="020B0600070205080204" pitchFamily="50" charset="-128"/>
              <a:ea typeface="ＭＳ Ｐゴシック" panose="020B0600070205080204" pitchFamily="50" charset="-128"/>
            </a:endParaRPr>
          </a:p>
        </p:txBody>
      </p:sp>
      <p:sp>
        <p:nvSpPr>
          <p:cNvPr id="7" name="角丸四角形 6"/>
          <p:cNvSpPr/>
          <p:nvPr/>
        </p:nvSpPr>
        <p:spPr>
          <a:xfrm>
            <a:off x="4260440" y="6015117"/>
            <a:ext cx="1359748" cy="40011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kumimoji="1" lang="ja-JP" altLang="en-US" sz="1400" dirty="0" smtClean="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アンプラグド</a:t>
            </a:r>
            <a:r>
              <a:rPr kumimoji="1" lang="ja-JP" altLang="en-US"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a:t>
            </a:r>
            <a:endParaRPr kumimoji="1" lang="ja-JP" altLang="en-US"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8" name="角丸四角形 7"/>
          <p:cNvSpPr/>
          <p:nvPr/>
        </p:nvSpPr>
        <p:spPr>
          <a:xfrm>
            <a:off x="5738475" y="6015117"/>
            <a:ext cx="1359748" cy="40011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kumimoji="1" lang="ja-JP" altLang="en-US"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ビジュアル</a:t>
            </a:r>
            <a:r>
              <a:rPr kumimoji="1" lang="ja-JP" altLang="en-US"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a:t>
            </a:r>
            <a:endParaRPr kumimoji="1" lang="ja-JP" altLang="en-US"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9" name="角丸四角形 8"/>
          <p:cNvSpPr/>
          <p:nvPr/>
        </p:nvSpPr>
        <p:spPr>
          <a:xfrm>
            <a:off x="7195316" y="6023402"/>
            <a:ext cx="1359748" cy="40011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kumimoji="1" lang="ja-JP" altLang="en-US"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フィジカル</a:t>
            </a:r>
            <a:r>
              <a:rPr kumimoji="1" lang="ja-JP" altLang="en-US" dirty="0" smtClean="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a:t>
            </a:r>
            <a:endParaRPr kumimoji="1" lang="ja-JP" altLang="en-US"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10" name="テキスト ボックス 9"/>
          <p:cNvSpPr txBox="1"/>
          <p:nvPr/>
        </p:nvSpPr>
        <p:spPr>
          <a:xfrm>
            <a:off x="255722" y="2789168"/>
            <a:ext cx="8747572" cy="2062103"/>
          </a:xfrm>
          <a:prstGeom prst="rect">
            <a:avLst/>
          </a:prstGeom>
          <a:solidFill>
            <a:schemeClr val="accent2">
              <a:lumMod val="20000"/>
              <a:lumOff val="80000"/>
            </a:schemeClr>
          </a:solidFill>
        </p:spPr>
        <p:txBody>
          <a:bodyPr wrap="square" rtlCol="0">
            <a:spAutoFit/>
          </a:bodyPr>
          <a:lstStyle/>
          <a:p>
            <a:r>
              <a:rPr kumimoji="1" lang="ja-JP" altLang="en-US" sz="3200" dirty="0"/>
              <a:t>例</a:t>
            </a:r>
            <a:r>
              <a:rPr kumimoji="1" lang="ja-JP" altLang="en-US" sz="3200" dirty="0" smtClean="0"/>
              <a:t>：音楽</a:t>
            </a:r>
            <a:r>
              <a:rPr kumimoji="1" lang="ja-JP" altLang="en-US" sz="3200" dirty="0"/>
              <a:t>／</a:t>
            </a:r>
            <a:r>
              <a:rPr kumimoji="1" lang="ja-JP" altLang="en-US" sz="3200" dirty="0" smtClean="0"/>
              <a:t>音楽づくり</a:t>
            </a:r>
            <a:endParaRPr kumimoji="1" lang="en-US" altLang="ja-JP" sz="3200" dirty="0" smtClean="0"/>
          </a:p>
          <a:p>
            <a:r>
              <a:rPr kumimoji="1" lang="ja-JP" altLang="en-US" sz="3200" dirty="0"/>
              <a:t>　</a:t>
            </a:r>
            <a:r>
              <a:rPr kumimoji="1" lang="ja-JP" altLang="en-US" sz="3200" dirty="0" smtClean="0"/>
              <a:t>　図画</a:t>
            </a:r>
            <a:r>
              <a:rPr kumimoji="1" lang="ja-JP" altLang="en-US" sz="3200" dirty="0"/>
              <a:t>工作／</a:t>
            </a:r>
            <a:r>
              <a:rPr kumimoji="1" lang="ja-JP" altLang="en-US" sz="3200" dirty="0" smtClean="0"/>
              <a:t>デザインづくり</a:t>
            </a:r>
            <a:endParaRPr kumimoji="1" lang="en-US" altLang="ja-JP" sz="3200" dirty="0" smtClean="0"/>
          </a:p>
          <a:p>
            <a:r>
              <a:rPr kumimoji="1" lang="ja-JP" altLang="en-US" sz="3200" dirty="0"/>
              <a:t>　</a:t>
            </a:r>
            <a:r>
              <a:rPr kumimoji="1" lang="ja-JP" altLang="en-US" sz="3200" dirty="0" smtClean="0"/>
              <a:t>　体育</a:t>
            </a:r>
            <a:r>
              <a:rPr kumimoji="1" lang="ja-JP" altLang="en-US" sz="3200" dirty="0"/>
              <a:t>／表現運動　</a:t>
            </a:r>
            <a:endParaRPr kumimoji="1" lang="en-US" altLang="ja-JP" sz="3200" dirty="0" smtClean="0"/>
          </a:p>
          <a:p>
            <a:pPr algn="r"/>
            <a:r>
              <a:rPr kumimoji="1" lang="ja-JP" altLang="en-US" sz="3200" dirty="0" smtClean="0"/>
              <a:t>な</a:t>
            </a:r>
            <a:r>
              <a:rPr kumimoji="1" lang="ja-JP" altLang="en-US" sz="3200" dirty="0"/>
              <a:t>ど</a:t>
            </a:r>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4632" y="3665667"/>
            <a:ext cx="2956731" cy="2557572"/>
          </a:xfrm>
          <a:prstGeom prst="rect">
            <a:avLst/>
          </a:prstGeom>
        </p:spPr>
      </p:pic>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18349" y="2422903"/>
            <a:ext cx="1532282" cy="2009550"/>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13632366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22936" y="1352827"/>
            <a:ext cx="5791883" cy="1612351"/>
          </a:xfrm>
          <a:solidFill>
            <a:schemeClr val="accent6">
              <a:lumMod val="20000"/>
              <a:lumOff val="80000"/>
            </a:schemeClr>
          </a:solidFill>
        </p:spPr>
        <p:txBody>
          <a:bodyPr>
            <a:noAutofit/>
          </a:bodyPr>
          <a:lstStyle/>
          <a:p>
            <a:pPr marL="0" indent="0">
              <a:buNone/>
            </a:pPr>
            <a:r>
              <a:rPr lang="ja-JP" altLang="en-US" sz="3600" dirty="0" smtClean="0"/>
              <a:t>５</a:t>
            </a:r>
            <a:r>
              <a:rPr lang="ja-JP" altLang="en-US" sz="3600" dirty="0"/>
              <a:t>　調べたことや</a:t>
            </a:r>
            <a:r>
              <a:rPr lang="ja-JP" altLang="en-US" sz="3600" dirty="0" smtClean="0"/>
              <a:t>分かった</a:t>
            </a:r>
            <a:r>
              <a:rPr lang="en-US" altLang="ja-JP" sz="3600" dirty="0" smtClean="0"/>
              <a:t/>
            </a:r>
            <a:br>
              <a:rPr lang="en-US" altLang="ja-JP" sz="3600" dirty="0" smtClean="0"/>
            </a:br>
            <a:r>
              <a:rPr lang="ja-JP" altLang="en-US" sz="3600" dirty="0" smtClean="0"/>
              <a:t>　ことなど</a:t>
            </a:r>
            <a:r>
              <a:rPr lang="ja-JP" altLang="en-US" sz="3600" dirty="0" smtClean="0"/>
              <a:t>を</a:t>
            </a:r>
            <a:r>
              <a:rPr lang="ja-JP" altLang="en-US" sz="3600" dirty="0" smtClean="0"/>
              <a:t>プレゼンテー</a:t>
            </a:r>
            <a:r>
              <a:rPr lang="en-US" altLang="ja-JP" sz="3600" dirty="0" smtClean="0"/>
              <a:t/>
            </a:r>
            <a:br>
              <a:rPr lang="en-US" altLang="ja-JP" sz="3600" dirty="0" smtClean="0"/>
            </a:br>
            <a:r>
              <a:rPr lang="ja-JP" altLang="en-US" sz="3600" dirty="0" smtClean="0"/>
              <a:t>　ション</a:t>
            </a:r>
            <a:r>
              <a:rPr lang="ja-JP" altLang="en-US" sz="3600" dirty="0"/>
              <a:t>する</a:t>
            </a:r>
            <a:r>
              <a:rPr lang="ja-JP" altLang="en-US" sz="3600" dirty="0" smtClean="0"/>
              <a:t>学習</a:t>
            </a:r>
            <a:r>
              <a:rPr lang="ja-JP" altLang="en-US" sz="3600" dirty="0" smtClean="0"/>
              <a:t>活動</a:t>
            </a:r>
            <a:endParaRPr kumimoji="1" lang="ja-JP" altLang="en-US" sz="3600" dirty="0"/>
          </a:p>
        </p:txBody>
      </p:sp>
      <p:sp>
        <p:nvSpPr>
          <p:cNvPr id="4" name="スライド番号プレースホルダー 3"/>
          <p:cNvSpPr>
            <a:spLocks noGrp="1"/>
          </p:cNvSpPr>
          <p:nvPr>
            <p:ph type="sldNum" sz="quarter" idx="12"/>
          </p:nvPr>
        </p:nvSpPr>
        <p:spPr/>
        <p:txBody>
          <a:bodyPr/>
          <a:lstStyle/>
          <a:p>
            <a:fld id="{DD638FA8-802B-4CC3-821C-FEAAB671A0D4}" type="slidenum">
              <a:rPr kumimoji="1" lang="ja-JP" altLang="en-US" smtClean="0"/>
              <a:t>13</a:t>
            </a:fld>
            <a:endParaRPr kumimoji="1" lang="ja-JP" altLang="en-US"/>
          </a:p>
        </p:txBody>
      </p:sp>
      <p:sp>
        <p:nvSpPr>
          <p:cNvPr id="5" name="正方形/長方形 4"/>
          <p:cNvSpPr/>
          <p:nvPr/>
        </p:nvSpPr>
        <p:spPr>
          <a:xfrm>
            <a:off x="255722" y="406665"/>
            <a:ext cx="8632555" cy="44574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en-US" altLang="ja-JP" sz="2400" b="1" dirty="0" smtClean="0">
                <a:solidFill>
                  <a:srgbClr val="FFFF00"/>
                </a:solidFill>
                <a:effectLst>
                  <a:outerShdw blurRad="38100" dist="38100" dir="2700000" algn="tl">
                    <a:srgbClr val="000000">
                      <a:alpha val="43137"/>
                    </a:srgbClr>
                  </a:outerShdw>
                </a:effectLst>
              </a:rPr>
              <a:t>B</a:t>
            </a:r>
            <a:r>
              <a:rPr kumimoji="1" lang="ja-JP" altLang="en-US" sz="2400" b="1" dirty="0" smtClean="0">
                <a:solidFill>
                  <a:srgbClr val="FFFF00"/>
                </a:solidFill>
                <a:effectLst>
                  <a:outerShdw blurRad="38100" dist="38100" dir="2700000" algn="tl">
                    <a:srgbClr val="000000">
                      <a:alpha val="43137"/>
                    </a:srgbClr>
                  </a:outerShdw>
                </a:effectLst>
              </a:rPr>
              <a:t>分類</a:t>
            </a:r>
            <a:r>
              <a:rPr kumimoji="1" lang="ja-JP" altLang="en-US" sz="2400" b="1" dirty="0" smtClean="0">
                <a:effectLst>
                  <a:outerShdw blurRad="38100" dist="38100" dir="2700000" algn="tl">
                    <a:srgbClr val="000000">
                      <a:alpha val="43137"/>
                    </a:srgbClr>
                  </a:outerShdw>
                </a:effectLst>
              </a:rPr>
              <a:t>の学習活動を各教科等の単元に位置付ける際の視点</a:t>
            </a:r>
            <a:endParaRPr kumimoji="1" lang="ja-JP" altLang="en-US" sz="2400" b="1" dirty="0">
              <a:effectLst>
                <a:outerShdw blurRad="38100" dist="38100" dir="2700000" algn="tl">
                  <a:srgbClr val="000000">
                    <a:alpha val="43137"/>
                  </a:srgbClr>
                </a:outerShdw>
              </a:effectLst>
            </a:endParaRPr>
          </a:p>
        </p:txBody>
      </p:sp>
      <p:sp>
        <p:nvSpPr>
          <p:cNvPr id="6" name="正方形/長方形 5"/>
          <p:cNvSpPr/>
          <p:nvPr/>
        </p:nvSpPr>
        <p:spPr>
          <a:xfrm>
            <a:off x="68682" y="6023184"/>
            <a:ext cx="4136069" cy="400110"/>
          </a:xfrm>
          <a:prstGeom prst="rect">
            <a:avLst/>
          </a:prstGeom>
          <a:solidFill>
            <a:srgbClr val="FFFF00"/>
          </a:solidFill>
          <a:effectLst>
            <a:softEdge rad="31750"/>
          </a:effectLst>
        </p:spPr>
        <p:txBody>
          <a:bodyPr wrap="none" lIns="91440" tIns="45720" rIns="91440" bIns="45720">
            <a:spAutoFit/>
          </a:bodyPr>
          <a:lstStyle/>
          <a:p>
            <a:pPr algn="ctr"/>
            <a:r>
              <a:rPr lang="ja-JP" altLang="en-US" sz="2000" b="1" dirty="0" smtClean="0">
                <a:ln w="0"/>
                <a:latin typeface="ＭＳ Ｐゴシック" panose="020B0600070205080204" pitchFamily="50" charset="-128"/>
                <a:ea typeface="ＭＳ Ｐゴシック" panose="020B0600070205080204" pitchFamily="50" charset="-128"/>
              </a:rPr>
              <a:t>適した</a:t>
            </a:r>
            <a:r>
              <a:rPr lang="ja-JP" altLang="en-US" sz="2000" b="1" cap="none" spc="0" dirty="0" smtClean="0">
                <a:ln w="0"/>
                <a:solidFill>
                  <a:schemeClr val="tx1"/>
                </a:solidFill>
                <a:latin typeface="ＭＳ Ｐゴシック" panose="020B0600070205080204" pitchFamily="50" charset="-128"/>
                <a:ea typeface="ＭＳ Ｐゴシック" panose="020B0600070205080204" pitchFamily="50" charset="-128"/>
              </a:rPr>
              <a:t>プログラミング体験の種類　➡</a:t>
            </a:r>
            <a:endParaRPr lang="ja-JP" altLang="en-US" sz="2000" b="1" cap="none" spc="0" dirty="0">
              <a:ln w="0"/>
              <a:solidFill>
                <a:schemeClr val="tx1"/>
              </a:solidFill>
              <a:latin typeface="ＭＳ Ｐゴシック" panose="020B0600070205080204" pitchFamily="50" charset="-128"/>
              <a:ea typeface="ＭＳ Ｐゴシック" panose="020B0600070205080204" pitchFamily="50" charset="-128"/>
            </a:endParaRPr>
          </a:p>
        </p:txBody>
      </p:sp>
      <p:sp>
        <p:nvSpPr>
          <p:cNvPr id="7" name="角丸四角形 6"/>
          <p:cNvSpPr/>
          <p:nvPr/>
        </p:nvSpPr>
        <p:spPr>
          <a:xfrm>
            <a:off x="4260440" y="6015117"/>
            <a:ext cx="1359748" cy="40011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kumimoji="1" lang="ja-JP" altLang="en-US" sz="1400"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アンプラグド</a:t>
            </a:r>
            <a:r>
              <a:rPr kumimoji="1" lang="ja-JP" altLang="en-US"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a:t>
            </a:r>
            <a:endParaRPr kumimoji="1" lang="ja-JP" altLang="en-US"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8" name="角丸四角形 7"/>
          <p:cNvSpPr/>
          <p:nvPr/>
        </p:nvSpPr>
        <p:spPr>
          <a:xfrm>
            <a:off x="5738475" y="6015117"/>
            <a:ext cx="1359748" cy="40011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kumimoji="1" lang="ja-JP" altLang="en-US"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ビジュアル</a:t>
            </a:r>
            <a:r>
              <a:rPr kumimoji="1" lang="ja-JP" altLang="en-US"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a:t>
            </a:r>
            <a:endParaRPr kumimoji="1" lang="ja-JP" altLang="en-US"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9" name="角丸四角形 8"/>
          <p:cNvSpPr/>
          <p:nvPr/>
        </p:nvSpPr>
        <p:spPr>
          <a:xfrm>
            <a:off x="7195316" y="6023402"/>
            <a:ext cx="1359748" cy="40011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kumimoji="1" lang="ja-JP" altLang="en-US"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フィジカル</a:t>
            </a:r>
            <a:r>
              <a:rPr kumimoji="1" lang="ja-JP" altLang="en-US" dirty="0" smtClean="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a:t>
            </a:r>
            <a:endParaRPr kumimoji="1" lang="ja-JP" altLang="en-US" dirty="0">
              <a:solidFill>
                <a:schemeClr val="bg1"/>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10" name="テキスト ボックス 9"/>
          <p:cNvSpPr txBox="1"/>
          <p:nvPr/>
        </p:nvSpPr>
        <p:spPr>
          <a:xfrm>
            <a:off x="422936" y="4186404"/>
            <a:ext cx="8298121" cy="584775"/>
          </a:xfrm>
          <a:prstGeom prst="rect">
            <a:avLst/>
          </a:prstGeom>
          <a:solidFill>
            <a:schemeClr val="accent2">
              <a:lumMod val="20000"/>
              <a:lumOff val="80000"/>
            </a:schemeClr>
          </a:solidFill>
        </p:spPr>
        <p:txBody>
          <a:bodyPr wrap="square" rtlCol="0">
            <a:spAutoFit/>
          </a:bodyPr>
          <a:lstStyle/>
          <a:p>
            <a:r>
              <a:rPr kumimoji="1" lang="ja-JP" altLang="en-US" sz="3200" dirty="0"/>
              <a:t>例：各教科，総合的な学習の</a:t>
            </a:r>
            <a:r>
              <a:rPr kumimoji="1" lang="ja-JP" altLang="en-US" sz="3200" dirty="0" smtClean="0"/>
              <a:t>時間</a:t>
            </a:r>
            <a:r>
              <a:rPr kumimoji="1" lang="ja-JP" altLang="en-US" sz="3200" dirty="0" smtClean="0"/>
              <a:t>　　</a:t>
            </a:r>
            <a:r>
              <a:rPr kumimoji="1" lang="ja-JP" altLang="en-US" sz="3200" dirty="0" smtClean="0"/>
              <a:t>など</a:t>
            </a:r>
            <a:endParaRPr kumimoji="1" lang="ja-JP" altLang="en-US" sz="3200" dirty="0"/>
          </a:p>
        </p:txBody>
      </p:sp>
      <p:sp>
        <p:nvSpPr>
          <p:cNvPr id="11" name="コンテンツ プレースホルダー 2"/>
          <p:cNvSpPr txBox="1">
            <a:spLocks/>
          </p:cNvSpPr>
          <p:nvPr/>
        </p:nvSpPr>
        <p:spPr>
          <a:xfrm>
            <a:off x="893784" y="5143794"/>
            <a:ext cx="7356427" cy="527091"/>
          </a:xfrm>
          <a:prstGeom prst="rect">
            <a:avLst/>
          </a:prstGeom>
          <a:solidFill>
            <a:schemeClr val="accent6">
              <a:lumMod val="20000"/>
              <a:lumOff val="80000"/>
            </a:schemeClr>
          </a:solidFill>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Arial" panose="020B0604020202020204" pitchFamily="34" charset="0"/>
              <a:buNone/>
            </a:pPr>
            <a:r>
              <a:rPr lang="ja-JP" altLang="en-US" sz="3600" dirty="0"/>
              <a:t>６</a:t>
            </a:r>
            <a:r>
              <a:rPr lang="ja-JP" altLang="en-US" sz="3600" dirty="0" smtClean="0"/>
              <a:t>　その他の学習活動</a:t>
            </a:r>
            <a:endParaRPr lang="ja-JP" altLang="en-US" sz="3600" dirty="0"/>
          </a:p>
        </p:txBody>
      </p:sp>
      <p:pic>
        <p:nvPicPr>
          <p:cNvPr id="2" name="図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82791" y="1675072"/>
            <a:ext cx="2825050" cy="2580212"/>
          </a:xfrm>
          <a:prstGeom prst="rect">
            <a:avLst/>
          </a:prstGeom>
        </p:spPr>
      </p:pic>
    </p:spTree>
    <p:extLst>
      <p:ext uri="{BB962C8B-B14F-4D97-AF65-F5344CB8AC3E}">
        <p14:creationId xmlns:p14="http://schemas.microsoft.com/office/powerpoint/2010/main" val="33167185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582155" y="1014296"/>
            <a:ext cx="7886700" cy="1847474"/>
          </a:xfrm>
          <a:solidFill>
            <a:schemeClr val="accent6">
              <a:lumMod val="20000"/>
              <a:lumOff val="80000"/>
            </a:schemeClr>
          </a:solidFill>
        </p:spPr>
        <p:txBody>
          <a:bodyPr>
            <a:noAutofit/>
          </a:bodyPr>
          <a:lstStyle/>
          <a:p>
            <a:pPr marL="0" indent="0">
              <a:buNone/>
            </a:pPr>
            <a:r>
              <a:rPr lang="ja-JP" altLang="en-US" sz="3200" dirty="0" smtClean="0"/>
              <a:t>①　プログラミング</a:t>
            </a:r>
            <a:r>
              <a:rPr lang="ja-JP" altLang="en-US" sz="3200" dirty="0"/>
              <a:t>教育によって</a:t>
            </a:r>
            <a:r>
              <a:rPr lang="ja-JP" altLang="en-US" sz="3200" dirty="0" smtClean="0"/>
              <a:t>どんな</a:t>
            </a:r>
            <a:r>
              <a:rPr lang="en-US" altLang="ja-JP" sz="3200" dirty="0" smtClean="0"/>
              <a:t/>
            </a:r>
            <a:br>
              <a:rPr lang="en-US" altLang="ja-JP" sz="3200" dirty="0" smtClean="0"/>
            </a:br>
            <a:r>
              <a:rPr lang="ja-JP" altLang="en-US" sz="3200" dirty="0" smtClean="0"/>
              <a:t>　資質</a:t>
            </a:r>
            <a:r>
              <a:rPr lang="ja-JP" altLang="en-US" sz="3200" dirty="0"/>
              <a:t>・能力を育みたいのかを明確にし</a:t>
            </a:r>
            <a:r>
              <a:rPr lang="ja-JP" altLang="en-US" sz="3200" dirty="0" smtClean="0"/>
              <a:t>，</a:t>
            </a:r>
            <a:r>
              <a:rPr lang="en-US" altLang="ja-JP" sz="3200" dirty="0" smtClean="0"/>
              <a:t/>
            </a:r>
            <a:br>
              <a:rPr lang="en-US" altLang="ja-JP" sz="3200" dirty="0" smtClean="0"/>
            </a:br>
            <a:r>
              <a:rPr lang="ja-JP" altLang="en-US" sz="3200" dirty="0" smtClean="0"/>
              <a:t>　それ</a:t>
            </a:r>
            <a:r>
              <a:rPr lang="ja-JP" altLang="en-US" sz="3200" dirty="0"/>
              <a:t>に基づいて計画的に位置付ける</a:t>
            </a:r>
            <a:r>
              <a:rPr lang="ja-JP" altLang="en-US" sz="3200" dirty="0" err="1" smtClean="0"/>
              <a:t>こ</a:t>
            </a:r>
            <a:r>
              <a:rPr lang="en-US" altLang="ja-JP" sz="3200" dirty="0" smtClean="0"/>
              <a:t/>
            </a:r>
            <a:br>
              <a:rPr lang="en-US" altLang="ja-JP" sz="3200" dirty="0" smtClean="0"/>
            </a:br>
            <a:r>
              <a:rPr lang="ja-JP" altLang="en-US" sz="3200" dirty="0" smtClean="0"/>
              <a:t>　と。</a:t>
            </a:r>
            <a:endParaRPr lang="ja-JP" altLang="en-US" sz="3200" dirty="0"/>
          </a:p>
        </p:txBody>
      </p:sp>
      <p:sp>
        <p:nvSpPr>
          <p:cNvPr id="4" name="スライド番号プレースホルダー 3"/>
          <p:cNvSpPr>
            <a:spLocks noGrp="1"/>
          </p:cNvSpPr>
          <p:nvPr>
            <p:ph type="sldNum" sz="quarter" idx="12"/>
          </p:nvPr>
        </p:nvSpPr>
        <p:spPr/>
        <p:txBody>
          <a:bodyPr/>
          <a:lstStyle/>
          <a:p>
            <a:fld id="{DD638FA8-802B-4CC3-821C-FEAAB671A0D4}" type="slidenum">
              <a:rPr kumimoji="1" lang="ja-JP" altLang="en-US" smtClean="0"/>
              <a:t>14</a:t>
            </a:fld>
            <a:endParaRPr kumimoji="1" lang="ja-JP" altLang="en-US"/>
          </a:p>
        </p:txBody>
      </p:sp>
      <p:sp>
        <p:nvSpPr>
          <p:cNvPr id="5" name="正方形/長方形 4"/>
          <p:cNvSpPr/>
          <p:nvPr/>
        </p:nvSpPr>
        <p:spPr>
          <a:xfrm>
            <a:off x="255722" y="406665"/>
            <a:ext cx="8632555" cy="44574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en-US" altLang="ja-JP" sz="2800" b="1" dirty="0" smtClean="0">
                <a:solidFill>
                  <a:srgbClr val="FFFF00"/>
                </a:solidFill>
                <a:effectLst>
                  <a:outerShdw blurRad="38100" dist="38100" dir="2700000" algn="tl">
                    <a:srgbClr val="000000">
                      <a:alpha val="43137"/>
                    </a:srgbClr>
                  </a:outerShdw>
                </a:effectLst>
              </a:rPr>
              <a:t>B</a:t>
            </a:r>
            <a:r>
              <a:rPr kumimoji="1" lang="ja-JP" altLang="en-US" sz="2800" b="1" dirty="0" smtClean="0">
                <a:solidFill>
                  <a:srgbClr val="FFFF00"/>
                </a:solidFill>
                <a:effectLst>
                  <a:outerShdw blurRad="38100" dist="38100" dir="2700000" algn="tl">
                    <a:srgbClr val="000000">
                      <a:alpha val="43137"/>
                    </a:srgbClr>
                  </a:outerShdw>
                </a:effectLst>
              </a:rPr>
              <a:t>分類</a:t>
            </a:r>
            <a:r>
              <a:rPr kumimoji="1" lang="ja-JP" altLang="en-US" sz="2800" b="1" dirty="0" smtClean="0">
                <a:effectLst>
                  <a:outerShdw blurRad="38100" dist="38100" dir="2700000" algn="tl">
                    <a:srgbClr val="000000">
                      <a:alpha val="43137"/>
                    </a:srgbClr>
                  </a:outerShdw>
                </a:effectLst>
              </a:rPr>
              <a:t>の学習活動</a:t>
            </a:r>
            <a:r>
              <a:rPr kumimoji="1" lang="ja-JP" altLang="en-US" sz="2800" b="1" dirty="0" smtClean="0">
                <a:effectLst>
                  <a:outerShdw blurRad="38100" dist="38100" dir="2700000" algn="tl">
                    <a:srgbClr val="000000">
                      <a:alpha val="43137"/>
                    </a:srgbClr>
                  </a:outerShdw>
                </a:effectLst>
              </a:rPr>
              <a:t>を</a:t>
            </a:r>
            <a:r>
              <a:rPr kumimoji="1" lang="ja-JP" altLang="en-US" sz="2800" b="1" dirty="0" smtClean="0">
                <a:solidFill>
                  <a:srgbClr val="FFCCFF"/>
                </a:solidFill>
                <a:effectLst>
                  <a:outerShdw blurRad="38100" dist="38100" dir="2700000" algn="tl">
                    <a:srgbClr val="000000">
                      <a:alpha val="43137"/>
                    </a:srgbClr>
                  </a:outerShdw>
                </a:effectLst>
              </a:rPr>
              <a:t>教育</a:t>
            </a:r>
            <a:r>
              <a:rPr kumimoji="1" lang="ja-JP" altLang="en-US" sz="2800" b="1" dirty="0">
                <a:solidFill>
                  <a:srgbClr val="FFCCFF"/>
                </a:solidFill>
                <a:effectLst>
                  <a:outerShdw blurRad="38100" dist="38100" dir="2700000" algn="tl">
                    <a:srgbClr val="000000">
                      <a:alpha val="43137"/>
                    </a:srgbClr>
                  </a:outerShdw>
                </a:effectLst>
              </a:rPr>
              <a:t>課程</a:t>
            </a:r>
            <a:r>
              <a:rPr kumimoji="1" lang="ja-JP" altLang="en-US" sz="2800" b="1" dirty="0" smtClean="0">
                <a:solidFill>
                  <a:srgbClr val="FFCCFF"/>
                </a:solidFill>
                <a:effectLst>
                  <a:outerShdw blurRad="38100" dist="38100" dir="2700000" algn="tl">
                    <a:srgbClr val="000000">
                      <a:alpha val="43137"/>
                    </a:srgbClr>
                  </a:outerShdw>
                </a:effectLst>
              </a:rPr>
              <a:t>に</a:t>
            </a:r>
            <a:r>
              <a:rPr kumimoji="1" lang="ja-JP" altLang="en-US" sz="2800" b="1" dirty="0" smtClean="0">
                <a:solidFill>
                  <a:srgbClr val="FFCCFF"/>
                </a:solidFill>
                <a:effectLst>
                  <a:outerShdw blurRad="38100" dist="38100" dir="2700000" algn="tl">
                    <a:srgbClr val="000000">
                      <a:alpha val="43137"/>
                    </a:srgbClr>
                  </a:outerShdw>
                </a:effectLst>
              </a:rPr>
              <a:t>位置付ける</a:t>
            </a:r>
            <a:r>
              <a:rPr kumimoji="1" lang="ja-JP" altLang="en-US" sz="2800" b="1" dirty="0" smtClean="0">
                <a:effectLst>
                  <a:outerShdw blurRad="38100" dist="38100" dir="2700000" algn="tl">
                    <a:srgbClr val="000000">
                      <a:alpha val="43137"/>
                    </a:srgbClr>
                  </a:outerShdw>
                </a:effectLst>
              </a:rPr>
              <a:t>際</a:t>
            </a:r>
            <a:r>
              <a:rPr kumimoji="1" lang="ja-JP" altLang="en-US" sz="2800" b="1" dirty="0" smtClean="0">
                <a:effectLst>
                  <a:outerShdw blurRad="38100" dist="38100" dir="2700000" algn="tl">
                    <a:srgbClr val="000000">
                      <a:alpha val="43137"/>
                    </a:srgbClr>
                  </a:outerShdw>
                </a:effectLst>
              </a:rPr>
              <a:t>の</a:t>
            </a:r>
            <a:r>
              <a:rPr kumimoji="1" lang="ja-JP" altLang="en-US" sz="2800" b="1" dirty="0">
                <a:effectLst>
                  <a:outerShdw blurRad="38100" dist="38100" dir="2700000" algn="tl">
                    <a:srgbClr val="000000">
                      <a:alpha val="43137"/>
                    </a:srgbClr>
                  </a:outerShdw>
                </a:effectLst>
              </a:rPr>
              <a:t>留意点</a:t>
            </a:r>
            <a:endParaRPr kumimoji="1" lang="ja-JP" altLang="en-US" sz="2800" b="1" dirty="0">
              <a:effectLst>
                <a:outerShdw blurRad="38100" dist="38100" dir="2700000" algn="tl">
                  <a:srgbClr val="000000">
                    <a:alpha val="43137"/>
                  </a:srgbClr>
                </a:outerShdw>
              </a:effectLst>
            </a:endParaRPr>
          </a:p>
        </p:txBody>
      </p:sp>
      <p:graphicFrame>
        <p:nvGraphicFramePr>
          <p:cNvPr id="6" name="図表 5"/>
          <p:cNvGraphicFramePr/>
          <p:nvPr>
            <p:extLst>
              <p:ext uri="{D42A27DB-BD31-4B8C-83A1-F6EECF244321}">
                <p14:modId xmlns:p14="http://schemas.microsoft.com/office/powerpoint/2010/main" val="1550872452"/>
              </p:ext>
            </p:extLst>
          </p:nvPr>
        </p:nvGraphicFramePr>
        <p:xfrm>
          <a:off x="2570781" y="3417304"/>
          <a:ext cx="5889356" cy="29136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図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5722" y="3519586"/>
            <a:ext cx="2143692" cy="2811400"/>
          </a:xfrm>
          <a:prstGeom prst="rect">
            <a:avLst/>
          </a:prstGeom>
          <a:effectLst>
            <a:outerShdw blurRad="76200" dir="18900000" sy="23000" kx="-1200000" algn="bl" rotWithShape="0">
              <a:prstClr val="black">
                <a:alpha val="20000"/>
              </a:prstClr>
            </a:outerShdw>
          </a:effectLst>
        </p:spPr>
      </p:pic>
      <p:sp>
        <p:nvSpPr>
          <p:cNvPr id="8" name="タイトル 1"/>
          <p:cNvSpPr txBox="1">
            <a:spLocks/>
          </p:cNvSpPr>
          <p:nvPr/>
        </p:nvSpPr>
        <p:spPr>
          <a:xfrm>
            <a:off x="1735811" y="2922716"/>
            <a:ext cx="6431796" cy="484782"/>
          </a:xfrm>
          <a:prstGeom prst="rect">
            <a:avLst/>
          </a:prstGeom>
          <a:noFill/>
          <a:scene3d>
            <a:camera prst="orthographicFront"/>
            <a:lightRig rig="threePt" dir="t"/>
          </a:scene3d>
          <a:sp3d>
            <a:bevelT w="114300" prst="hardEdge"/>
          </a:sp3d>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000" b="1" dirty="0" smtClean="0">
                <a:solidFill>
                  <a:schemeClr val="accent6">
                    <a:lumMod val="50000"/>
                  </a:schemeClr>
                </a:solidFill>
                <a:latin typeface="ＭＳ Ｐゴシック" panose="020B0600070205080204" pitchFamily="50" charset="-128"/>
                <a:ea typeface="ＭＳ Ｐゴシック" panose="020B0600070205080204" pitchFamily="50" charset="-128"/>
              </a:rPr>
              <a:t>プログラミング教育のねらいを実現するための手順（例）</a:t>
            </a:r>
            <a:endParaRPr lang="ja-JP" altLang="en-US" sz="2000" b="1" dirty="0">
              <a:solidFill>
                <a:schemeClr val="accent6">
                  <a:lumMod val="50000"/>
                </a:schemeClr>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253986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5722" y="1014296"/>
            <a:ext cx="8438827" cy="1847474"/>
          </a:xfrm>
          <a:solidFill>
            <a:schemeClr val="accent6">
              <a:lumMod val="20000"/>
              <a:lumOff val="80000"/>
            </a:schemeClr>
          </a:solidFill>
        </p:spPr>
        <p:txBody>
          <a:bodyPr>
            <a:noAutofit/>
          </a:bodyPr>
          <a:lstStyle/>
          <a:p>
            <a:pPr marL="0" indent="0">
              <a:buNone/>
            </a:pPr>
            <a:r>
              <a:rPr lang="ja-JP" altLang="en-US" sz="3200" dirty="0"/>
              <a:t>②　プログラム体験を行うこと自体が</a:t>
            </a:r>
            <a:r>
              <a:rPr lang="ja-JP" altLang="en-US" sz="3200" b="1" u="sng" dirty="0" smtClean="0">
                <a:solidFill>
                  <a:srgbClr val="FF0000"/>
                </a:solidFill>
              </a:rPr>
              <a:t>目的</a:t>
            </a:r>
            <a:r>
              <a:rPr lang="en-US" altLang="ja-JP" sz="3200" b="1" u="sng" dirty="0" smtClean="0">
                <a:solidFill>
                  <a:srgbClr val="FF0000"/>
                </a:solidFill>
              </a:rPr>
              <a:t/>
            </a:r>
            <a:br>
              <a:rPr lang="en-US" altLang="ja-JP" sz="3200" b="1" u="sng" dirty="0" smtClean="0">
                <a:solidFill>
                  <a:srgbClr val="FF0000"/>
                </a:solidFill>
              </a:rPr>
            </a:br>
            <a:r>
              <a:rPr lang="ja-JP" altLang="en-US" sz="3200" b="1" dirty="0" smtClean="0">
                <a:solidFill>
                  <a:srgbClr val="FF0000"/>
                </a:solidFill>
              </a:rPr>
              <a:t>　</a:t>
            </a:r>
            <a:r>
              <a:rPr lang="ja-JP" altLang="en-US" sz="3200" b="1" u="sng" dirty="0" smtClean="0">
                <a:solidFill>
                  <a:srgbClr val="FF0000"/>
                </a:solidFill>
              </a:rPr>
              <a:t>化される</a:t>
            </a:r>
            <a:r>
              <a:rPr lang="ja-JP" altLang="en-US" sz="3200" b="1" u="sng" dirty="0">
                <a:solidFill>
                  <a:srgbClr val="FF0000"/>
                </a:solidFill>
              </a:rPr>
              <a:t>ことのないようにする</a:t>
            </a:r>
            <a:r>
              <a:rPr lang="ja-JP" altLang="en-US" sz="3200" dirty="0"/>
              <a:t>とともに</a:t>
            </a:r>
            <a:r>
              <a:rPr lang="ja-JP" altLang="en-US" sz="3200" dirty="0" smtClean="0"/>
              <a:t>，</a:t>
            </a:r>
            <a:r>
              <a:rPr lang="en-US" altLang="ja-JP" sz="3200" dirty="0" smtClean="0"/>
              <a:t/>
            </a:r>
            <a:br>
              <a:rPr lang="en-US" altLang="ja-JP" sz="3200" dirty="0" smtClean="0"/>
            </a:br>
            <a:r>
              <a:rPr lang="ja-JP" altLang="en-US" sz="3200" dirty="0" smtClean="0"/>
              <a:t>　ねらい「</a:t>
            </a:r>
            <a:r>
              <a:rPr lang="ja-JP" altLang="en-US" sz="3200" dirty="0"/>
              <a:t>各教科等の学びをより確実な</a:t>
            </a:r>
            <a:r>
              <a:rPr lang="ja-JP" altLang="en-US" sz="3200" dirty="0" err="1" smtClean="0"/>
              <a:t>も</a:t>
            </a:r>
            <a:r>
              <a:rPr lang="en-US" altLang="ja-JP" sz="3200" dirty="0" smtClean="0"/>
              <a:t/>
            </a:r>
            <a:br>
              <a:rPr lang="en-US" altLang="ja-JP" sz="3200" dirty="0" smtClean="0"/>
            </a:br>
            <a:r>
              <a:rPr lang="ja-JP" altLang="en-US" sz="3200" dirty="0" smtClean="0"/>
              <a:t>　の</a:t>
            </a:r>
            <a:r>
              <a:rPr lang="ja-JP" altLang="en-US" sz="3200" dirty="0"/>
              <a:t>とする」ことを踏まえて位置付けること</a:t>
            </a:r>
            <a:r>
              <a:rPr lang="ja-JP" altLang="en-US" sz="3200" dirty="0" smtClean="0"/>
              <a:t>。</a:t>
            </a:r>
            <a:endParaRPr lang="ja-JP" altLang="en-US" sz="3200" dirty="0"/>
          </a:p>
        </p:txBody>
      </p:sp>
      <p:sp>
        <p:nvSpPr>
          <p:cNvPr id="4" name="スライド番号プレースホルダー 3"/>
          <p:cNvSpPr>
            <a:spLocks noGrp="1"/>
          </p:cNvSpPr>
          <p:nvPr>
            <p:ph type="sldNum" sz="quarter" idx="12"/>
          </p:nvPr>
        </p:nvSpPr>
        <p:spPr/>
        <p:txBody>
          <a:bodyPr/>
          <a:lstStyle/>
          <a:p>
            <a:fld id="{DD638FA8-802B-4CC3-821C-FEAAB671A0D4}" type="slidenum">
              <a:rPr kumimoji="1" lang="ja-JP" altLang="en-US" smtClean="0"/>
              <a:t>15</a:t>
            </a:fld>
            <a:endParaRPr kumimoji="1" lang="ja-JP" altLang="en-US"/>
          </a:p>
        </p:txBody>
      </p:sp>
      <p:sp>
        <p:nvSpPr>
          <p:cNvPr id="5" name="正方形/長方形 4"/>
          <p:cNvSpPr/>
          <p:nvPr/>
        </p:nvSpPr>
        <p:spPr>
          <a:xfrm>
            <a:off x="255722" y="406665"/>
            <a:ext cx="8632555" cy="44574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en-US" altLang="ja-JP" sz="2800" b="1" dirty="0" smtClean="0">
                <a:solidFill>
                  <a:srgbClr val="FFFF00"/>
                </a:solidFill>
                <a:effectLst>
                  <a:outerShdw blurRad="38100" dist="38100" dir="2700000" algn="tl">
                    <a:srgbClr val="000000">
                      <a:alpha val="43137"/>
                    </a:srgbClr>
                  </a:outerShdw>
                </a:effectLst>
              </a:rPr>
              <a:t>B</a:t>
            </a:r>
            <a:r>
              <a:rPr kumimoji="1" lang="ja-JP" altLang="en-US" sz="2800" b="1" dirty="0" smtClean="0">
                <a:solidFill>
                  <a:srgbClr val="FFFF00"/>
                </a:solidFill>
                <a:effectLst>
                  <a:outerShdw blurRad="38100" dist="38100" dir="2700000" algn="tl">
                    <a:srgbClr val="000000">
                      <a:alpha val="43137"/>
                    </a:srgbClr>
                  </a:outerShdw>
                </a:effectLst>
              </a:rPr>
              <a:t>分類</a:t>
            </a:r>
            <a:r>
              <a:rPr kumimoji="1" lang="ja-JP" altLang="en-US" sz="2800" b="1" dirty="0" smtClean="0">
                <a:effectLst>
                  <a:outerShdw blurRad="38100" dist="38100" dir="2700000" algn="tl">
                    <a:srgbClr val="000000">
                      <a:alpha val="43137"/>
                    </a:srgbClr>
                  </a:outerShdw>
                </a:effectLst>
              </a:rPr>
              <a:t>の学習活動</a:t>
            </a:r>
            <a:r>
              <a:rPr kumimoji="1" lang="ja-JP" altLang="en-US" sz="2800" b="1" dirty="0" smtClean="0">
                <a:effectLst>
                  <a:outerShdw blurRad="38100" dist="38100" dir="2700000" algn="tl">
                    <a:srgbClr val="000000">
                      <a:alpha val="43137"/>
                    </a:srgbClr>
                  </a:outerShdw>
                </a:effectLst>
              </a:rPr>
              <a:t>を</a:t>
            </a:r>
            <a:r>
              <a:rPr kumimoji="1" lang="ja-JP" altLang="en-US" sz="2800" b="1" dirty="0" smtClean="0">
                <a:solidFill>
                  <a:srgbClr val="FFCCFF"/>
                </a:solidFill>
                <a:effectLst>
                  <a:outerShdw blurRad="38100" dist="38100" dir="2700000" algn="tl">
                    <a:srgbClr val="000000">
                      <a:alpha val="43137"/>
                    </a:srgbClr>
                  </a:outerShdw>
                </a:effectLst>
              </a:rPr>
              <a:t>教育</a:t>
            </a:r>
            <a:r>
              <a:rPr kumimoji="1" lang="ja-JP" altLang="en-US" sz="2800" b="1" dirty="0">
                <a:solidFill>
                  <a:srgbClr val="FFCCFF"/>
                </a:solidFill>
                <a:effectLst>
                  <a:outerShdw blurRad="38100" dist="38100" dir="2700000" algn="tl">
                    <a:srgbClr val="000000">
                      <a:alpha val="43137"/>
                    </a:srgbClr>
                  </a:outerShdw>
                </a:effectLst>
              </a:rPr>
              <a:t>課程</a:t>
            </a:r>
            <a:r>
              <a:rPr kumimoji="1" lang="ja-JP" altLang="en-US" sz="2800" b="1" dirty="0" smtClean="0">
                <a:solidFill>
                  <a:srgbClr val="FFCCFF"/>
                </a:solidFill>
                <a:effectLst>
                  <a:outerShdw blurRad="38100" dist="38100" dir="2700000" algn="tl">
                    <a:srgbClr val="000000">
                      <a:alpha val="43137"/>
                    </a:srgbClr>
                  </a:outerShdw>
                </a:effectLst>
              </a:rPr>
              <a:t>に</a:t>
            </a:r>
            <a:r>
              <a:rPr kumimoji="1" lang="ja-JP" altLang="en-US" sz="2800" b="1" dirty="0" smtClean="0">
                <a:solidFill>
                  <a:srgbClr val="FFCCFF"/>
                </a:solidFill>
                <a:effectLst>
                  <a:outerShdw blurRad="38100" dist="38100" dir="2700000" algn="tl">
                    <a:srgbClr val="000000">
                      <a:alpha val="43137"/>
                    </a:srgbClr>
                  </a:outerShdw>
                </a:effectLst>
              </a:rPr>
              <a:t>位置付ける</a:t>
            </a:r>
            <a:r>
              <a:rPr kumimoji="1" lang="ja-JP" altLang="en-US" sz="2800" b="1" dirty="0" smtClean="0">
                <a:effectLst>
                  <a:outerShdw blurRad="38100" dist="38100" dir="2700000" algn="tl">
                    <a:srgbClr val="000000">
                      <a:alpha val="43137"/>
                    </a:srgbClr>
                  </a:outerShdw>
                </a:effectLst>
              </a:rPr>
              <a:t>際</a:t>
            </a:r>
            <a:r>
              <a:rPr kumimoji="1" lang="ja-JP" altLang="en-US" sz="2800" b="1" dirty="0" smtClean="0">
                <a:effectLst>
                  <a:outerShdw blurRad="38100" dist="38100" dir="2700000" algn="tl">
                    <a:srgbClr val="000000">
                      <a:alpha val="43137"/>
                    </a:srgbClr>
                  </a:outerShdw>
                </a:effectLst>
              </a:rPr>
              <a:t>の</a:t>
            </a:r>
            <a:r>
              <a:rPr kumimoji="1" lang="ja-JP" altLang="en-US" sz="2800" b="1" dirty="0">
                <a:effectLst>
                  <a:outerShdw blurRad="38100" dist="38100" dir="2700000" algn="tl">
                    <a:srgbClr val="000000">
                      <a:alpha val="43137"/>
                    </a:srgbClr>
                  </a:outerShdw>
                </a:effectLst>
              </a:rPr>
              <a:t>留意点</a:t>
            </a:r>
            <a:endParaRPr kumimoji="1" lang="ja-JP" altLang="en-US" sz="2800" b="1" dirty="0">
              <a:effectLst>
                <a:outerShdw blurRad="38100" dist="38100" dir="2700000" algn="tl">
                  <a:srgbClr val="000000">
                    <a:alpha val="43137"/>
                  </a:srgbClr>
                </a:outerShdw>
              </a:effectLst>
            </a:endParaRP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736" y="3519586"/>
            <a:ext cx="2143692" cy="2811400"/>
          </a:xfrm>
          <a:prstGeom prst="rect">
            <a:avLst/>
          </a:prstGeom>
          <a:effectLst>
            <a:outerShdw blurRad="76200" dir="18900000" sy="23000" kx="-1200000" algn="bl" rotWithShape="0">
              <a:prstClr val="black">
                <a:alpha val="20000"/>
              </a:prstClr>
            </a:outerShdw>
          </a:effectLst>
        </p:spPr>
      </p:pic>
      <p:sp>
        <p:nvSpPr>
          <p:cNvPr id="9" name="正方形/長方形 8"/>
          <p:cNvSpPr/>
          <p:nvPr/>
        </p:nvSpPr>
        <p:spPr>
          <a:xfrm>
            <a:off x="2210611" y="3161655"/>
            <a:ext cx="6620599" cy="2727702"/>
          </a:xfrm>
          <a:prstGeom prst="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en-US" altLang="ja-JP" sz="2400" b="1" dirty="0" smtClean="0">
                <a:solidFill>
                  <a:srgbClr val="FFFF00"/>
                </a:solidFill>
                <a:effectLst>
                  <a:outerShdw blurRad="38100" dist="38100" dir="2700000" algn="tl">
                    <a:srgbClr val="000000">
                      <a:alpha val="43137"/>
                    </a:srgbClr>
                  </a:outerShdw>
                </a:effectLst>
              </a:rPr>
              <a:t>B</a:t>
            </a:r>
            <a:r>
              <a:rPr kumimoji="1" lang="ja-JP" altLang="en-US" sz="2400" b="1" dirty="0" smtClean="0">
                <a:solidFill>
                  <a:srgbClr val="FFFF00"/>
                </a:solidFill>
                <a:effectLst>
                  <a:outerShdw blurRad="38100" dist="38100" dir="2700000" algn="tl">
                    <a:srgbClr val="000000">
                      <a:alpha val="43137"/>
                    </a:srgbClr>
                  </a:outerShdw>
                </a:effectLst>
              </a:rPr>
              <a:t>分類でのねらい</a:t>
            </a:r>
            <a:endParaRPr kumimoji="1" lang="en-US" altLang="ja-JP" sz="2400" b="1" dirty="0" smtClean="0">
              <a:solidFill>
                <a:srgbClr val="FFFF00"/>
              </a:solidFill>
              <a:effectLst>
                <a:outerShdw blurRad="38100" dist="38100" dir="2700000" algn="tl">
                  <a:srgbClr val="000000">
                    <a:alpha val="43137"/>
                  </a:srgbClr>
                </a:outerShdw>
              </a:effectLst>
            </a:endParaRPr>
          </a:p>
          <a:p>
            <a:r>
              <a:rPr kumimoji="1" lang="ja-JP" altLang="en-US" sz="2400" b="1" dirty="0" smtClean="0">
                <a:effectLst>
                  <a:outerShdw blurRad="38100" dist="38100" dir="2700000" algn="tl">
                    <a:srgbClr val="000000">
                      <a:alpha val="43137"/>
                    </a:srgbClr>
                  </a:outerShdw>
                </a:effectLst>
              </a:rPr>
              <a:t>①　「プログラミング的思考」を育む</a:t>
            </a:r>
            <a:endParaRPr kumimoji="1" lang="en-US" altLang="ja-JP" sz="2400" b="1" dirty="0" smtClean="0">
              <a:effectLst>
                <a:outerShdw blurRad="38100" dist="38100" dir="2700000" algn="tl">
                  <a:srgbClr val="000000">
                    <a:alpha val="43137"/>
                  </a:srgbClr>
                </a:outerShdw>
              </a:effectLst>
            </a:endParaRPr>
          </a:p>
          <a:p>
            <a:r>
              <a:rPr kumimoji="1" lang="ja-JP" altLang="en-US" sz="2400" b="1" dirty="0" smtClean="0">
                <a:effectLst>
                  <a:outerShdw blurRad="38100" dist="38100" dir="2700000" algn="tl">
                    <a:srgbClr val="000000">
                      <a:alpha val="43137"/>
                    </a:srgbClr>
                  </a:outerShdw>
                </a:effectLst>
              </a:rPr>
              <a:t>②　プログラミングの働きやよさへの気付き，</a:t>
            </a:r>
            <a:r>
              <a:rPr kumimoji="1" lang="en-US" altLang="ja-JP" sz="2400" b="1" dirty="0" smtClean="0">
                <a:effectLst>
                  <a:outerShdw blurRad="38100" dist="38100" dir="2700000" algn="tl">
                    <a:srgbClr val="000000">
                      <a:alpha val="43137"/>
                    </a:srgbClr>
                  </a:outerShdw>
                </a:effectLst>
              </a:rPr>
              <a:t/>
            </a:r>
            <a:br>
              <a:rPr kumimoji="1" lang="en-US" altLang="ja-JP" sz="2400" b="1" dirty="0" smtClean="0">
                <a:effectLst>
                  <a:outerShdw blurRad="38100" dist="38100" dir="2700000" algn="tl">
                    <a:srgbClr val="000000">
                      <a:alpha val="43137"/>
                    </a:srgbClr>
                  </a:outerShdw>
                </a:effectLst>
              </a:rPr>
            </a:br>
            <a:r>
              <a:rPr kumimoji="1" lang="ja-JP" altLang="en-US" sz="2400" b="1" dirty="0" smtClean="0">
                <a:effectLst>
                  <a:outerShdw blurRad="38100" dist="38100" dir="2700000" algn="tl">
                    <a:srgbClr val="000000">
                      <a:alpha val="43137"/>
                    </a:srgbClr>
                  </a:outerShdw>
                </a:effectLst>
              </a:rPr>
              <a:t>　態度を育む</a:t>
            </a:r>
            <a:endParaRPr kumimoji="1" lang="en-US" altLang="ja-JP" sz="2400" b="1" dirty="0" smtClean="0">
              <a:effectLst>
                <a:outerShdw blurRad="38100" dist="38100" dir="2700000" algn="tl">
                  <a:srgbClr val="000000">
                    <a:alpha val="43137"/>
                  </a:srgbClr>
                </a:outerShdw>
              </a:effectLst>
            </a:endParaRPr>
          </a:p>
          <a:p>
            <a:r>
              <a:rPr kumimoji="1" lang="ja-JP" altLang="en-US" sz="2400" b="1" dirty="0" smtClean="0">
                <a:effectLst>
                  <a:outerShdw blurRad="38100" dist="38100" dir="2700000" algn="tl">
                    <a:srgbClr val="000000">
                      <a:alpha val="43137"/>
                    </a:srgbClr>
                  </a:outerShdw>
                </a:effectLst>
              </a:rPr>
              <a:t>③</a:t>
            </a:r>
            <a:r>
              <a:rPr kumimoji="1" lang="ja-JP" altLang="en-US" sz="2400" b="1" dirty="0">
                <a:effectLst>
                  <a:outerShdw blurRad="38100" dist="38100" dir="2700000" algn="tl">
                    <a:srgbClr val="000000">
                      <a:alpha val="43137"/>
                    </a:srgbClr>
                  </a:outerShdw>
                </a:effectLst>
              </a:rPr>
              <a:t>　各教科等の学びをより確実な</a:t>
            </a:r>
            <a:r>
              <a:rPr kumimoji="1" lang="ja-JP" altLang="en-US" sz="2400" b="1" dirty="0" smtClean="0">
                <a:effectLst>
                  <a:outerShdw blurRad="38100" dist="38100" dir="2700000" algn="tl">
                    <a:srgbClr val="000000">
                      <a:alpha val="43137"/>
                    </a:srgbClr>
                  </a:outerShdw>
                </a:effectLst>
              </a:rPr>
              <a:t>もの</a:t>
            </a:r>
            <a:r>
              <a:rPr kumimoji="1" lang="ja-JP" altLang="en-US" sz="2400" b="1" dirty="0">
                <a:effectLst>
                  <a:outerShdw blurRad="38100" dist="38100" dir="2700000" algn="tl">
                    <a:srgbClr val="000000">
                      <a:alpha val="43137"/>
                    </a:srgbClr>
                  </a:outerShdw>
                </a:effectLst>
              </a:rPr>
              <a:t>と</a:t>
            </a:r>
            <a:r>
              <a:rPr kumimoji="1" lang="ja-JP" altLang="en-US" sz="2400" b="1" dirty="0" smtClean="0">
                <a:effectLst>
                  <a:outerShdw blurRad="38100" dist="38100" dir="2700000" algn="tl">
                    <a:srgbClr val="000000">
                      <a:alpha val="43137"/>
                    </a:srgbClr>
                  </a:outerShdw>
                </a:effectLst>
              </a:rPr>
              <a:t>する</a:t>
            </a:r>
            <a:endParaRPr kumimoji="1" lang="en-US" altLang="ja-JP" sz="2400" b="1" dirty="0" smtClean="0">
              <a:effectLst>
                <a:outerShdw blurRad="38100" dist="38100" dir="2700000" algn="tl">
                  <a:srgbClr val="000000">
                    <a:alpha val="43137"/>
                  </a:srgbClr>
                </a:outerShdw>
              </a:effectLst>
            </a:endParaRPr>
          </a:p>
          <a:p>
            <a:endParaRPr kumimoji="1" lang="en-US" altLang="ja-JP" sz="2400" b="1" dirty="0" smtClean="0">
              <a:effectLst>
                <a:outerShdw blurRad="38100" dist="38100" dir="2700000" algn="tl">
                  <a:srgbClr val="000000">
                    <a:alpha val="43137"/>
                  </a:srgbClr>
                </a:outerShdw>
              </a:effectLst>
            </a:endParaRPr>
          </a:p>
          <a:p>
            <a:r>
              <a:rPr kumimoji="1" lang="ja-JP" altLang="en-US" sz="2400" b="1" dirty="0" smtClean="0">
                <a:solidFill>
                  <a:srgbClr val="FFFF00"/>
                </a:solidFill>
                <a:effectLst>
                  <a:outerShdw blurRad="38100" dist="38100" dir="2700000" algn="tl">
                    <a:srgbClr val="000000">
                      <a:alpha val="43137"/>
                    </a:srgbClr>
                  </a:outerShdw>
                </a:effectLst>
              </a:rPr>
              <a:t>Ｃ分類では，上記の①と②のみをねらいとする。</a:t>
            </a:r>
            <a:endParaRPr kumimoji="1" lang="en-US" altLang="ja-JP" sz="2400" b="1" dirty="0">
              <a:solidFill>
                <a:srgbClr val="FFFF00"/>
              </a:solidFill>
              <a:effectLst>
                <a:outerShdw blurRad="38100" dist="38100" dir="2700000" algn="tl">
                  <a:srgbClr val="000000">
                    <a:alpha val="43137"/>
                  </a:srgbClr>
                </a:outerShdw>
              </a:effectLst>
            </a:endParaRPr>
          </a:p>
          <a:p>
            <a:endParaRPr kumimoji="1" lang="ja-JP" altLang="en-US"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982646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5722" y="1014296"/>
            <a:ext cx="8438827" cy="1847474"/>
          </a:xfrm>
          <a:solidFill>
            <a:schemeClr val="accent6">
              <a:lumMod val="20000"/>
              <a:lumOff val="80000"/>
            </a:schemeClr>
          </a:solidFill>
        </p:spPr>
        <p:txBody>
          <a:bodyPr>
            <a:noAutofit/>
          </a:bodyPr>
          <a:lstStyle/>
          <a:p>
            <a:pPr marL="0" indent="0">
              <a:buNone/>
            </a:pPr>
            <a:r>
              <a:rPr lang="ja-JP" altLang="en-US" sz="3200" dirty="0"/>
              <a:t>③　プログラミングに慣れ親しむ時間を</a:t>
            </a:r>
            <a:r>
              <a:rPr lang="ja-JP" altLang="en-US" sz="3200" dirty="0" smtClean="0"/>
              <a:t>考慮</a:t>
            </a:r>
            <a:r>
              <a:rPr lang="en-US" altLang="ja-JP" sz="3200" dirty="0" smtClean="0"/>
              <a:t/>
            </a:r>
            <a:br>
              <a:rPr lang="en-US" altLang="ja-JP" sz="3200" dirty="0" smtClean="0"/>
            </a:br>
            <a:r>
              <a:rPr lang="ja-JP" altLang="en-US" sz="3200" dirty="0" smtClean="0"/>
              <a:t>　し</a:t>
            </a:r>
            <a:r>
              <a:rPr lang="ja-JP" altLang="en-US" sz="3200" dirty="0"/>
              <a:t>，効果的，効率的に実施できるように</a:t>
            </a:r>
            <a:r>
              <a:rPr lang="ja-JP" altLang="en-US" sz="3200" dirty="0" smtClean="0"/>
              <a:t>，</a:t>
            </a:r>
            <a:r>
              <a:rPr lang="en-US" altLang="ja-JP" sz="3200" dirty="0" smtClean="0"/>
              <a:t/>
            </a:r>
            <a:br>
              <a:rPr lang="en-US" altLang="ja-JP" sz="3200" dirty="0" smtClean="0"/>
            </a:br>
            <a:r>
              <a:rPr lang="ja-JP" altLang="en-US" sz="3200" dirty="0" smtClean="0"/>
              <a:t>　</a:t>
            </a:r>
            <a:r>
              <a:rPr lang="ja-JP" altLang="en-US" sz="3200" b="1" dirty="0" smtClean="0">
                <a:solidFill>
                  <a:srgbClr val="FF0000"/>
                </a:solidFill>
              </a:rPr>
              <a:t>教科</a:t>
            </a:r>
            <a:r>
              <a:rPr lang="ja-JP" altLang="en-US" sz="3200" b="1" dirty="0">
                <a:solidFill>
                  <a:srgbClr val="FF0000"/>
                </a:solidFill>
              </a:rPr>
              <a:t>等及び学校裁量の時間を含めた</a:t>
            </a:r>
            <a:r>
              <a:rPr lang="ja-JP" altLang="en-US" sz="3200" b="1" dirty="0" smtClean="0">
                <a:solidFill>
                  <a:srgbClr val="FF0000"/>
                </a:solidFill>
              </a:rPr>
              <a:t>カリ</a:t>
            </a:r>
            <a:r>
              <a:rPr lang="en-US" altLang="ja-JP" sz="3200" b="1" dirty="0" smtClean="0">
                <a:solidFill>
                  <a:srgbClr val="FF0000"/>
                </a:solidFill>
              </a:rPr>
              <a:t/>
            </a:r>
            <a:br>
              <a:rPr lang="en-US" altLang="ja-JP" sz="3200" b="1" dirty="0" smtClean="0">
                <a:solidFill>
                  <a:srgbClr val="FF0000"/>
                </a:solidFill>
              </a:rPr>
            </a:br>
            <a:r>
              <a:rPr lang="ja-JP" altLang="en-US" sz="3200" b="1" dirty="0" smtClean="0">
                <a:solidFill>
                  <a:srgbClr val="FF0000"/>
                </a:solidFill>
              </a:rPr>
              <a:t>　キュラム</a:t>
            </a:r>
            <a:r>
              <a:rPr lang="ja-JP" altLang="en-US" sz="3200" b="1" dirty="0">
                <a:solidFill>
                  <a:srgbClr val="FF0000"/>
                </a:solidFill>
              </a:rPr>
              <a:t>・マネジメント</a:t>
            </a:r>
            <a:r>
              <a:rPr lang="ja-JP" altLang="en-US" sz="3200" dirty="0"/>
              <a:t>を行うこと。</a:t>
            </a:r>
          </a:p>
          <a:p>
            <a:pPr marL="0" indent="0">
              <a:buNone/>
            </a:pPr>
            <a:r>
              <a:rPr lang="ja-JP" altLang="en-US" sz="3200" dirty="0" smtClean="0"/>
              <a:t>　</a:t>
            </a:r>
            <a:r>
              <a:rPr lang="ja-JP" altLang="en-US" sz="3200" dirty="0"/>
              <a:t>　</a:t>
            </a:r>
          </a:p>
        </p:txBody>
      </p:sp>
      <p:sp>
        <p:nvSpPr>
          <p:cNvPr id="4" name="スライド番号プレースホルダー 3"/>
          <p:cNvSpPr>
            <a:spLocks noGrp="1"/>
          </p:cNvSpPr>
          <p:nvPr>
            <p:ph type="sldNum" sz="quarter" idx="12"/>
          </p:nvPr>
        </p:nvSpPr>
        <p:spPr/>
        <p:txBody>
          <a:bodyPr/>
          <a:lstStyle/>
          <a:p>
            <a:fld id="{DD638FA8-802B-4CC3-821C-FEAAB671A0D4}" type="slidenum">
              <a:rPr kumimoji="1" lang="ja-JP" altLang="en-US" smtClean="0"/>
              <a:t>16</a:t>
            </a:fld>
            <a:endParaRPr kumimoji="1" lang="ja-JP" altLang="en-US"/>
          </a:p>
        </p:txBody>
      </p:sp>
      <p:sp>
        <p:nvSpPr>
          <p:cNvPr id="5" name="正方形/長方形 4"/>
          <p:cNvSpPr/>
          <p:nvPr/>
        </p:nvSpPr>
        <p:spPr>
          <a:xfrm>
            <a:off x="255722" y="406665"/>
            <a:ext cx="8632555" cy="44574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en-US" altLang="ja-JP" sz="2800" b="1" dirty="0" smtClean="0">
                <a:solidFill>
                  <a:srgbClr val="FFFF00"/>
                </a:solidFill>
                <a:effectLst>
                  <a:outerShdw blurRad="38100" dist="38100" dir="2700000" algn="tl">
                    <a:srgbClr val="000000">
                      <a:alpha val="43137"/>
                    </a:srgbClr>
                  </a:outerShdw>
                </a:effectLst>
              </a:rPr>
              <a:t>B</a:t>
            </a:r>
            <a:r>
              <a:rPr kumimoji="1" lang="ja-JP" altLang="en-US" sz="2800" b="1" dirty="0" smtClean="0">
                <a:solidFill>
                  <a:srgbClr val="FFFF00"/>
                </a:solidFill>
                <a:effectLst>
                  <a:outerShdw blurRad="38100" dist="38100" dir="2700000" algn="tl">
                    <a:srgbClr val="000000">
                      <a:alpha val="43137"/>
                    </a:srgbClr>
                  </a:outerShdw>
                </a:effectLst>
              </a:rPr>
              <a:t>分類</a:t>
            </a:r>
            <a:r>
              <a:rPr kumimoji="1" lang="ja-JP" altLang="en-US" sz="2800" b="1" dirty="0" smtClean="0">
                <a:effectLst>
                  <a:outerShdw blurRad="38100" dist="38100" dir="2700000" algn="tl">
                    <a:srgbClr val="000000">
                      <a:alpha val="43137"/>
                    </a:srgbClr>
                  </a:outerShdw>
                </a:effectLst>
              </a:rPr>
              <a:t>の学習活動</a:t>
            </a:r>
            <a:r>
              <a:rPr kumimoji="1" lang="ja-JP" altLang="en-US" sz="2800" b="1" dirty="0" smtClean="0">
                <a:effectLst>
                  <a:outerShdw blurRad="38100" dist="38100" dir="2700000" algn="tl">
                    <a:srgbClr val="000000">
                      <a:alpha val="43137"/>
                    </a:srgbClr>
                  </a:outerShdw>
                </a:effectLst>
              </a:rPr>
              <a:t>を</a:t>
            </a:r>
            <a:r>
              <a:rPr kumimoji="1" lang="ja-JP" altLang="en-US" sz="2800" b="1" dirty="0" smtClean="0">
                <a:solidFill>
                  <a:srgbClr val="FFCCFF"/>
                </a:solidFill>
                <a:effectLst>
                  <a:outerShdw blurRad="38100" dist="38100" dir="2700000" algn="tl">
                    <a:srgbClr val="000000">
                      <a:alpha val="43137"/>
                    </a:srgbClr>
                  </a:outerShdw>
                </a:effectLst>
              </a:rPr>
              <a:t>教育</a:t>
            </a:r>
            <a:r>
              <a:rPr kumimoji="1" lang="ja-JP" altLang="en-US" sz="2800" b="1" dirty="0">
                <a:solidFill>
                  <a:srgbClr val="FFCCFF"/>
                </a:solidFill>
                <a:effectLst>
                  <a:outerShdw blurRad="38100" dist="38100" dir="2700000" algn="tl">
                    <a:srgbClr val="000000">
                      <a:alpha val="43137"/>
                    </a:srgbClr>
                  </a:outerShdw>
                </a:effectLst>
              </a:rPr>
              <a:t>課程</a:t>
            </a:r>
            <a:r>
              <a:rPr kumimoji="1" lang="ja-JP" altLang="en-US" sz="2800" b="1" dirty="0" smtClean="0">
                <a:solidFill>
                  <a:srgbClr val="FFCCFF"/>
                </a:solidFill>
                <a:effectLst>
                  <a:outerShdw blurRad="38100" dist="38100" dir="2700000" algn="tl">
                    <a:srgbClr val="000000">
                      <a:alpha val="43137"/>
                    </a:srgbClr>
                  </a:outerShdw>
                </a:effectLst>
              </a:rPr>
              <a:t>に</a:t>
            </a:r>
            <a:r>
              <a:rPr kumimoji="1" lang="ja-JP" altLang="en-US" sz="2800" b="1" dirty="0" smtClean="0">
                <a:solidFill>
                  <a:srgbClr val="FFCCFF"/>
                </a:solidFill>
                <a:effectLst>
                  <a:outerShdw blurRad="38100" dist="38100" dir="2700000" algn="tl">
                    <a:srgbClr val="000000">
                      <a:alpha val="43137"/>
                    </a:srgbClr>
                  </a:outerShdw>
                </a:effectLst>
              </a:rPr>
              <a:t>位置付ける</a:t>
            </a:r>
            <a:r>
              <a:rPr kumimoji="1" lang="ja-JP" altLang="en-US" sz="2800" b="1" dirty="0" smtClean="0">
                <a:effectLst>
                  <a:outerShdw blurRad="38100" dist="38100" dir="2700000" algn="tl">
                    <a:srgbClr val="000000">
                      <a:alpha val="43137"/>
                    </a:srgbClr>
                  </a:outerShdw>
                </a:effectLst>
              </a:rPr>
              <a:t>際</a:t>
            </a:r>
            <a:r>
              <a:rPr kumimoji="1" lang="ja-JP" altLang="en-US" sz="2800" b="1" dirty="0" smtClean="0">
                <a:effectLst>
                  <a:outerShdw blurRad="38100" dist="38100" dir="2700000" algn="tl">
                    <a:srgbClr val="000000">
                      <a:alpha val="43137"/>
                    </a:srgbClr>
                  </a:outerShdw>
                </a:effectLst>
              </a:rPr>
              <a:t>の</a:t>
            </a:r>
            <a:r>
              <a:rPr kumimoji="1" lang="ja-JP" altLang="en-US" sz="2800" b="1" dirty="0">
                <a:effectLst>
                  <a:outerShdw blurRad="38100" dist="38100" dir="2700000" algn="tl">
                    <a:srgbClr val="000000">
                      <a:alpha val="43137"/>
                    </a:srgbClr>
                  </a:outerShdw>
                </a:effectLst>
              </a:rPr>
              <a:t>留意点</a:t>
            </a:r>
            <a:endParaRPr kumimoji="1" lang="ja-JP" altLang="en-US" sz="2800" b="1" dirty="0">
              <a:effectLst>
                <a:outerShdw blurRad="38100" dist="38100" dir="2700000" algn="tl">
                  <a:srgbClr val="000000">
                    <a:alpha val="43137"/>
                  </a:srgbClr>
                </a:outerShdw>
              </a:effectLst>
            </a:endParaRP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736" y="3519586"/>
            <a:ext cx="2143692" cy="2811400"/>
          </a:xfrm>
          <a:prstGeom prst="rect">
            <a:avLst/>
          </a:prstGeom>
          <a:effectLst>
            <a:outerShdw blurRad="76200" dir="18900000" sy="23000" kx="-1200000" algn="bl" rotWithShape="0">
              <a:prstClr val="black">
                <a:alpha val="20000"/>
              </a:prstClr>
            </a:outerShdw>
          </a:effectLst>
        </p:spPr>
      </p:pic>
      <p:pic>
        <p:nvPicPr>
          <p:cNvPr id="2" name="図 1"/>
          <p:cNvPicPr>
            <a:picLocks noChangeAspect="1"/>
          </p:cNvPicPr>
          <p:nvPr/>
        </p:nvPicPr>
        <p:blipFill>
          <a:blip r:embed="rId4"/>
          <a:stretch>
            <a:fillRect/>
          </a:stretch>
        </p:blipFill>
        <p:spPr>
          <a:xfrm>
            <a:off x="2406042" y="4133540"/>
            <a:ext cx="1619250" cy="819150"/>
          </a:xfrm>
          <a:prstGeom prst="rect">
            <a:avLst/>
          </a:prstGeom>
        </p:spPr>
      </p:pic>
      <p:pic>
        <p:nvPicPr>
          <p:cNvPr id="6" name="図 5"/>
          <p:cNvPicPr>
            <a:picLocks noChangeAspect="1"/>
          </p:cNvPicPr>
          <p:nvPr/>
        </p:nvPicPr>
        <p:blipFill>
          <a:blip r:embed="rId5"/>
          <a:stretch>
            <a:fillRect/>
          </a:stretch>
        </p:blipFill>
        <p:spPr>
          <a:xfrm>
            <a:off x="7080071" y="5348159"/>
            <a:ext cx="1657350" cy="923925"/>
          </a:xfrm>
          <a:prstGeom prst="rect">
            <a:avLst/>
          </a:prstGeom>
        </p:spPr>
      </p:pic>
      <p:pic>
        <p:nvPicPr>
          <p:cNvPr id="8" name="図 7"/>
          <p:cNvPicPr>
            <a:picLocks noChangeAspect="1"/>
          </p:cNvPicPr>
          <p:nvPr/>
        </p:nvPicPr>
        <p:blipFill>
          <a:blip r:embed="rId6"/>
          <a:stretch>
            <a:fillRect/>
          </a:stretch>
        </p:blipFill>
        <p:spPr>
          <a:xfrm>
            <a:off x="3612145" y="5395785"/>
            <a:ext cx="1562100" cy="828675"/>
          </a:xfrm>
          <a:prstGeom prst="rect">
            <a:avLst/>
          </a:prstGeom>
        </p:spPr>
      </p:pic>
      <p:pic>
        <p:nvPicPr>
          <p:cNvPr id="10" name="図 9"/>
          <p:cNvPicPr>
            <a:picLocks noChangeAspect="1"/>
          </p:cNvPicPr>
          <p:nvPr/>
        </p:nvPicPr>
        <p:blipFill>
          <a:blip r:embed="rId7"/>
          <a:stretch>
            <a:fillRect/>
          </a:stretch>
        </p:blipFill>
        <p:spPr>
          <a:xfrm>
            <a:off x="5446308" y="4335435"/>
            <a:ext cx="1616428" cy="828675"/>
          </a:xfrm>
          <a:prstGeom prst="rect">
            <a:avLst/>
          </a:prstGeom>
        </p:spPr>
      </p:pic>
      <p:pic>
        <p:nvPicPr>
          <p:cNvPr id="11" name="図 10"/>
          <p:cNvPicPr>
            <a:picLocks noChangeAspect="1"/>
          </p:cNvPicPr>
          <p:nvPr/>
        </p:nvPicPr>
        <p:blipFill>
          <a:blip r:embed="rId8"/>
          <a:stretch>
            <a:fillRect/>
          </a:stretch>
        </p:blipFill>
        <p:spPr>
          <a:xfrm>
            <a:off x="4036915" y="2963119"/>
            <a:ext cx="1629379" cy="948874"/>
          </a:xfrm>
          <a:prstGeom prst="rect">
            <a:avLst/>
          </a:prstGeom>
        </p:spPr>
      </p:pic>
      <p:pic>
        <p:nvPicPr>
          <p:cNvPr id="13" name="図 12"/>
          <p:cNvPicPr>
            <a:picLocks noChangeAspect="1"/>
          </p:cNvPicPr>
          <p:nvPr/>
        </p:nvPicPr>
        <p:blipFill>
          <a:blip r:embed="rId9"/>
          <a:stretch>
            <a:fillRect/>
          </a:stretch>
        </p:blipFill>
        <p:spPr>
          <a:xfrm>
            <a:off x="6365410" y="3136997"/>
            <a:ext cx="2649763" cy="765129"/>
          </a:xfrm>
          <a:prstGeom prst="rect">
            <a:avLst/>
          </a:prstGeom>
        </p:spPr>
      </p:pic>
      <p:cxnSp>
        <p:nvCxnSpPr>
          <p:cNvPr id="20" name="直線矢印コネクタ 19"/>
          <p:cNvCxnSpPr>
            <a:stCxn id="2" idx="2"/>
          </p:cNvCxnSpPr>
          <p:nvPr/>
        </p:nvCxnSpPr>
        <p:spPr>
          <a:xfrm>
            <a:off x="3215667" y="4952690"/>
            <a:ext cx="647393" cy="443095"/>
          </a:xfrm>
          <a:prstGeom prst="straightConnector1">
            <a:avLst/>
          </a:prstGeom>
          <a:ln w="762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flipV="1">
            <a:off x="4475135" y="3684870"/>
            <a:ext cx="490396" cy="1710915"/>
          </a:xfrm>
          <a:prstGeom prst="straightConnector1">
            <a:avLst/>
          </a:prstGeom>
          <a:ln w="762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a:endCxn id="10" idx="0"/>
          </p:cNvCxnSpPr>
          <p:nvPr/>
        </p:nvCxnSpPr>
        <p:spPr>
          <a:xfrm>
            <a:off x="5506498" y="3805771"/>
            <a:ext cx="748024" cy="529664"/>
          </a:xfrm>
          <a:prstGeom prst="straightConnector1">
            <a:avLst/>
          </a:prstGeom>
          <a:ln w="762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flipV="1">
            <a:off x="6664272" y="3786289"/>
            <a:ext cx="624513" cy="549146"/>
          </a:xfrm>
          <a:prstGeom prst="straightConnector1">
            <a:avLst/>
          </a:prstGeom>
          <a:ln w="762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a:off x="7690291" y="3854346"/>
            <a:ext cx="430821" cy="1541439"/>
          </a:xfrm>
          <a:prstGeom prst="straightConnector1">
            <a:avLst/>
          </a:prstGeom>
          <a:ln w="762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a:stCxn id="2" idx="3"/>
            <a:endCxn id="10" idx="1"/>
          </p:cNvCxnSpPr>
          <p:nvPr/>
        </p:nvCxnSpPr>
        <p:spPr>
          <a:xfrm>
            <a:off x="4025292" y="4543115"/>
            <a:ext cx="1421016" cy="206658"/>
          </a:xfrm>
          <a:prstGeom prst="straightConnector1">
            <a:avLst/>
          </a:prstGeom>
          <a:ln w="762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a:stCxn id="10" idx="2"/>
          </p:cNvCxnSpPr>
          <p:nvPr/>
        </p:nvCxnSpPr>
        <p:spPr>
          <a:xfrm>
            <a:off x="6254522" y="5164110"/>
            <a:ext cx="1034263" cy="818236"/>
          </a:xfrm>
          <a:prstGeom prst="straightConnector1">
            <a:avLst/>
          </a:prstGeom>
          <a:ln w="76200">
            <a:solidFill>
              <a:schemeClr val="accent6">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7174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732294" y="1014296"/>
            <a:ext cx="7679410" cy="1847474"/>
          </a:xfrm>
          <a:solidFill>
            <a:schemeClr val="accent6">
              <a:lumMod val="20000"/>
              <a:lumOff val="80000"/>
            </a:schemeClr>
          </a:solidFill>
        </p:spPr>
        <p:txBody>
          <a:bodyPr>
            <a:noAutofit/>
          </a:bodyPr>
          <a:lstStyle/>
          <a:p>
            <a:pPr marL="0" indent="0">
              <a:buNone/>
            </a:pPr>
            <a:r>
              <a:rPr lang="ja-JP" altLang="en-US" sz="3200" dirty="0" smtClean="0"/>
              <a:t>④</a:t>
            </a:r>
            <a:r>
              <a:rPr lang="ja-JP" altLang="en-US" sz="3200" dirty="0"/>
              <a:t>　Ａ分類も含め，</a:t>
            </a:r>
            <a:r>
              <a:rPr lang="ja-JP" altLang="en-US" sz="3200" b="1" u="sng" dirty="0">
                <a:solidFill>
                  <a:srgbClr val="FF0000"/>
                </a:solidFill>
              </a:rPr>
              <a:t>アンプラグド（</a:t>
            </a:r>
            <a:r>
              <a:rPr lang="ja-JP" altLang="en-US" sz="3200" b="1" u="sng" dirty="0" smtClean="0">
                <a:solidFill>
                  <a:srgbClr val="FF0000"/>
                </a:solidFill>
              </a:rPr>
              <a:t>コン</a:t>
            </a:r>
            <a:r>
              <a:rPr lang="en-US" altLang="ja-JP" sz="3200" b="1" u="sng" dirty="0" smtClean="0">
                <a:solidFill>
                  <a:srgbClr val="FF0000"/>
                </a:solidFill>
              </a:rPr>
              <a:t/>
            </a:r>
            <a:br>
              <a:rPr lang="en-US" altLang="ja-JP" sz="3200" b="1" u="sng" dirty="0" smtClean="0">
                <a:solidFill>
                  <a:srgbClr val="FF0000"/>
                </a:solidFill>
              </a:rPr>
            </a:br>
            <a:r>
              <a:rPr lang="ja-JP" altLang="en-US" sz="3200" b="1" u="sng" dirty="0" smtClean="0">
                <a:solidFill>
                  <a:srgbClr val="FF0000"/>
                </a:solidFill>
              </a:rPr>
              <a:t>　ピュータ</a:t>
            </a:r>
            <a:r>
              <a:rPr lang="ja-JP" altLang="en-US" sz="3200" b="1" u="sng" dirty="0">
                <a:solidFill>
                  <a:srgbClr val="FF0000"/>
                </a:solidFill>
              </a:rPr>
              <a:t>を使用しない）</a:t>
            </a:r>
            <a:r>
              <a:rPr lang="ja-JP" altLang="en-US" sz="3200" b="1" u="sng" dirty="0" smtClean="0">
                <a:solidFill>
                  <a:srgbClr val="FF0000"/>
                </a:solidFill>
              </a:rPr>
              <a:t>プログラミン</a:t>
            </a:r>
            <a:r>
              <a:rPr lang="en-US" altLang="ja-JP" sz="3200" b="1" u="sng" dirty="0" smtClean="0">
                <a:solidFill>
                  <a:srgbClr val="FF0000"/>
                </a:solidFill>
              </a:rPr>
              <a:t/>
            </a:r>
            <a:br>
              <a:rPr lang="en-US" altLang="ja-JP" sz="3200" b="1" u="sng" dirty="0" smtClean="0">
                <a:solidFill>
                  <a:srgbClr val="FF0000"/>
                </a:solidFill>
              </a:rPr>
            </a:br>
            <a:r>
              <a:rPr lang="ja-JP" altLang="en-US" sz="3200" b="1" u="sng" dirty="0" smtClean="0">
                <a:solidFill>
                  <a:srgbClr val="FF0000"/>
                </a:solidFill>
              </a:rPr>
              <a:t>　グ</a:t>
            </a:r>
            <a:r>
              <a:rPr lang="ja-JP" altLang="en-US" sz="3200" b="1" u="sng" dirty="0">
                <a:solidFill>
                  <a:srgbClr val="FF0000"/>
                </a:solidFill>
              </a:rPr>
              <a:t>のみで，計画されることのない</a:t>
            </a:r>
            <a:r>
              <a:rPr lang="ja-JP" altLang="en-US" sz="3200" b="1" u="sng" dirty="0" smtClean="0">
                <a:solidFill>
                  <a:srgbClr val="FF0000"/>
                </a:solidFill>
              </a:rPr>
              <a:t>よう</a:t>
            </a:r>
            <a:r>
              <a:rPr lang="en-US" altLang="ja-JP" sz="3200" b="1" u="sng" dirty="0" smtClean="0">
                <a:solidFill>
                  <a:srgbClr val="FF0000"/>
                </a:solidFill>
              </a:rPr>
              <a:t/>
            </a:r>
            <a:br>
              <a:rPr lang="en-US" altLang="ja-JP" sz="3200" b="1" u="sng" dirty="0" smtClean="0">
                <a:solidFill>
                  <a:srgbClr val="FF0000"/>
                </a:solidFill>
              </a:rPr>
            </a:br>
            <a:r>
              <a:rPr lang="ja-JP" altLang="en-US" sz="3200" dirty="0" smtClean="0"/>
              <a:t>　に</a:t>
            </a:r>
            <a:r>
              <a:rPr lang="ja-JP" altLang="en-US" sz="3200" dirty="0"/>
              <a:t>留意すること</a:t>
            </a:r>
            <a:r>
              <a:rPr lang="ja-JP" altLang="en-US" sz="3200" dirty="0" smtClean="0"/>
              <a:t>。</a:t>
            </a:r>
            <a:endParaRPr lang="ja-JP" altLang="en-US" sz="3200" dirty="0"/>
          </a:p>
        </p:txBody>
      </p:sp>
      <p:sp>
        <p:nvSpPr>
          <p:cNvPr id="4" name="スライド番号プレースホルダー 3"/>
          <p:cNvSpPr>
            <a:spLocks noGrp="1"/>
          </p:cNvSpPr>
          <p:nvPr>
            <p:ph type="sldNum" sz="quarter" idx="12"/>
          </p:nvPr>
        </p:nvSpPr>
        <p:spPr/>
        <p:txBody>
          <a:bodyPr/>
          <a:lstStyle/>
          <a:p>
            <a:fld id="{DD638FA8-802B-4CC3-821C-FEAAB671A0D4}" type="slidenum">
              <a:rPr kumimoji="1" lang="ja-JP" altLang="en-US" smtClean="0"/>
              <a:t>17</a:t>
            </a:fld>
            <a:endParaRPr kumimoji="1" lang="ja-JP" altLang="en-US"/>
          </a:p>
        </p:txBody>
      </p:sp>
      <p:sp>
        <p:nvSpPr>
          <p:cNvPr id="5" name="正方形/長方形 4"/>
          <p:cNvSpPr/>
          <p:nvPr/>
        </p:nvSpPr>
        <p:spPr>
          <a:xfrm>
            <a:off x="255722" y="406665"/>
            <a:ext cx="8632555" cy="44574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en-US" altLang="ja-JP" sz="2800" b="1" dirty="0" smtClean="0">
                <a:solidFill>
                  <a:srgbClr val="FFFF00"/>
                </a:solidFill>
                <a:effectLst>
                  <a:outerShdw blurRad="38100" dist="38100" dir="2700000" algn="tl">
                    <a:srgbClr val="000000">
                      <a:alpha val="43137"/>
                    </a:srgbClr>
                  </a:outerShdw>
                </a:effectLst>
              </a:rPr>
              <a:t>B</a:t>
            </a:r>
            <a:r>
              <a:rPr kumimoji="1" lang="ja-JP" altLang="en-US" sz="2800" b="1" dirty="0" smtClean="0">
                <a:solidFill>
                  <a:srgbClr val="FFFF00"/>
                </a:solidFill>
                <a:effectLst>
                  <a:outerShdw blurRad="38100" dist="38100" dir="2700000" algn="tl">
                    <a:srgbClr val="000000">
                      <a:alpha val="43137"/>
                    </a:srgbClr>
                  </a:outerShdw>
                </a:effectLst>
              </a:rPr>
              <a:t>分類</a:t>
            </a:r>
            <a:r>
              <a:rPr kumimoji="1" lang="ja-JP" altLang="en-US" sz="2800" b="1" dirty="0" smtClean="0">
                <a:effectLst>
                  <a:outerShdw blurRad="38100" dist="38100" dir="2700000" algn="tl">
                    <a:srgbClr val="000000">
                      <a:alpha val="43137"/>
                    </a:srgbClr>
                  </a:outerShdw>
                </a:effectLst>
              </a:rPr>
              <a:t>の学習活動</a:t>
            </a:r>
            <a:r>
              <a:rPr kumimoji="1" lang="ja-JP" altLang="en-US" sz="2800" b="1" dirty="0" smtClean="0">
                <a:effectLst>
                  <a:outerShdw blurRad="38100" dist="38100" dir="2700000" algn="tl">
                    <a:srgbClr val="000000">
                      <a:alpha val="43137"/>
                    </a:srgbClr>
                  </a:outerShdw>
                </a:effectLst>
              </a:rPr>
              <a:t>を</a:t>
            </a:r>
            <a:r>
              <a:rPr kumimoji="1" lang="ja-JP" altLang="en-US" sz="2800" b="1" dirty="0" smtClean="0">
                <a:solidFill>
                  <a:srgbClr val="FFCCFF"/>
                </a:solidFill>
                <a:effectLst>
                  <a:outerShdw blurRad="38100" dist="38100" dir="2700000" algn="tl">
                    <a:srgbClr val="000000">
                      <a:alpha val="43137"/>
                    </a:srgbClr>
                  </a:outerShdw>
                </a:effectLst>
              </a:rPr>
              <a:t>教育</a:t>
            </a:r>
            <a:r>
              <a:rPr kumimoji="1" lang="ja-JP" altLang="en-US" sz="2800" b="1" dirty="0">
                <a:solidFill>
                  <a:srgbClr val="FFCCFF"/>
                </a:solidFill>
                <a:effectLst>
                  <a:outerShdw blurRad="38100" dist="38100" dir="2700000" algn="tl">
                    <a:srgbClr val="000000">
                      <a:alpha val="43137"/>
                    </a:srgbClr>
                  </a:outerShdw>
                </a:effectLst>
              </a:rPr>
              <a:t>課程</a:t>
            </a:r>
            <a:r>
              <a:rPr kumimoji="1" lang="ja-JP" altLang="en-US" sz="2800" b="1" dirty="0" smtClean="0">
                <a:solidFill>
                  <a:srgbClr val="FFCCFF"/>
                </a:solidFill>
                <a:effectLst>
                  <a:outerShdw blurRad="38100" dist="38100" dir="2700000" algn="tl">
                    <a:srgbClr val="000000">
                      <a:alpha val="43137"/>
                    </a:srgbClr>
                  </a:outerShdw>
                </a:effectLst>
              </a:rPr>
              <a:t>に</a:t>
            </a:r>
            <a:r>
              <a:rPr kumimoji="1" lang="ja-JP" altLang="en-US" sz="2800" b="1" dirty="0" smtClean="0">
                <a:solidFill>
                  <a:srgbClr val="FFCCFF"/>
                </a:solidFill>
                <a:effectLst>
                  <a:outerShdw blurRad="38100" dist="38100" dir="2700000" algn="tl">
                    <a:srgbClr val="000000">
                      <a:alpha val="43137"/>
                    </a:srgbClr>
                  </a:outerShdw>
                </a:effectLst>
              </a:rPr>
              <a:t>位置付ける</a:t>
            </a:r>
            <a:r>
              <a:rPr kumimoji="1" lang="ja-JP" altLang="en-US" sz="2800" b="1" dirty="0" smtClean="0">
                <a:effectLst>
                  <a:outerShdw blurRad="38100" dist="38100" dir="2700000" algn="tl">
                    <a:srgbClr val="000000">
                      <a:alpha val="43137"/>
                    </a:srgbClr>
                  </a:outerShdw>
                </a:effectLst>
              </a:rPr>
              <a:t>際</a:t>
            </a:r>
            <a:r>
              <a:rPr kumimoji="1" lang="ja-JP" altLang="en-US" sz="2800" b="1" dirty="0" smtClean="0">
                <a:effectLst>
                  <a:outerShdw blurRad="38100" dist="38100" dir="2700000" algn="tl">
                    <a:srgbClr val="000000">
                      <a:alpha val="43137"/>
                    </a:srgbClr>
                  </a:outerShdw>
                </a:effectLst>
              </a:rPr>
              <a:t>の</a:t>
            </a:r>
            <a:r>
              <a:rPr kumimoji="1" lang="ja-JP" altLang="en-US" sz="2800" b="1" dirty="0">
                <a:effectLst>
                  <a:outerShdw blurRad="38100" dist="38100" dir="2700000" algn="tl">
                    <a:srgbClr val="000000">
                      <a:alpha val="43137"/>
                    </a:srgbClr>
                  </a:outerShdw>
                </a:effectLst>
              </a:rPr>
              <a:t>留意点</a:t>
            </a:r>
            <a:endParaRPr kumimoji="1" lang="ja-JP" altLang="en-US" sz="2800" b="1" dirty="0">
              <a:effectLst>
                <a:outerShdw blurRad="38100" dist="38100" dir="2700000" algn="tl">
                  <a:srgbClr val="000000">
                    <a:alpha val="43137"/>
                  </a:srgbClr>
                </a:outerShdw>
              </a:effectLst>
            </a:endParaRPr>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563803"/>
            <a:ext cx="2143692" cy="2811400"/>
          </a:xfrm>
          <a:prstGeom prst="rect">
            <a:avLst/>
          </a:prstGeom>
          <a:effectLst>
            <a:outerShdw blurRad="76200" dir="18900000" sy="23000" kx="-1200000" algn="bl" rotWithShape="0">
              <a:prstClr val="black">
                <a:alpha val="20000"/>
              </a:prstClr>
            </a:outerShdw>
          </a:effectLst>
        </p:spPr>
      </p:pic>
      <p:pic>
        <p:nvPicPr>
          <p:cNvPr id="2" name="図 1"/>
          <p:cNvPicPr>
            <a:picLocks noChangeAspect="1"/>
          </p:cNvPicPr>
          <p:nvPr/>
        </p:nvPicPr>
        <p:blipFill>
          <a:blip r:embed="rId4"/>
          <a:stretch>
            <a:fillRect/>
          </a:stretch>
        </p:blipFill>
        <p:spPr>
          <a:xfrm>
            <a:off x="2102440" y="3023659"/>
            <a:ext cx="4939117" cy="3351544"/>
          </a:xfrm>
          <a:prstGeom prst="rect">
            <a:avLst/>
          </a:prstGeom>
        </p:spPr>
      </p:pic>
      <p:sp>
        <p:nvSpPr>
          <p:cNvPr id="6" name="角丸四角形 5"/>
          <p:cNvSpPr/>
          <p:nvPr/>
        </p:nvSpPr>
        <p:spPr>
          <a:xfrm>
            <a:off x="2143693" y="3448408"/>
            <a:ext cx="4825618" cy="816801"/>
          </a:xfrm>
          <a:prstGeom prst="roundRect">
            <a:avLst/>
          </a:prstGeom>
          <a:noFill/>
          <a:ln w="7620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矢印コネクタ 9"/>
          <p:cNvCxnSpPr/>
          <p:nvPr/>
        </p:nvCxnSpPr>
        <p:spPr>
          <a:xfrm flipV="1">
            <a:off x="6540285" y="2371241"/>
            <a:ext cx="325464" cy="94539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466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93730" y="1014296"/>
            <a:ext cx="8826284" cy="984985"/>
          </a:xfrm>
          <a:solidFill>
            <a:schemeClr val="accent6">
              <a:lumMod val="20000"/>
              <a:lumOff val="80000"/>
            </a:schemeClr>
          </a:solidFill>
        </p:spPr>
        <p:txBody>
          <a:bodyPr>
            <a:noAutofit/>
          </a:bodyPr>
          <a:lstStyle/>
          <a:p>
            <a:pPr marL="0" indent="0">
              <a:buNone/>
            </a:pPr>
            <a:r>
              <a:rPr lang="ja-JP" altLang="en-US" sz="3200" dirty="0"/>
              <a:t>⑤　総合的な学習の時間に，プログラミング体験を位置付ける時には，次の点に留意すること</a:t>
            </a:r>
            <a:r>
              <a:rPr lang="ja-JP" altLang="en-US" sz="3200" dirty="0" smtClean="0"/>
              <a:t>。</a:t>
            </a:r>
            <a:endParaRPr lang="ja-JP" altLang="en-US" sz="3200" dirty="0"/>
          </a:p>
        </p:txBody>
      </p:sp>
      <p:sp>
        <p:nvSpPr>
          <p:cNvPr id="4" name="スライド番号プレースホルダー 3"/>
          <p:cNvSpPr>
            <a:spLocks noGrp="1"/>
          </p:cNvSpPr>
          <p:nvPr>
            <p:ph type="sldNum" sz="quarter" idx="12"/>
          </p:nvPr>
        </p:nvSpPr>
        <p:spPr/>
        <p:txBody>
          <a:bodyPr/>
          <a:lstStyle/>
          <a:p>
            <a:fld id="{DD638FA8-802B-4CC3-821C-FEAAB671A0D4}" type="slidenum">
              <a:rPr kumimoji="1" lang="ja-JP" altLang="en-US" smtClean="0"/>
              <a:t>18</a:t>
            </a:fld>
            <a:endParaRPr kumimoji="1" lang="ja-JP" altLang="en-US"/>
          </a:p>
        </p:txBody>
      </p:sp>
      <p:sp>
        <p:nvSpPr>
          <p:cNvPr id="5" name="正方形/長方形 4"/>
          <p:cNvSpPr/>
          <p:nvPr/>
        </p:nvSpPr>
        <p:spPr>
          <a:xfrm>
            <a:off x="255722" y="406665"/>
            <a:ext cx="8632555" cy="44574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en-US" altLang="ja-JP" sz="2800" b="1" dirty="0" smtClean="0">
                <a:solidFill>
                  <a:srgbClr val="FFFF00"/>
                </a:solidFill>
                <a:effectLst>
                  <a:outerShdw blurRad="38100" dist="38100" dir="2700000" algn="tl">
                    <a:srgbClr val="000000">
                      <a:alpha val="43137"/>
                    </a:srgbClr>
                  </a:outerShdw>
                </a:effectLst>
              </a:rPr>
              <a:t>B</a:t>
            </a:r>
            <a:r>
              <a:rPr kumimoji="1" lang="ja-JP" altLang="en-US" sz="2800" b="1" dirty="0" smtClean="0">
                <a:solidFill>
                  <a:srgbClr val="FFFF00"/>
                </a:solidFill>
                <a:effectLst>
                  <a:outerShdw blurRad="38100" dist="38100" dir="2700000" algn="tl">
                    <a:srgbClr val="000000">
                      <a:alpha val="43137"/>
                    </a:srgbClr>
                  </a:outerShdw>
                </a:effectLst>
              </a:rPr>
              <a:t>分類</a:t>
            </a:r>
            <a:r>
              <a:rPr kumimoji="1" lang="ja-JP" altLang="en-US" sz="2800" b="1" dirty="0" smtClean="0">
                <a:effectLst>
                  <a:outerShdw blurRad="38100" dist="38100" dir="2700000" algn="tl">
                    <a:srgbClr val="000000">
                      <a:alpha val="43137"/>
                    </a:srgbClr>
                  </a:outerShdw>
                </a:effectLst>
              </a:rPr>
              <a:t>の学習活動</a:t>
            </a:r>
            <a:r>
              <a:rPr kumimoji="1" lang="ja-JP" altLang="en-US" sz="2800" b="1" dirty="0" smtClean="0">
                <a:effectLst>
                  <a:outerShdw blurRad="38100" dist="38100" dir="2700000" algn="tl">
                    <a:srgbClr val="000000">
                      <a:alpha val="43137"/>
                    </a:srgbClr>
                  </a:outerShdw>
                </a:effectLst>
              </a:rPr>
              <a:t>を</a:t>
            </a:r>
            <a:r>
              <a:rPr kumimoji="1" lang="ja-JP" altLang="en-US" sz="2800" b="1" dirty="0" smtClean="0">
                <a:solidFill>
                  <a:srgbClr val="FFCCFF"/>
                </a:solidFill>
                <a:effectLst>
                  <a:outerShdw blurRad="38100" dist="38100" dir="2700000" algn="tl">
                    <a:srgbClr val="000000">
                      <a:alpha val="43137"/>
                    </a:srgbClr>
                  </a:outerShdw>
                </a:effectLst>
              </a:rPr>
              <a:t>教育</a:t>
            </a:r>
            <a:r>
              <a:rPr kumimoji="1" lang="ja-JP" altLang="en-US" sz="2800" b="1" dirty="0">
                <a:solidFill>
                  <a:srgbClr val="FFCCFF"/>
                </a:solidFill>
                <a:effectLst>
                  <a:outerShdw blurRad="38100" dist="38100" dir="2700000" algn="tl">
                    <a:srgbClr val="000000">
                      <a:alpha val="43137"/>
                    </a:srgbClr>
                  </a:outerShdw>
                </a:effectLst>
              </a:rPr>
              <a:t>課程</a:t>
            </a:r>
            <a:r>
              <a:rPr kumimoji="1" lang="ja-JP" altLang="en-US" sz="2800" b="1" dirty="0" smtClean="0">
                <a:solidFill>
                  <a:srgbClr val="FFCCFF"/>
                </a:solidFill>
                <a:effectLst>
                  <a:outerShdw blurRad="38100" dist="38100" dir="2700000" algn="tl">
                    <a:srgbClr val="000000">
                      <a:alpha val="43137"/>
                    </a:srgbClr>
                  </a:outerShdw>
                </a:effectLst>
              </a:rPr>
              <a:t>に</a:t>
            </a:r>
            <a:r>
              <a:rPr kumimoji="1" lang="ja-JP" altLang="en-US" sz="2800" b="1" dirty="0" smtClean="0">
                <a:solidFill>
                  <a:srgbClr val="FFCCFF"/>
                </a:solidFill>
                <a:effectLst>
                  <a:outerShdw blurRad="38100" dist="38100" dir="2700000" algn="tl">
                    <a:srgbClr val="000000">
                      <a:alpha val="43137"/>
                    </a:srgbClr>
                  </a:outerShdw>
                </a:effectLst>
              </a:rPr>
              <a:t>位置付ける</a:t>
            </a:r>
            <a:r>
              <a:rPr kumimoji="1" lang="ja-JP" altLang="en-US" sz="2800" b="1" dirty="0" smtClean="0">
                <a:effectLst>
                  <a:outerShdw blurRad="38100" dist="38100" dir="2700000" algn="tl">
                    <a:srgbClr val="000000">
                      <a:alpha val="43137"/>
                    </a:srgbClr>
                  </a:outerShdw>
                </a:effectLst>
              </a:rPr>
              <a:t>際</a:t>
            </a:r>
            <a:r>
              <a:rPr kumimoji="1" lang="ja-JP" altLang="en-US" sz="2800" b="1" dirty="0" smtClean="0">
                <a:effectLst>
                  <a:outerShdw blurRad="38100" dist="38100" dir="2700000" algn="tl">
                    <a:srgbClr val="000000">
                      <a:alpha val="43137"/>
                    </a:srgbClr>
                  </a:outerShdw>
                </a:effectLst>
              </a:rPr>
              <a:t>の</a:t>
            </a:r>
            <a:r>
              <a:rPr kumimoji="1" lang="ja-JP" altLang="en-US" sz="2800" b="1" dirty="0">
                <a:effectLst>
                  <a:outerShdw blurRad="38100" dist="38100" dir="2700000" algn="tl">
                    <a:srgbClr val="000000">
                      <a:alpha val="43137"/>
                    </a:srgbClr>
                  </a:outerShdw>
                </a:effectLst>
              </a:rPr>
              <a:t>留意点</a:t>
            </a:r>
            <a:endParaRPr kumimoji="1" lang="ja-JP" altLang="en-US" sz="2800" b="1" dirty="0">
              <a:effectLst>
                <a:outerShdw blurRad="38100" dist="38100" dir="2700000" algn="tl">
                  <a:srgbClr val="000000">
                    <a:alpha val="43137"/>
                  </a:srgbClr>
                </a:outerShdw>
              </a:effectLst>
            </a:endParaRPr>
          </a:p>
        </p:txBody>
      </p:sp>
      <p:sp>
        <p:nvSpPr>
          <p:cNvPr id="8" name="正方形/長方形 7"/>
          <p:cNvSpPr/>
          <p:nvPr/>
        </p:nvSpPr>
        <p:spPr>
          <a:xfrm>
            <a:off x="193728" y="2300772"/>
            <a:ext cx="8694547" cy="954107"/>
          </a:xfrm>
          <a:prstGeom prst="rect">
            <a:avLst/>
          </a:prstGeom>
          <a:solidFill>
            <a:schemeClr val="accent5">
              <a:lumMod val="20000"/>
              <a:lumOff val="80000"/>
            </a:schemeClr>
          </a:solidFill>
        </p:spPr>
        <p:txBody>
          <a:bodyPr wrap="square">
            <a:spAutoFit/>
          </a:bodyPr>
          <a:lstStyle/>
          <a:p>
            <a:pPr marL="400050" indent="-400050" algn="just">
              <a:spcAft>
                <a:spcPts val="0"/>
              </a:spcAft>
            </a:pPr>
            <a:r>
              <a:rPr lang="ja-JP" altLang="ja-JP" sz="2800" kern="100" dirty="0" smtClean="0">
                <a:latin typeface="+mn-ea"/>
                <a:cs typeface="Times New Roman" panose="02020603050405020304" pitchFamily="18" charset="0"/>
              </a:rPr>
              <a:t>ア</a:t>
            </a:r>
            <a:r>
              <a:rPr lang="ja-JP" altLang="ja-JP" sz="2800" kern="100" dirty="0">
                <a:latin typeface="+mn-ea"/>
                <a:cs typeface="Times New Roman" panose="02020603050405020304" pitchFamily="18" charset="0"/>
              </a:rPr>
              <a:t>　プログラミングを体験することが，</a:t>
            </a:r>
            <a:r>
              <a:rPr lang="ja-JP" altLang="ja-JP" sz="2800" u="sng" kern="100" dirty="0">
                <a:solidFill>
                  <a:srgbClr val="FF0000"/>
                </a:solidFill>
                <a:latin typeface="+mn-ea"/>
                <a:cs typeface="Times New Roman" panose="02020603050405020304" pitchFamily="18" charset="0"/>
              </a:rPr>
              <a:t>探究的な学習の過程に適切に位置づく</a:t>
            </a:r>
            <a:r>
              <a:rPr lang="ja-JP" altLang="ja-JP" sz="2800" kern="100" dirty="0">
                <a:latin typeface="+mn-ea"/>
                <a:cs typeface="Times New Roman" panose="02020603050405020304" pitchFamily="18" charset="0"/>
              </a:rPr>
              <a:t>ようにすること</a:t>
            </a:r>
            <a:r>
              <a:rPr lang="ja-JP" altLang="ja-JP" sz="2800" kern="100" dirty="0" smtClean="0">
                <a:latin typeface="+mn-ea"/>
                <a:cs typeface="Times New Roman" panose="02020603050405020304" pitchFamily="18" charset="0"/>
              </a:rPr>
              <a:t>。</a:t>
            </a:r>
            <a:endParaRPr lang="ja-JP" altLang="ja-JP" sz="2800" kern="100" dirty="0">
              <a:latin typeface="+mn-ea"/>
              <a:cs typeface="Times New Roman" panose="02020603050405020304" pitchFamily="18" charset="0"/>
            </a:endParaRPr>
          </a:p>
        </p:txBody>
      </p:sp>
      <p:sp>
        <p:nvSpPr>
          <p:cNvPr id="9" name="正方形/長方形 8"/>
          <p:cNvSpPr/>
          <p:nvPr/>
        </p:nvSpPr>
        <p:spPr>
          <a:xfrm>
            <a:off x="193728" y="3556135"/>
            <a:ext cx="8694547" cy="2246769"/>
          </a:xfrm>
          <a:prstGeom prst="rect">
            <a:avLst/>
          </a:prstGeom>
          <a:solidFill>
            <a:schemeClr val="accent5">
              <a:lumMod val="20000"/>
              <a:lumOff val="80000"/>
            </a:schemeClr>
          </a:solidFill>
        </p:spPr>
        <p:txBody>
          <a:bodyPr wrap="square">
            <a:spAutoFit/>
          </a:bodyPr>
          <a:lstStyle/>
          <a:p>
            <a:pPr marL="533400" indent="-533400" algn="just">
              <a:spcAft>
                <a:spcPts val="0"/>
              </a:spcAft>
            </a:pPr>
            <a:r>
              <a:rPr lang="ja-JP" altLang="ja-JP" sz="2800" kern="100" dirty="0">
                <a:latin typeface="+mn-ea"/>
                <a:cs typeface="Times New Roman" panose="02020603050405020304" pitchFamily="18" charset="0"/>
              </a:rPr>
              <a:t>イ　情報に関する課題について探究的に学習する過程において，</a:t>
            </a:r>
            <a:r>
              <a:rPr lang="ja-JP" altLang="ja-JP" sz="2800" u="sng" kern="100" dirty="0">
                <a:solidFill>
                  <a:srgbClr val="FF0000"/>
                </a:solidFill>
                <a:latin typeface="+mn-ea"/>
                <a:cs typeface="Times New Roman" panose="02020603050405020304" pitchFamily="18" charset="0"/>
              </a:rPr>
              <a:t>自分たちの暮らしとプログラミングとの関係を考え，プログラミングを体験しながらそのよさや課題に気付き，現在や将来の自分の生活や生き方と繋げて考えられるようにする</a:t>
            </a:r>
            <a:r>
              <a:rPr lang="ja-JP" altLang="ja-JP" sz="2800" kern="100" dirty="0">
                <a:latin typeface="+mn-ea"/>
                <a:cs typeface="Times New Roman" panose="02020603050405020304" pitchFamily="18" charset="0"/>
              </a:rPr>
              <a:t>こと。</a:t>
            </a:r>
            <a:endParaRPr lang="ja-JP" altLang="ja-JP" sz="2800" kern="100" dirty="0">
              <a:latin typeface="+mn-ea"/>
              <a:cs typeface="Times New Roman" panose="02020603050405020304" pitchFamily="18" charset="0"/>
            </a:endParaRPr>
          </a:p>
        </p:txBody>
      </p:sp>
    </p:spTree>
    <p:extLst>
      <p:ext uri="{BB962C8B-B14F-4D97-AF65-F5344CB8AC3E}">
        <p14:creationId xmlns:p14="http://schemas.microsoft.com/office/powerpoint/2010/main" val="36579338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93730" y="1014296"/>
            <a:ext cx="8826284" cy="984985"/>
          </a:xfrm>
          <a:solidFill>
            <a:schemeClr val="accent6">
              <a:lumMod val="20000"/>
              <a:lumOff val="80000"/>
            </a:schemeClr>
          </a:solidFill>
        </p:spPr>
        <p:txBody>
          <a:bodyPr>
            <a:noAutofit/>
          </a:bodyPr>
          <a:lstStyle/>
          <a:p>
            <a:pPr marL="0" indent="0">
              <a:buNone/>
            </a:pPr>
            <a:r>
              <a:rPr lang="ja-JP" altLang="en-US" sz="3200" dirty="0"/>
              <a:t>⑤　総合的な学習の時間に，プログラミング体験を位置付ける時には，次の点に留意すること</a:t>
            </a:r>
            <a:r>
              <a:rPr lang="ja-JP" altLang="en-US" sz="3200" dirty="0" smtClean="0"/>
              <a:t>。</a:t>
            </a:r>
            <a:endParaRPr lang="ja-JP" altLang="en-US" sz="3200" dirty="0"/>
          </a:p>
        </p:txBody>
      </p:sp>
      <p:sp>
        <p:nvSpPr>
          <p:cNvPr id="4" name="スライド番号プレースホルダー 3"/>
          <p:cNvSpPr>
            <a:spLocks noGrp="1"/>
          </p:cNvSpPr>
          <p:nvPr>
            <p:ph type="sldNum" sz="quarter" idx="12"/>
          </p:nvPr>
        </p:nvSpPr>
        <p:spPr/>
        <p:txBody>
          <a:bodyPr/>
          <a:lstStyle/>
          <a:p>
            <a:fld id="{DD638FA8-802B-4CC3-821C-FEAAB671A0D4}" type="slidenum">
              <a:rPr kumimoji="1" lang="ja-JP" altLang="en-US" smtClean="0"/>
              <a:t>19</a:t>
            </a:fld>
            <a:endParaRPr kumimoji="1" lang="ja-JP" altLang="en-US"/>
          </a:p>
        </p:txBody>
      </p:sp>
      <p:sp>
        <p:nvSpPr>
          <p:cNvPr id="5" name="正方形/長方形 4"/>
          <p:cNvSpPr/>
          <p:nvPr/>
        </p:nvSpPr>
        <p:spPr>
          <a:xfrm>
            <a:off x="255722" y="406665"/>
            <a:ext cx="8632555" cy="44574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en-US" altLang="ja-JP" sz="2800" b="1" dirty="0" smtClean="0">
                <a:solidFill>
                  <a:srgbClr val="FFFF00"/>
                </a:solidFill>
                <a:effectLst>
                  <a:outerShdw blurRad="38100" dist="38100" dir="2700000" algn="tl">
                    <a:srgbClr val="000000">
                      <a:alpha val="43137"/>
                    </a:srgbClr>
                  </a:outerShdw>
                </a:effectLst>
              </a:rPr>
              <a:t>B</a:t>
            </a:r>
            <a:r>
              <a:rPr kumimoji="1" lang="ja-JP" altLang="en-US" sz="2800" b="1" dirty="0" smtClean="0">
                <a:solidFill>
                  <a:srgbClr val="FFFF00"/>
                </a:solidFill>
                <a:effectLst>
                  <a:outerShdw blurRad="38100" dist="38100" dir="2700000" algn="tl">
                    <a:srgbClr val="000000">
                      <a:alpha val="43137"/>
                    </a:srgbClr>
                  </a:outerShdw>
                </a:effectLst>
              </a:rPr>
              <a:t>分類</a:t>
            </a:r>
            <a:r>
              <a:rPr kumimoji="1" lang="ja-JP" altLang="en-US" sz="2800" b="1" dirty="0" smtClean="0">
                <a:effectLst>
                  <a:outerShdw blurRad="38100" dist="38100" dir="2700000" algn="tl">
                    <a:srgbClr val="000000">
                      <a:alpha val="43137"/>
                    </a:srgbClr>
                  </a:outerShdw>
                </a:effectLst>
              </a:rPr>
              <a:t>の学習活動</a:t>
            </a:r>
            <a:r>
              <a:rPr kumimoji="1" lang="ja-JP" altLang="en-US" sz="2800" b="1" dirty="0" smtClean="0">
                <a:effectLst>
                  <a:outerShdw blurRad="38100" dist="38100" dir="2700000" algn="tl">
                    <a:srgbClr val="000000">
                      <a:alpha val="43137"/>
                    </a:srgbClr>
                  </a:outerShdw>
                </a:effectLst>
              </a:rPr>
              <a:t>を</a:t>
            </a:r>
            <a:r>
              <a:rPr kumimoji="1" lang="ja-JP" altLang="en-US" sz="2800" b="1" dirty="0" smtClean="0">
                <a:solidFill>
                  <a:srgbClr val="FFCCFF"/>
                </a:solidFill>
                <a:effectLst>
                  <a:outerShdw blurRad="38100" dist="38100" dir="2700000" algn="tl">
                    <a:srgbClr val="000000">
                      <a:alpha val="43137"/>
                    </a:srgbClr>
                  </a:outerShdw>
                </a:effectLst>
              </a:rPr>
              <a:t>教育</a:t>
            </a:r>
            <a:r>
              <a:rPr kumimoji="1" lang="ja-JP" altLang="en-US" sz="2800" b="1" dirty="0">
                <a:solidFill>
                  <a:srgbClr val="FFCCFF"/>
                </a:solidFill>
                <a:effectLst>
                  <a:outerShdw blurRad="38100" dist="38100" dir="2700000" algn="tl">
                    <a:srgbClr val="000000">
                      <a:alpha val="43137"/>
                    </a:srgbClr>
                  </a:outerShdw>
                </a:effectLst>
              </a:rPr>
              <a:t>課程</a:t>
            </a:r>
            <a:r>
              <a:rPr kumimoji="1" lang="ja-JP" altLang="en-US" sz="2800" b="1" dirty="0" smtClean="0">
                <a:solidFill>
                  <a:srgbClr val="FFCCFF"/>
                </a:solidFill>
                <a:effectLst>
                  <a:outerShdw blurRad="38100" dist="38100" dir="2700000" algn="tl">
                    <a:srgbClr val="000000">
                      <a:alpha val="43137"/>
                    </a:srgbClr>
                  </a:outerShdw>
                </a:effectLst>
              </a:rPr>
              <a:t>に</a:t>
            </a:r>
            <a:r>
              <a:rPr kumimoji="1" lang="ja-JP" altLang="en-US" sz="2800" b="1" dirty="0" smtClean="0">
                <a:solidFill>
                  <a:srgbClr val="FFCCFF"/>
                </a:solidFill>
                <a:effectLst>
                  <a:outerShdw blurRad="38100" dist="38100" dir="2700000" algn="tl">
                    <a:srgbClr val="000000">
                      <a:alpha val="43137"/>
                    </a:srgbClr>
                  </a:outerShdw>
                </a:effectLst>
              </a:rPr>
              <a:t>位置付ける</a:t>
            </a:r>
            <a:r>
              <a:rPr kumimoji="1" lang="ja-JP" altLang="en-US" sz="2800" b="1" dirty="0" smtClean="0">
                <a:effectLst>
                  <a:outerShdw blurRad="38100" dist="38100" dir="2700000" algn="tl">
                    <a:srgbClr val="000000">
                      <a:alpha val="43137"/>
                    </a:srgbClr>
                  </a:outerShdw>
                </a:effectLst>
              </a:rPr>
              <a:t>際</a:t>
            </a:r>
            <a:r>
              <a:rPr kumimoji="1" lang="ja-JP" altLang="en-US" sz="2800" b="1" dirty="0" smtClean="0">
                <a:effectLst>
                  <a:outerShdw blurRad="38100" dist="38100" dir="2700000" algn="tl">
                    <a:srgbClr val="000000">
                      <a:alpha val="43137"/>
                    </a:srgbClr>
                  </a:outerShdw>
                </a:effectLst>
              </a:rPr>
              <a:t>の</a:t>
            </a:r>
            <a:r>
              <a:rPr kumimoji="1" lang="ja-JP" altLang="en-US" sz="2800" b="1" dirty="0">
                <a:effectLst>
                  <a:outerShdw blurRad="38100" dist="38100" dir="2700000" algn="tl">
                    <a:srgbClr val="000000">
                      <a:alpha val="43137"/>
                    </a:srgbClr>
                  </a:outerShdw>
                </a:effectLst>
              </a:rPr>
              <a:t>留意点</a:t>
            </a:r>
            <a:endParaRPr kumimoji="1" lang="ja-JP" altLang="en-US" sz="2800" b="1" dirty="0">
              <a:effectLst>
                <a:outerShdw blurRad="38100" dist="38100" dir="2700000" algn="tl">
                  <a:srgbClr val="000000">
                    <a:alpha val="43137"/>
                  </a:srgbClr>
                </a:outerShdw>
              </a:effectLst>
            </a:endParaRPr>
          </a:p>
        </p:txBody>
      </p:sp>
      <p:sp>
        <p:nvSpPr>
          <p:cNvPr id="8" name="正方形/長方形 7"/>
          <p:cNvSpPr/>
          <p:nvPr/>
        </p:nvSpPr>
        <p:spPr>
          <a:xfrm>
            <a:off x="193729" y="2161170"/>
            <a:ext cx="8694547" cy="2677656"/>
          </a:xfrm>
          <a:prstGeom prst="rect">
            <a:avLst/>
          </a:prstGeom>
          <a:solidFill>
            <a:schemeClr val="accent5">
              <a:lumMod val="20000"/>
              <a:lumOff val="80000"/>
            </a:schemeClr>
          </a:solidFill>
        </p:spPr>
        <p:txBody>
          <a:bodyPr wrap="square">
            <a:spAutoFit/>
          </a:bodyPr>
          <a:lstStyle/>
          <a:p>
            <a:pPr marL="533400" indent="-533400" algn="just">
              <a:spcAft>
                <a:spcPts val="0"/>
              </a:spcAft>
            </a:pPr>
            <a:r>
              <a:rPr lang="ja-JP" altLang="ja-JP" sz="2800" kern="100" dirty="0" smtClean="0">
                <a:latin typeface="+mn-ea"/>
                <a:cs typeface="Times New Roman" panose="02020603050405020304" pitchFamily="18" charset="0"/>
              </a:rPr>
              <a:t>ウ</a:t>
            </a:r>
            <a:r>
              <a:rPr lang="ja-JP" altLang="ja-JP" sz="2800" kern="100" dirty="0">
                <a:latin typeface="+mn-ea"/>
                <a:cs typeface="Times New Roman" panose="02020603050405020304" pitchFamily="18" charset="0"/>
              </a:rPr>
              <a:t>　情報に関する課題に限らず，国際</a:t>
            </a:r>
            <a:r>
              <a:rPr lang="ja-JP" altLang="ja-JP" sz="2800" kern="100" dirty="0" smtClean="0">
                <a:latin typeface="+mn-ea"/>
                <a:cs typeface="Times New Roman" panose="02020603050405020304" pitchFamily="18" charset="0"/>
              </a:rPr>
              <a:t>理解，環境</a:t>
            </a:r>
            <a:r>
              <a:rPr lang="ja-JP" altLang="ja-JP" sz="2800" kern="100" dirty="0">
                <a:latin typeface="+mn-ea"/>
                <a:cs typeface="Times New Roman" panose="02020603050405020304" pitchFamily="18" charset="0"/>
              </a:rPr>
              <a:t>，福祉・健康などの横断的・総合的な課題，地域や学校の特色に応じた課題，児童の興味・関心に基づく課題について学習する場合においても，</a:t>
            </a:r>
            <a:r>
              <a:rPr lang="ja-JP" altLang="ja-JP" sz="2800" u="sng" kern="100" dirty="0">
                <a:solidFill>
                  <a:srgbClr val="FF0000"/>
                </a:solidFill>
                <a:latin typeface="+mn-ea"/>
                <a:cs typeface="Times New Roman" panose="02020603050405020304" pitchFamily="18" charset="0"/>
              </a:rPr>
              <a:t>探究的に調べて分かったことを，多様な方法で表現する際に取り入れる</a:t>
            </a:r>
            <a:r>
              <a:rPr lang="ja-JP" altLang="ja-JP" sz="2800" kern="100" dirty="0">
                <a:latin typeface="+mn-ea"/>
                <a:cs typeface="Times New Roman" panose="02020603050405020304" pitchFamily="18" charset="0"/>
              </a:rPr>
              <a:t>などすること</a:t>
            </a:r>
            <a:r>
              <a:rPr lang="ja-JP" altLang="ja-JP" sz="2800" kern="100" dirty="0" smtClean="0">
                <a:latin typeface="+mn-ea"/>
                <a:cs typeface="Times New Roman" panose="02020603050405020304" pitchFamily="18" charset="0"/>
              </a:rPr>
              <a:t>。</a:t>
            </a:r>
            <a:endParaRPr lang="ja-JP" altLang="ja-JP" sz="2800" kern="100" dirty="0">
              <a:latin typeface="+mn-ea"/>
              <a:cs typeface="Times New Roman" panose="02020603050405020304" pitchFamily="18" charset="0"/>
            </a:endParaRPr>
          </a:p>
        </p:txBody>
      </p:sp>
      <p:sp>
        <p:nvSpPr>
          <p:cNvPr id="2" name="正方形/長方形 1"/>
          <p:cNvSpPr/>
          <p:nvPr/>
        </p:nvSpPr>
        <p:spPr>
          <a:xfrm>
            <a:off x="255722" y="5000715"/>
            <a:ext cx="8632554" cy="1384995"/>
          </a:xfrm>
          <a:prstGeom prst="rect">
            <a:avLst/>
          </a:prstGeom>
          <a:solidFill>
            <a:schemeClr val="accent5">
              <a:lumMod val="20000"/>
              <a:lumOff val="80000"/>
            </a:schemeClr>
          </a:solidFill>
        </p:spPr>
        <p:txBody>
          <a:bodyPr wrap="square">
            <a:spAutoFit/>
          </a:bodyPr>
          <a:lstStyle/>
          <a:p>
            <a:pPr marL="533400" indent="-533400" algn="just">
              <a:spcAft>
                <a:spcPts val="0"/>
              </a:spcAft>
            </a:pPr>
            <a:r>
              <a:rPr lang="ja-JP" altLang="ja-JP" sz="2800" kern="100" dirty="0">
                <a:latin typeface="+mn-ea"/>
                <a:cs typeface="Times New Roman" panose="02020603050405020304" pitchFamily="18" charset="0"/>
              </a:rPr>
              <a:t>エ　他教科においてプログラミング体験を取り入れる際に，</a:t>
            </a:r>
            <a:r>
              <a:rPr lang="ja-JP" altLang="ja-JP" sz="2800" u="sng" kern="100" dirty="0">
                <a:solidFill>
                  <a:srgbClr val="FF0000"/>
                </a:solidFill>
                <a:latin typeface="+mn-ea"/>
                <a:cs typeface="Times New Roman" panose="02020603050405020304" pitchFamily="18" charset="0"/>
              </a:rPr>
              <a:t>その学習と関連させるようにすることで</a:t>
            </a:r>
            <a:r>
              <a:rPr lang="ja-JP" altLang="ja-JP" sz="2800" kern="100" dirty="0">
                <a:solidFill>
                  <a:srgbClr val="FF0000"/>
                </a:solidFill>
                <a:latin typeface="+mn-ea"/>
                <a:cs typeface="Times New Roman" panose="02020603050405020304" pitchFamily="18" charset="0"/>
              </a:rPr>
              <a:t>，</a:t>
            </a:r>
            <a:r>
              <a:rPr lang="ja-JP" altLang="ja-JP" sz="2800" u="sng" kern="100" dirty="0">
                <a:solidFill>
                  <a:srgbClr val="FF0000"/>
                </a:solidFill>
                <a:latin typeface="+mn-ea"/>
                <a:cs typeface="Times New Roman" panose="02020603050405020304" pitchFamily="18" charset="0"/>
              </a:rPr>
              <a:t>児童が取り組みやすくする</a:t>
            </a:r>
            <a:r>
              <a:rPr lang="ja-JP" altLang="ja-JP" sz="2800" kern="100" dirty="0">
                <a:latin typeface="+mn-ea"/>
                <a:cs typeface="Times New Roman" panose="02020603050405020304" pitchFamily="18" charset="0"/>
              </a:rPr>
              <a:t>こと。</a:t>
            </a:r>
            <a:endParaRPr lang="ja-JP" altLang="ja-JP" sz="2800" kern="100" dirty="0">
              <a:latin typeface="+mn-ea"/>
              <a:cs typeface="Times New Roman" panose="02020603050405020304" pitchFamily="18" charset="0"/>
            </a:endParaRPr>
          </a:p>
        </p:txBody>
      </p:sp>
    </p:spTree>
    <p:extLst>
      <p:ext uri="{BB962C8B-B14F-4D97-AF65-F5344CB8AC3E}">
        <p14:creationId xmlns:p14="http://schemas.microsoft.com/office/powerpoint/2010/main" val="39485895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p:cNvSpPr txBox="1">
            <a:spLocks/>
          </p:cNvSpPr>
          <p:nvPr/>
        </p:nvSpPr>
        <p:spPr>
          <a:xfrm>
            <a:off x="295837" y="700630"/>
            <a:ext cx="8848163" cy="29203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6000" dirty="0" smtClean="0">
                <a:solidFill>
                  <a:schemeClr val="accent6">
                    <a:lumMod val="50000"/>
                  </a:schemeClr>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a:t>
            </a:r>
            <a:r>
              <a:rPr lang="ja-JP" altLang="en-US" sz="6000" dirty="0" smtClean="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学習指導要領に</a:t>
            </a:r>
            <a:endParaRPr lang="en-US" altLang="ja-JP" sz="6000" dirty="0" smtClean="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a:p>
            <a:r>
              <a:rPr lang="ja-JP" altLang="en-US" sz="6000" dirty="0" smtClean="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明示されている内容</a:t>
            </a:r>
            <a:endParaRPr lang="en-US" altLang="ja-JP" sz="6000" dirty="0" smtClean="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a:p>
            <a:r>
              <a:rPr lang="ja-JP" altLang="en-US" sz="6000" dirty="0" smtClean="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a:t>
            </a:r>
            <a:r>
              <a:rPr lang="en-US" altLang="ja-JP" sz="6000" dirty="0" smtClean="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A</a:t>
            </a:r>
            <a:r>
              <a:rPr lang="ja-JP" altLang="en-US" sz="6000" dirty="0" smtClean="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分類）だけ</a:t>
            </a:r>
            <a:r>
              <a:rPr lang="ja-JP" altLang="en-US" sz="6000" dirty="0" smtClean="0">
                <a:solidFill>
                  <a:schemeClr val="accent6">
                    <a:lumMod val="50000"/>
                  </a:schemeClr>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位置付ければいいのかな。</a:t>
            </a:r>
            <a:endParaRPr lang="ja-JP" altLang="en-US" sz="7200" dirty="0">
              <a:solidFill>
                <a:schemeClr val="accent6">
                  <a:lumMod val="50000"/>
                </a:schemeClr>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05298">
            <a:off x="6541154" y="2908076"/>
            <a:ext cx="1932459" cy="3468825"/>
          </a:xfrm>
          <a:prstGeom prst="rect">
            <a:avLst/>
          </a:prstGeom>
          <a:effectLst>
            <a:outerShdw blurRad="76200" dir="18900000" sy="23000" kx="-1200000" algn="bl" rotWithShape="0">
              <a:prstClr val="black">
                <a:alpha val="20000"/>
              </a:prstClr>
            </a:outerShdw>
          </a:effectLst>
        </p:spPr>
      </p:pic>
      <p:sp>
        <p:nvSpPr>
          <p:cNvPr id="2" name="スライド番号プレースホルダー 1"/>
          <p:cNvSpPr>
            <a:spLocks noGrp="1"/>
          </p:cNvSpPr>
          <p:nvPr>
            <p:ph type="sldNum" sz="quarter" idx="12"/>
          </p:nvPr>
        </p:nvSpPr>
        <p:spPr/>
        <p:txBody>
          <a:bodyPr/>
          <a:lstStyle/>
          <a:p>
            <a:fld id="{DD638FA8-802B-4CC3-821C-FEAAB671A0D4}" type="slidenum">
              <a:rPr kumimoji="1" lang="ja-JP" altLang="en-US" smtClean="0"/>
              <a:t>2</a:t>
            </a:fld>
            <a:endParaRPr kumimoji="1" lang="ja-JP" altLang="en-US"/>
          </a:p>
        </p:txBody>
      </p:sp>
      <p:sp>
        <p:nvSpPr>
          <p:cNvPr id="4" name="正方形/長方形 3"/>
          <p:cNvSpPr/>
          <p:nvPr/>
        </p:nvSpPr>
        <p:spPr>
          <a:xfrm>
            <a:off x="449480" y="3868318"/>
            <a:ext cx="5501827" cy="584775"/>
          </a:xfrm>
          <a:prstGeom prst="rect">
            <a:avLst/>
          </a:prstGeom>
          <a:solidFill>
            <a:schemeClr val="accent6">
              <a:lumMod val="20000"/>
              <a:lumOff val="80000"/>
            </a:schemeClr>
          </a:solidFill>
        </p:spPr>
        <p:txBody>
          <a:bodyPr wrap="none">
            <a:spAutoFit/>
          </a:bodyPr>
          <a:lstStyle/>
          <a:p>
            <a:r>
              <a:rPr lang="ja-JP" altLang="en-US" sz="3200" dirty="0" smtClean="0">
                <a:ln w="0"/>
                <a:solidFill>
                  <a:schemeClr val="accent6">
                    <a:lumMod val="50000"/>
                  </a:schemeClr>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t>　５年 算数 「正多角形の作図」</a:t>
            </a:r>
            <a:endParaRPr lang="ja-JP" altLang="en-US" sz="3200" dirty="0">
              <a:ln w="0"/>
              <a:solidFill>
                <a:schemeClr val="accent6">
                  <a:lumMod val="50000"/>
                </a:schemeClr>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endParaRPr>
          </a:p>
        </p:txBody>
      </p:sp>
      <p:sp>
        <p:nvSpPr>
          <p:cNvPr id="7" name="正方形/長方形 6"/>
          <p:cNvSpPr/>
          <p:nvPr/>
        </p:nvSpPr>
        <p:spPr>
          <a:xfrm>
            <a:off x="449480" y="4642489"/>
            <a:ext cx="5848076" cy="584775"/>
          </a:xfrm>
          <a:prstGeom prst="rect">
            <a:avLst/>
          </a:prstGeom>
          <a:solidFill>
            <a:schemeClr val="accent6">
              <a:lumMod val="20000"/>
              <a:lumOff val="80000"/>
            </a:schemeClr>
          </a:solidFill>
        </p:spPr>
        <p:txBody>
          <a:bodyPr wrap="none">
            <a:spAutoFit/>
          </a:bodyPr>
          <a:lstStyle/>
          <a:p>
            <a:r>
              <a:rPr lang="ja-JP" altLang="en-US" sz="3200" dirty="0" smtClean="0">
                <a:ln w="0"/>
                <a:solidFill>
                  <a:schemeClr val="accent6">
                    <a:lumMod val="50000"/>
                  </a:schemeClr>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t>　６年 理科 「電気の性質や働き」</a:t>
            </a:r>
            <a:endParaRPr lang="ja-JP" altLang="en-US" sz="3200" dirty="0">
              <a:ln w="0"/>
              <a:solidFill>
                <a:schemeClr val="accent6">
                  <a:lumMod val="50000"/>
                </a:schemeClr>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endParaRPr>
          </a:p>
        </p:txBody>
      </p:sp>
      <p:sp>
        <p:nvSpPr>
          <p:cNvPr id="8" name="正方形/長方形 7"/>
          <p:cNvSpPr/>
          <p:nvPr/>
        </p:nvSpPr>
        <p:spPr>
          <a:xfrm>
            <a:off x="449480" y="5458481"/>
            <a:ext cx="4110421" cy="584775"/>
          </a:xfrm>
          <a:prstGeom prst="rect">
            <a:avLst/>
          </a:prstGeom>
          <a:solidFill>
            <a:schemeClr val="accent6">
              <a:lumMod val="20000"/>
              <a:lumOff val="80000"/>
            </a:schemeClr>
          </a:solidFill>
        </p:spPr>
        <p:txBody>
          <a:bodyPr wrap="none">
            <a:spAutoFit/>
          </a:bodyPr>
          <a:lstStyle/>
          <a:p>
            <a:pPr algn="ctr"/>
            <a:r>
              <a:rPr lang="ja-JP" altLang="en-US" sz="3200" dirty="0" smtClean="0">
                <a:ln w="0"/>
                <a:solidFill>
                  <a:schemeClr val="accent6">
                    <a:lumMod val="50000"/>
                  </a:schemeClr>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t>　総合的な学習の時間</a:t>
            </a:r>
            <a:endParaRPr lang="ja-JP" altLang="en-US" sz="3200" dirty="0">
              <a:ln w="0"/>
              <a:solidFill>
                <a:schemeClr val="accent6">
                  <a:lumMod val="50000"/>
                </a:schemeClr>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0885829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255722" y="1823363"/>
            <a:ext cx="8632555" cy="4296207"/>
          </a:xfrm>
          <a:solidFill>
            <a:schemeClr val="accent4">
              <a:lumMod val="20000"/>
              <a:lumOff val="80000"/>
            </a:schemeClr>
          </a:solidFill>
        </p:spPr>
        <p:txBody>
          <a:bodyPr>
            <a:normAutofit/>
          </a:bodyPr>
          <a:lstStyle/>
          <a:p>
            <a:pPr marL="0" indent="0">
              <a:buNone/>
            </a:pPr>
            <a:r>
              <a:rPr lang="ja-JP" altLang="en-US" sz="3200" dirty="0" smtClean="0"/>
              <a:t>①　プログラミング</a:t>
            </a:r>
            <a:r>
              <a:rPr lang="ja-JP" altLang="en-US" sz="3200" dirty="0"/>
              <a:t>の楽しさや面白さ，</a:t>
            </a:r>
            <a:r>
              <a:rPr lang="ja-JP" altLang="en-US" sz="3200" dirty="0" smtClean="0"/>
              <a:t>達成</a:t>
            </a:r>
            <a:r>
              <a:rPr lang="en-US" altLang="ja-JP" sz="3200" dirty="0" smtClean="0"/>
              <a:t/>
            </a:r>
            <a:br>
              <a:rPr lang="en-US" altLang="ja-JP" sz="3200" dirty="0" smtClean="0"/>
            </a:br>
            <a:r>
              <a:rPr lang="ja-JP" altLang="en-US" sz="3200" dirty="0" smtClean="0"/>
              <a:t>　感</a:t>
            </a:r>
            <a:r>
              <a:rPr lang="ja-JP" altLang="en-US" sz="3200" dirty="0"/>
              <a:t>などを味わえる題材などで</a:t>
            </a:r>
            <a:r>
              <a:rPr lang="ja-JP" altLang="en-US" sz="3200" dirty="0" smtClean="0"/>
              <a:t>プログラミン</a:t>
            </a:r>
            <a:r>
              <a:rPr lang="en-US" altLang="ja-JP" sz="3200" dirty="0" smtClean="0"/>
              <a:t/>
            </a:r>
            <a:br>
              <a:rPr lang="en-US" altLang="ja-JP" sz="3200" dirty="0" smtClean="0"/>
            </a:br>
            <a:r>
              <a:rPr lang="ja-JP" altLang="en-US" sz="3200" dirty="0" smtClean="0"/>
              <a:t>　グ</a:t>
            </a:r>
            <a:r>
              <a:rPr lang="ja-JP" altLang="en-US" sz="3200" dirty="0"/>
              <a:t>を体験</a:t>
            </a:r>
            <a:r>
              <a:rPr lang="ja-JP" altLang="en-US" sz="3200" dirty="0" smtClean="0"/>
              <a:t>する取組</a:t>
            </a:r>
            <a:endParaRPr lang="ja-JP" altLang="en-US" sz="3200" dirty="0"/>
          </a:p>
          <a:p>
            <a:pPr marL="0" indent="0">
              <a:buNone/>
            </a:pPr>
            <a:r>
              <a:rPr lang="ja-JP" altLang="en-US" sz="3200" dirty="0" smtClean="0"/>
              <a:t>②　各教科</a:t>
            </a:r>
            <a:r>
              <a:rPr lang="ja-JP" altLang="en-US" sz="3200" dirty="0"/>
              <a:t>等におけるプログラミングに</a:t>
            </a:r>
            <a:r>
              <a:rPr lang="ja-JP" altLang="en-US" sz="3200" dirty="0" smtClean="0"/>
              <a:t>関す</a:t>
            </a:r>
            <a:r>
              <a:rPr lang="en-US" altLang="ja-JP" sz="3200" dirty="0" smtClean="0"/>
              <a:t/>
            </a:r>
            <a:br>
              <a:rPr lang="en-US" altLang="ja-JP" sz="3200" dirty="0" smtClean="0"/>
            </a:br>
            <a:r>
              <a:rPr lang="ja-JP" altLang="en-US" sz="3200" dirty="0" smtClean="0"/>
              <a:t>　</a:t>
            </a:r>
            <a:r>
              <a:rPr lang="ja-JP" altLang="en-US" sz="3200" dirty="0" err="1" smtClean="0"/>
              <a:t>る</a:t>
            </a:r>
            <a:r>
              <a:rPr lang="ja-JP" altLang="en-US" sz="3200" dirty="0"/>
              <a:t>学習活動に実施に先立って，</a:t>
            </a:r>
            <a:r>
              <a:rPr lang="ja-JP" altLang="en-US" sz="3200" dirty="0" smtClean="0"/>
              <a:t>プログラミ</a:t>
            </a:r>
            <a:r>
              <a:rPr lang="en-US" altLang="ja-JP" sz="3200" dirty="0" smtClean="0"/>
              <a:t/>
            </a:r>
            <a:br>
              <a:rPr lang="en-US" altLang="ja-JP" sz="3200" dirty="0" smtClean="0"/>
            </a:br>
            <a:r>
              <a:rPr lang="ja-JP" altLang="en-US" sz="3200" dirty="0" smtClean="0"/>
              <a:t>　ング</a:t>
            </a:r>
            <a:r>
              <a:rPr lang="ja-JP" altLang="en-US" sz="3200" dirty="0"/>
              <a:t>言語や</a:t>
            </a:r>
            <a:r>
              <a:rPr lang="ja-JP" altLang="en-US" sz="3200" dirty="0" smtClean="0"/>
              <a:t>プログラミング</a:t>
            </a:r>
            <a:r>
              <a:rPr lang="ja-JP" altLang="en-US" sz="3200" dirty="0"/>
              <a:t>の技能の基礎</a:t>
            </a:r>
            <a:r>
              <a:rPr lang="ja-JP" altLang="en-US" sz="3200" dirty="0" smtClean="0"/>
              <a:t>に</a:t>
            </a:r>
            <a:r>
              <a:rPr lang="en-US" altLang="ja-JP" sz="3200" dirty="0" smtClean="0"/>
              <a:t/>
            </a:r>
            <a:br>
              <a:rPr lang="en-US" altLang="ja-JP" sz="3200" dirty="0" smtClean="0"/>
            </a:br>
            <a:r>
              <a:rPr lang="ja-JP" altLang="en-US" sz="3200" dirty="0" smtClean="0"/>
              <a:t>　ついて</a:t>
            </a:r>
            <a:r>
              <a:rPr lang="ja-JP" altLang="en-US" sz="3200" dirty="0"/>
              <a:t>の学習を実施する取組</a:t>
            </a:r>
          </a:p>
          <a:p>
            <a:pPr marL="0" indent="0">
              <a:buNone/>
            </a:pPr>
            <a:r>
              <a:rPr lang="ja-JP" altLang="en-US" sz="3200" dirty="0" smtClean="0"/>
              <a:t>③　各教科</a:t>
            </a:r>
            <a:r>
              <a:rPr lang="ja-JP" altLang="en-US" sz="3200" dirty="0"/>
              <a:t>等の学習と関連させた具体的な</a:t>
            </a:r>
            <a:r>
              <a:rPr lang="ja-JP" altLang="en-US" sz="3200" dirty="0" smtClean="0"/>
              <a:t>課</a:t>
            </a:r>
            <a:r>
              <a:rPr lang="en-US" altLang="ja-JP" sz="3200" dirty="0" smtClean="0"/>
              <a:t/>
            </a:r>
            <a:br>
              <a:rPr lang="en-US" altLang="ja-JP" sz="3200" dirty="0" smtClean="0"/>
            </a:br>
            <a:r>
              <a:rPr lang="ja-JP" altLang="en-US" sz="3200" dirty="0" smtClean="0"/>
              <a:t>　題</a:t>
            </a:r>
            <a:r>
              <a:rPr lang="ja-JP" altLang="en-US" sz="3200" dirty="0"/>
              <a:t>を設定する取組　　等</a:t>
            </a:r>
          </a:p>
          <a:p>
            <a:pPr marL="0" indent="0">
              <a:buNone/>
            </a:pPr>
            <a:endParaRPr kumimoji="1" lang="ja-JP" altLang="en-US" dirty="0"/>
          </a:p>
        </p:txBody>
      </p:sp>
      <p:sp>
        <p:nvSpPr>
          <p:cNvPr id="4" name="スライド番号プレースホルダー 3"/>
          <p:cNvSpPr>
            <a:spLocks noGrp="1"/>
          </p:cNvSpPr>
          <p:nvPr>
            <p:ph type="sldNum" sz="quarter" idx="12"/>
          </p:nvPr>
        </p:nvSpPr>
        <p:spPr/>
        <p:txBody>
          <a:bodyPr/>
          <a:lstStyle/>
          <a:p>
            <a:fld id="{DD638FA8-802B-4CC3-821C-FEAAB671A0D4}" type="slidenum">
              <a:rPr kumimoji="1" lang="ja-JP" altLang="en-US" smtClean="0"/>
              <a:t>20</a:t>
            </a:fld>
            <a:endParaRPr kumimoji="1" lang="ja-JP" altLang="en-US"/>
          </a:p>
        </p:txBody>
      </p:sp>
      <p:sp>
        <p:nvSpPr>
          <p:cNvPr id="5" name="正方形/長方形 4"/>
          <p:cNvSpPr/>
          <p:nvPr/>
        </p:nvSpPr>
        <p:spPr>
          <a:xfrm>
            <a:off x="255722" y="406665"/>
            <a:ext cx="8632555" cy="44574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en-US" altLang="ja-JP" sz="2800" b="1" dirty="0">
                <a:solidFill>
                  <a:srgbClr val="FFFF00"/>
                </a:solidFill>
                <a:effectLst>
                  <a:outerShdw blurRad="38100" dist="38100" dir="2700000" algn="tl">
                    <a:srgbClr val="000000">
                      <a:alpha val="43137"/>
                    </a:srgbClr>
                  </a:outerShdw>
                </a:effectLst>
              </a:rPr>
              <a:t>C</a:t>
            </a:r>
            <a:r>
              <a:rPr kumimoji="1" lang="ja-JP" altLang="en-US" sz="2800" b="1" dirty="0" smtClean="0">
                <a:solidFill>
                  <a:srgbClr val="FFFF00"/>
                </a:solidFill>
                <a:effectLst>
                  <a:outerShdw blurRad="38100" dist="38100" dir="2700000" algn="tl">
                    <a:srgbClr val="000000">
                      <a:alpha val="43137"/>
                    </a:srgbClr>
                  </a:outerShdw>
                </a:effectLst>
              </a:rPr>
              <a:t>分類</a:t>
            </a:r>
            <a:r>
              <a:rPr kumimoji="1" lang="ja-JP" altLang="en-US" sz="2800" b="1" dirty="0" smtClean="0">
                <a:effectLst>
                  <a:outerShdw blurRad="38100" dist="38100" dir="2700000" algn="tl">
                    <a:srgbClr val="000000">
                      <a:alpha val="43137"/>
                    </a:srgbClr>
                  </a:outerShdw>
                </a:effectLst>
              </a:rPr>
              <a:t>の学習活動</a:t>
            </a:r>
            <a:r>
              <a:rPr kumimoji="1" lang="ja-JP" altLang="en-US" sz="2800" b="1" dirty="0" smtClean="0">
                <a:effectLst>
                  <a:outerShdw blurRad="38100" dist="38100" dir="2700000" algn="tl">
                    <a:srgbClr val="000000">
                      <a:alpha val="43137"/>
                    </a:srgbClr>
                  </a:outerShdw>
                </a:effectLst>
              </a:rPr>
              <a:t>を</a:t>
            </a:r>
            <a:r>
              <a:rPr kumimoji="1" lang="ja-JP" altLang="en-US" sz="2800" b="1" dirty="0" smtClean="0">
                <a:effectLst>
                  <a:outerShdw blurRad="38100" dist="38100" dir="2700000" algn="tl">
                    <a:srgbClr val="000000">
                      <a:alpha val="43137"/>
                    </a:srgbClr>
                  </a:outerShdw>
                </a:effectLst>
              </a:rPr>
              <a:t>教育</a:t>
            </a:r>
            <a:r>
              <a:rPr kumimoji="1" lang="ja-JP" altLang="en-US" sz="2800" b="1" dirty="0">
                <a:effectLst>
                  <a:outerShdw blurRad="38100" dist="38100" dir="2700000" algn="tl">
                    <a:srgbClr val="000000">
                      <a:alpha val="43137"/>
                    </a:srgbClr>
                  </a:outerShdw>
                </a:effectLst>
              </a:rPr>
              <a:t>課程</a:t>
            </a:r>
            <a:r>
              <a:rPr kumimoji="1" lang="ja-JP" altLang="en-US" sz="2800" b="1" dirty="0" smtClean="0">
                <a:effectLst>
                  <a:outerShdw blurRad="38100" dist="38100" dir="2700000" algn="tl">
                    <a:srgbClr val="000000">
                      <a:alpha val="43137"/>
                    </a:srgbClr>
                  </a:outerShdw>
                </a:effectLst>
              </a:rPr>
              <a:t>に</a:t>
            </a:r>
            <a:r>
              <a:rPr kumimoji="1" lang="ja-JP" altLang="en-US" sz="2800" b="1" dirty="0" smtClean="0">
                <a:effectLst>
                  <a:outerShdw blurRad="38100" dist="38100" dir="2700000" algn="tl">
                    <a:srgbClr val="000000">
                      <a:alpha val="43137"/>
                    </a:srgbClr>
                  </a:outerShdw>
                </a:effectLst>
              </a:rPr>
              <a:t>位置付ける際</a:t>
            </a:r>
            <a:r>
              <a:rPr kumimoji="1" lang="ja-JP" altLang="en-US" sz="2800" b="1" dirty="0" smtClean="0">
                <a:effectLst>
                  <a:outerShdw blurRad="38100" dist="38100" dir="2700000" algn="tl">
                    <a:srgbClr val="000000">
                      <a:alpha val="43137"/>
                    </a:srgbClr>
                  </a:outerShdw>
                </a:effectLst>
              </a:rPr>
              <a:t>の</a:t>
            </a:r>
            <a:r>
              <a:rPr kumimoji="1" lang="ja-JP" altLang="en-US" sz="2800" b="1" dirty="0">
                <a:effectLst>
                  <a:outerShdw blurRad="38100" dist="38100" dir="2700000" algn="tl">
                    <a:srgbClr val="000000">
                      <a:alpha val="43137"/>
                    </a:srgbClr>
                  </a:outerShdw>
                </a:effectLst>
              </a:rPr>
              <a:t>留意点</a:t>
            </a:r>
            <a:endParaRPr kumimoji="1" lang="ja-JP" altLang="en-US" sz="2800" b="1" dirty="0">
              <a:effectLst>
                <a:outerShdw blurRad="38100" dist="38100" dir="2700000" algn="tl">
                  <a:srgbClr val="000000">
                    <a:alpha val="43137"/>
                  </a:srgbClr>
                </a:outerShdw>
              </a:effectLst>
            </a:endParaRPr>
          </a:p>
        </p:txBody>
      </p:sp>
      <p:sp>
        <p:nvSpPr>
          <p:cNvPr id="2" name="正方形/長方形 1"/>
          <p:cNvSpPr/>
          <p:nvPr/>
        </p:nvSpPr>
        <p:spPr>
          <a:xfrm>
            <a:off x="792856" y="983942"/>
            <a:ext cx="2749471" cy="707886"/>
          </a:xfrm>
          <a:prstGeom prst="rect">
            <a:avLst/>
          </a:prstGeom>
          <a:solidFill>
            <a:schemeClr val="accent6">
              <a:lumMod val="20000"/>
              <a:lumOff val="80000"/>
            </a:schemeClr>
          </a:solidFill>
        </p:spPr>
        <p:txBody>
          <a:bodyPr wrap="none" lIns="91440" tIns="45720" rIns="91440" bIns="45720">
            <a:spAutoFit/>
          </a:bodyPr>
          <a:lstStyle/>
          <a:p>
            <a:pPr algn="ctr"/>
            <a:r>
              <a:rPr lang="ja-JP" altLang="en-US" sz="4000" b="0" cap="none" spc="0" dirty="0" smtClean="0">
                <a:ln w="0"/>
                <a:solidFill>
                  <a:schemeClr val="tx1"/>
                </a:solidFill>
                <a:effectLst>
                  <a:outerShdw blurRad="38100" dist="19050" dir="2700000" algn="tl" rotWithShape="0">
                    <a:schemeClr val="dk1">
                      <a:alpha val="40000"/>
                    </a:schemeClr>
                  </a:outerShdw>
                </a:effectLst>
              </a:rPr>
              <a:t>学習活動例</a:t>
            </a:r>
            <a:endParaRPr lang="ja-JP" altLang="en-US" sz="4000" b="0" cap="none" spc="0" dirty="0">
              <a:ln w="0"/>
              <a:solidFill>
                <a:schemeClr val="tx1"/>
              </a:solidFill>
              <a:effectLst>
                <a:outerShdw blurRad="38100" dist="19050" dir="2700000" algn="tl" rotWithShape="0">
                  <a:schemeClr val="dk1">
                    <a:alpha val="40000"/>
                  </a:schemeClr>
                </a:outerShdw>
              </a:effectLst>
            </a:endParaRPr>
          </a:p>
        </p:txBody>
      </p:sp>
      <p:sp>
        <p:nvSpPr>
          <p:cNvPr id="6" name="正方形/長方形 5"/>
          <p:cNvSpPr/>
          <p:nvPr/>
        </p:nvSpPr>
        <p:spPr>
          <a:xfrm>
            <a:off x="889236" y="6123543"/>
            <a:ext cx="8344868" cy="369332"/>
          </a:xfrm>
          <a:prstGeom prst="rect">
            <a:avLst/>
          </a:prstGeom>
        </p:spPr>
        <p:txBody>
          <a:bodyPr wrap="square">
            <a:spAutoFit/>
          </a:bodyPr>
          <a:lstStyle/>
          <a:p>
            <a:pPr algn="ctr"/>
            <a:r>
              <a:rPr lang="ja-JP" altLang="en-US" dirty="0" smtClean="0">
                <a:solidFill>
                  <a:prstClr val="black"/>
                </a:solidFill>
                <a:latin typeface="ＭＳ Ｐゴシック" panose="020B0600070205080204" pitchFamily="50" charset="-128"/>
                <a:ea typeface="ＭＳ Ｐゴシック" panose="020B0600070205080204" pitchFamily="50" charset="-128"/>
              </a:rPr>
              <a:t>参照：「</a:t>
            </a:r>
            <a:r>
              <a:rPr lang="ja-JP" altLang="en-US" sz="1600" dirty="0">
                <a:solidFill>
                  <a:prstClr val="black"/>
                </a:solidFill>
                <a:latin typeface="ＭＳ Ｐゴシック" panose="020B0600070205080204" pitchFamily="50" charset="-128"/>
                <a:ea typeface="ＭＳ Ｐゴシック" panose="020B0600070205080204" pitchFamily="50" charset="-128"/>
              </a:rPr>
              <a:t>小学校プログラミング教育の</a:t>
            </a:r>
            <a:r>
              <a:rPr lang="ja-JP" altLang="en-US" sz="1600" dirty="0" smtClean="0">
                <a:solidFill>
                  <a:prstClr val="black"/>
                </a:solidFill>
                <a:latin typeface="ＭＳ Ｐゴシック" panose="020B0600070205080204" pitchFamily="50" charset="-128"/>
                <a:ea typeface="ＭＳ Ｐゴシック" panose="020B0600070205080204" pitchFamily="50" charset="-128"/>
              </a:rPr>
              <a:t>手引」</a:t>
            </a:r>
            <a:r>
              <a:rPr lang="ja-JP" altLang="en-US" sz="1600" dirty="0">
                <a:solidFill>
                  <a:prstClr val="black"/>
                </a:solidFill>
                <a:latin typeface="ＭＳ Ｐゴシック" panose="020B0600070205080204" pitchFamily="50" charset="-128"/>
                <a:ea typeface="ＭＳ Ｐゴシック" panose="020B0600070205080204" pitchFamily="50" charset="-128"/>
              </a:rPr>
              <a:t>（</a:t>
            </a:r>
            <a:r>
              <a:rPr lang="ja-JP" altLang="en-US" sz="1600" dirty="0" smtClean="0">
                <a:solidFill>
                  <a:prstClr val="black"/>
                </a:solidFill>
                <a:latin typeface="ＭＳ Ｐゴシック" panose="020B0600070205080204" pitchFamily="50" charset="-128"/>
                <a:ea typeface="ＭＳ Ｐゴシック" panose="020B0600070205080204" pitchFamily="50" charset="-128"/>
              </a:rPr>
              <a:t>第二版） 文部科学省 平成</a:t>
            </a:r>
            <a:r>
              <a:rPr lang="en-US" altLang="ja-JP" sz="1600" dirty="0">
                <a:solidFill>
                  <a:prstClr val="black"/>
                </a:solidFill>
                <a:latin typeface="ＭＳ Ｐゴシック" panose="020B0600070205080204" pitchFamily="50" charset="-128"/>
                <a:ea typeface="ＭＳ Ｐゴシック" panose="020B0600070205080204" pitchFamily="50" charset="-128"/>
              </a:rPr>
              <a:t>30</a:t>
            </a:r>
            <a:r>
              <a:rPr lang="ja-JP" altLang="en-US" sz="1600" dirty="0" smtClean="0">
                <a:solidFill>
                  <a:prstClr val="black"/>
                </a:solidFill>
                <a:latin typeface="ＭＳ Ｐゴシック" panose="020B0600070205080204" pitchFamily="50" charset="-128"/>
                <a:ea typeface="ＭＳ Ｐゴシック" panose="020B0600070205080204" pitchFamily="50" charset="-128"/>
              </a:rPr>
              <a:t>年</a:t>
            </a:r>
            <a:r>
              <a:rPr lang="en-US" altLang="ja-JP" sz="1600" dirty="0" smtClean="0">
                <a:solidFill>
                  <a:prstClr val="black"/>
                </a:solidFill>
                <a:latin typeface="ＭＳ Ｐゴシック" panose="020B0600070205080204" pitchFamily="50" charset="-128"/>
                <a:ea typeface="ＭＳ Ｐゴシック" panose="020B0600070205080204" pitchFamily="50" charset="-128"/>
              </a:rPr>
              <a:t>11</a:t>
            </a:r>
            <a:r>
              <a:rPr lang="ja-JP" altLang="en-US" sz="1600" dirty="0" smtClean="0">
                <a:solidFill>
                  <a:prstClr val="black"/>
                </a:solidFill>
                <a:latin typeface="ＭＳ Ｐゴシック" panose="020B0600070205080204" pitchFamily="50" charset="-128"/>
                <a:ea typeface="ＭＳ Ｐゴシック" panose="020B0600070205080204" pitchFamily="50" charset="-128"/>
              </a:rPr>
              <a:t>月</a:t>
            </a:r>
            <a:endParaRPr lang="ja-JP" altLang="en-US" sz="1600" dirty="0">
              <a:solidFill>
                <a:prstClr val="black"/>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606237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D638FA8-802B-4CC3-821C-FEAAB671A0D4}" type="slidenum">
              <a:rPr kumimoji="1" lang="ja-JP" altLang="en-US" smtClean="0"/>
              <a:t>21</a:t>
            </a:fld>
            <a:endParaRPr kumimoji="1" lang="ja-JP" altLang="en-US"/>
          </a:p>
        </p:txBody>
      </p:sp>
      <p:pic>
        <p:nvPicPr>
          <p:cNvPr id="6" name="図 5"/>
          <p:cNvPicPr>
            <a:picLocks noChangeAspect="1"/>
          </p:cNvPicPr>
          <p:nvPr/>
        </p:nvPicPr>
        <p:blipFill>
          <a:blip r:embed="rId3">
            <a:clrChange>
              <a:clrFrom>
                <a:srgbClr val="FFFFFF"/>
              </a:clrFrom>
              <a:clrTo>
                <a:srgbClr val="FFFFFF">
                  <a:alpha val="0"/>
                </a:srgbClr>
              </a:clrTo>
            </a:clrChange>
          </a:blip>
          <a:stretch>
            <a:fillRect/>
          </a:stretch>
        </p:blipFill>
        <p:spPr>
          <a:xfrm>
            <a:off x="133191" y="990107"/>
            <a:ext cx="8146781" cy="5502768"/>
          </a:xfrm>
          <a:prstGeom prst="rect">
            <a:avLst/>
          </a:prstGeom>
        </p:spPr>
      </p:pic>
      <p:sp>
        <p:nvSpPr>
          <p:cNvPr id="7" name="正方形/長方形 6"/>
          <p:cNvSpPr/>
          <p:nvPr/>
        </p:nvSpPr>
        <p:spPr>
          <a:xfrm>
            <a:off x="507264" y="482275"/>
            <a:ext cx="8146781" cy="1015663"/>
          </a:xfrm>
          <a:prstGeom prst="rect">
            <a:avLst/>
          </a:prstGeom>
          <a:solidFill>
            <a:srgbClr val="E2F0D9">
              <a:alpha val="45882"/>
            </a:srgbClr>
          </a:solidFill>
        </p:spPr>
        <p:txBody>
          <a:bodyPr wrap="none" lIns="91440" tIns="45720" rIns="91440" bIns="45720">
            <a:spAutoFit/>
          </a:bodyPr>
          <a:lstStyle/>
          <a:p>
            <a:pPr algn="ctr"/>
            <a:r>
              <a:rPr lang="ja-JP" altLang="en-US" sz="3200" b="1" cap="none" spc="0" dirty="0" smtClean="0">
                <a:ln w="9525">
                  <a:solidFill>
                    <a:schemeClr val="accent6">
                      <a:lumMod val="20000"/>
                      <a:lumOff val="80000"/>
                    </a:schemeClr>
                  </a:solidFill>
                  <a:prstDash val="solid"/>
                </a:ln>
                <a:solidFill>
                  <a:schemeClr val="accent6">
                    <a:lumMod val="50000"/>
                  </a:schemeClr>
                </a:solidFill>
                <a:effectLst>
                  <a:outerShdw blurRad="12700" dist="38100" dir="2700000" algn="tl" rotWithShape="0">
                    <a:schemeClr val="bg1">
                      <a:lumMod val="50000"/>
                    </a:schemeClr>
                  </a:outerShdw>
                </a:effectLst>
                <a:latin typeface="ＭＳ Ｐゴシック" panose="020B0600070205080204" pitchFamily="50" charset="-128"/>
                <a:ea typeface="ＭＳ Ｐゴシック" panose="020B0600070205080204" pitchFamily="50" charset="-128"/>
              </a:rPr>
              <a:t>県総合教育センター</a:t>
            </a:r>
            <a:endParaRPr lang="en-US" altLang="ja-JP" sz="3200" b="1" cap="none" spc="0" dirty="0" smtClean="0">
              <a:ln w="9525">
                <a:solidFill>
                  <a:schemeClr val="accent6">
                    <a:lumMod val="20000"/>
                    <a:lumOff val="80000"/>
                  </a:schemeClr>
                </a:solidFill>
                <a:prstDash val="solid"/>
              </a:ln>
              <a:solidFill>
                <a:schemeClr val="accent6">
                  <a:lumMod val="50000"/>
                </a:schemeClr>
              </a:solidFill>
              <a:effectLst>
                <a:outerShdw blurRad="12700" dist="38100" dir="2700000" algn="tl" rotWithShape="0">
                  <a:schemeClr val="bg1">
                    <a:lumMod val="50000"/>
                  </a:schemeClr>
                </a:outerShdw>
              </a:effectLst>
              <a:latin typeface="ＭＳ Ｐゴシック" panose="020B0600070205080204" pitchFamily="50" charset="-128"/>
              <a:ea typeface="ＭＳ Ｐゴシック" panose="020B0600070205080204" pitchFamily="50" charset="-128"/>
            </a:endParaRPr>
          </a:p>
          <a:p>
            <a:pPr algn="ctr"/>
            <a:r>
              <a:rPr lang="ja-JP" altLang="en-US" sz="2800" b="1" spc="-150" dirty="0" smtClean="0">
                <a:ln w="9525">
                  <a:solidFill>
                    <a:schemeClr val="accent6">
                      <a:lumMod val="20000"/>
                      <a:lumOff val="80000"/>
                    </a:schemeClr>
                  </a:solidFill>
                  <a:prstDash val="solid"/>
                </a:ln>
                <a:solidFill>
                  <a:schemeClr val="accent6">
                    <a:lumMod val="50000"/>
                  </a:schemeClr>
                </a:solidFill>
                <a:effectLst>
                  <a:outerShdw blurRad="12700" dist="38100" dir="2700000" algn="tl" rotWithShape="0">
                    <a:schemeClr val="bg1">
                      <a:lumMod val="50000"/>
                    </a:schemeClr>
                  </a:outerShdw>
                </a:effectLst>
                <a:latin typeface="ＭＳ Ｐゴシック" panose="020B0600070205080204" pitchFamily="50" charset="-128"/>
                <a:ea typeface="ＭＳ Ｐゴシック" panose="020B0600070205080204" pitchFamily="50" charset="-128"/>
              </a:rPr>
              <a:t>「かごしま小学校プログラミング教育</a:t>
            </a:r>
            <a:r>
              <a:rPr lang="ja-JP" altLang="en-US" sz="2800" b="1" spc="-150" dirty="0" smtClean="0">
                <a:ln w="9525">
                  <a:solidFill>
                    <a:schemeClr val="accent6">
                      <a:lumMod val="20000"/>
                      <a:lumOff val="80000"/>
                    </a:schemeClr>
                  </a:solidFill>
                  <a:prstDash val="solid"/>
                </a:ln>
                <a:solidFill>
                  <a:srgbClr val="FF0000"/>
                </a:solidFill>
                <a:effectLst>
                  <a:outerShdw blurRad="12700" dist="38100" dir="2700000" algn="tl" rotWithShape="0">
                    <a:schemeClr val="bg1">
                      <a:lumMod val="50000"/>
                    </a:schemeClr>
                  </a:outerShdw>
                </a:effectLst>
                <a:latin typeface="ＭＳ Ｐゴシック" panose="020B0600070205080204" pitchFamily="50" charset="-128"/>
                <a:ea typeface="ＭＳ Ｐゴシック" panose="020B0600070205080204" pitchFamily="50" charset="-128"/>
              </a:rPr>
              <a:t>モデルカリキュラム</a:t>
            </a:r>
            <a:r>
              <a:rPr lang="ja-JP" altLang="en-US" sz="2800" b="1" spc="-150" dirty="0" smtClean="0">
                <a:ln w="9525">
                  <a:solidFill>
                    <a:schemeClr val="accent6">
                      <a:lumMod val="20000"/>
                      <a:lumOff val="80000"/>
                    </a:schemeClr>
                  </a:solidFill>
                  <a:prstDash val="solid"/>
                </a:ln>
                <a:solidFill>
                  <a:schemeClr val="accent6">
                    <a:lumMod val="50000"/>
                  </a:schemeClr>
                </a:solidFill>
                <a:effectLst>
                  <a:outerShdw blurRad="12700" dist="38100" dir="2700000" algn="tl" rotWithShape="0">
                    <a:schemeClr val="bg1">
                      <a:lumMod val="50000"/>
                    </a:schemeClr>
                  </a:outerShdw>
                </a:effectLst>
                <a:latin typeface="ＭＳ Ｐゴシック" panose="020B0600070205080204" pitchFamily="50" charset="-128"/>
                <a:ea typeface="ＭＳ Ｐゴシック" panose="020B0600070205080204" pitchFamily="50" charset="-128"/>
              </a:rPr>
              <a:t>」</a:t>
            </a:r>
            <a:endParaRPr lang="ja-JP" altLang="en-US" sz="2800" b="1" cap="none" spc="-150" dirty="0">
              <a:ln w="9525">
                <a:solidFill>
                  <a:schemeClr val="accent6">
                    <a:lumMod val="20000"/>
                    <a:lumOff val="80000"/>
                  </a:schemeClr>
                </a:solidFill>
                <a:prstDash val="solid"/>
              </a:ln>
              <a:solidFill>
                <a:schemeClr val="accent6">
                  <a:lumMod val="50000"/>
                </a:schemeClr>
              </a:solidFill>
              <a:effectLst>
                <a:outerShdw blurRad="12700" dist="38100" dir="2700000" algn="tl" rotWithShape="0">
                  <a:schemeClr val="bg1">
                    <a:lumMod val="50000"/>
                  </a:schemeClr>
                </a:outerShdw>
              </a:effectLst>
              <a:latin typeface="ＭＳ Ｐゴシック" panose="020B0600070205080204" pitchFamily="50" charset="-128"/>
              <a:ea typeface="ＭＳ Ｐゴシック" panose="020B0600070205080204" pitchFamily="50" charset="-128"/>
            </a:endParaRPr>
          </a:p>
        </p:txBody>
      </p:sp>
      <p:sp>
        <p:nvSpPr>
          <p:cNvPr id="8" name="正方形/長方形 7"/>
          <p:cNvSpPr/>
          <p:nvPr/>
        </p:nvSpPr>
        <p:spPr>
          <a:xfrm>
            <a:off x="78947" y="5415657"/>
            <a:ext cx="8802410" cy="1077218"/>
          </a:xfrm>
          <a:prstGeom prst="rect">
            <a:avLst/>
          </a:prstGeom>
          <a:noFill/>
        </p:spPr>
        <p:txBody>
          <a:bodyPr wrap="none" lIns="91440" tIns="45720" rIns="91440" bIns="45720">
            <a:spAutoFit/>
          </a:bodyPr>
          <a:lstStyle/>
          <a:p>
            <a:pPr algn="ctr"/>
            <a:r>
              <a:rPr lang="ja-JP" altLang="en-US" sz="3200" b="1" dirty="0" smtClean="0">
                <a:ln w="6600">
                  <a:solidFill>
                    <a:schemeClr val="accent6"/>
                  </a:solidFill>
                  <a:prstDash val="solid"/>
                </a:ln>
                <a:solidFill>
                  <a:srgbClr val="FFFFFF"/>
                </a:solidFill>
                <a:effectLst>
                  <a:outerShdw dist="38100" dir="2700000" algn="tl" rotWithShape="0">
                    <a:schemeClr val="accent6">
                      <a:lumMod val="50000"/>
                    </a:schemeClr>
                  </a:outerShdw>
                </a:effectLst>
              </a:rPr>
              <a:t>来年度「県総合教育センター調査研究発表会」</a:t>
            </a:r>
            <a:endParaRPr lang="en-US" altLang="ja-JP" sz="3200" b="1" dirty="0" smtClean="0">
              <a:ln w="6600">
                <a:solidFill>
                  <a:schemeClr val="accent6"/>
                </a:solidFill>
                <a:prstDash val="solid"/>
              </a:ln>
              <a:solidFill>
                <a:srgbClr val="FFFFFF"/>
              </a:solidFill>
              <a:effectLst>
                <a:outerShdw dist="38100" dir="2700000" algn="tl" rotWithShape="0">
                  <a:schemeClr val="accent6">
                    <a:lumMod val="50000"/>
                  </a:schemeClr>
                </a:outerShdw>
              </a:effectLst>
            </a:endParaRPr>
          </a:p>
          <a:p>
            <a:pPr algn="r"/>
            <a:r>
              <a:rPr lang="ja-JP" altLang="en-US" sz="3200" b="1" dirty="0" err="1" smtClean="0">
                <a:ln w="6600">
                  <a:solidFill>
                    <a:schemeClr val="accent6"/>
                  </a:solidFill>
                  <a:prstDash val="solid"/>
                </a:ln>
                <a:solidFill>
                  <a:srgbClr val="FFFFFF"/>
                </a:solidFill>
                <a:effectLst>
                  <a:outerShdw dist="38100" dir="2700000" algn="tl" rotWithShape="0">
                    <a:schemeClr val="accent6">
                      <a:lumMod val="50000"/>
                    </a:schemeClr>
                  </a:outerShdw>
                </a:effectLst>
              </a:rPr>
              <a:t>にて</a:t>
            </a:r>
            <a:r>
              <a:rPr lang="ja-JP" altLang="en-US" sz="3200" b="1" dirty="0" smtClean="0">
                <a:ln w="6600">
                  <a:solidFill>
                    <a:schemeClr val="accent6"/>
                  </a:solidFill>
                  <a:prstDash val="solid"/>
                </a:ln>
                <a:solidFill>
                  <a:srgbClr val="FFFFFF"/>
                </a:solidFill>
                <a:effectLst>
                  <a:outerShdw dist="38100" dir="2700000" algn="tl" rotWithShape="0">
                    <a:schemeClr val="accent6">
                      <a:lumMod val="50000"/>
                    </a:schemeClr>
                  </a:outerShdw>
                </a:effectLst>
              </a:rPr>
              <a:t>発表予定</a:t>
            </a:r>
            <a:endParaRPr lang="ja-JP" altLang="en-US" sz="3200" b="1" cap="none" spc="0" dirty="0">
              <a:ln w="6600">
                <a:solidFill>
                  <a:schemeClr val="accent6"/>
                </a:solidFill>
                <a:prstDash val="solid"/>
              </a:ln>
              <a:solidFill>
                <a:srgbClr val="FFFFFF"/>
              </a:solidFill>
              <a:effectLst>
                <a:outerShdw dist="38100" dir="2700000" algn="tl" rotWithShape="0">
                  <a:schemeClr val="accent6">
                    <a:lumMod val="50000"/>
                  </a:schemeClr>
                </a:outerShdw>
              </a:effectLst>
            </a:endParaRPr>
          </a:p>
        </p:txBody>
      </p:sp>
    </p:spTree>
    <p:extLst>
      <p:ext uri="{BB962C8B-B14F-4D97-AF65-F5344CB8AC3E}">
        <p14:creationId xmlns:p14="http://schemas.microsoft.com/office/powerpoint/2010/main" val="1750818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263471" y="604434"/>
            <a:ext cx="8245098" cy="5129939"/>
          </a:xfrm>
          <a:prstGeom prst="roundRect">
            <a:avLst>
              <a:gd name="adj" fmla="val 11434"/>
            </a:avLst>
          </a:prstGeom>
          <a:blipFill>
            <a:blip r:embed="rId3"/>
            <a:tile tx="0" ty="0" sx="100000" sy="100000" flip="none" algn="tl"/>
          </a:blipFill>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DD638FA8-802B-4CC3-821C-FEAAB671A0D4}" type="slidenum">
              <a:rPr kumimoji="1" lang="ja-JP" altLang="en-US" smtClean="0"/>
              <a:t>3</a:t>
            </a:fld>
            <a:endParaRPr kumimoji="1" lang="ja-JP" altLang="en-US"/>
          </a:p>
        </p:txBody>
      </p:sp>
      <p:sp>
        <p:nvSpPr>
          <p:cNvPr id="9" name="正方形/長方形 8"/>
          <p:cNvSpPr/>
          <p:nvPr/>
        </p:nvSpPr>
        <p:spPr>
          <a:xfrm>
            <a:off x="606876" y="872393"/>
            <a:ext cx="7483239" cy="4567511"/>
          </a:xfrm>
          <a:prstGeom prst="rect">
            <a:avLst/>
          </a:prstGeom>
          <a:solidFill>
            <a:srgbClr val="FFFFCC"/>
          </a:solidFill>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5400" dirty="0" smtClean="0">
                <a:solidFill>
                  <a:schemeClr val="tx1"/>
                </a:solidFill>
                <a:latin typeface="ＭＳ Ｐゴシック" panose="020B0600070205080204" pitchFamily="50" charset="-128"/>
                <a:ea typeface="ＭＳ Ｐゴシック" panose="020B0600070205080204" pitchFamily="50" charset="-128"/>
              </a:rPr>
              <a:t>　</a:t>
            </a:r>
            <a:r>
              <a:rPr kumimoji="1" lang="ja-JP" altLang="en-US" sz="4800" dirty="0" smtClean="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プログラミング教育は</a:t>
            </a:r>
            <a:r>
              <a:rPr kumimoji="1" lang="en-US" altLang="ja-JP" sz="4800" dirty="0" smtClean="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a:t>
            </a:r>
          </a:p>
          <a:p>
            <a:r>
              <a:rPr kumimoji="1" lang="ja-JP" altLang="en-US" sz="4800" dirty="0">
                <a:solidFill>
                  <a:schemeClr val="tx1"/>
                </a:solidFill>
                <a:latin typeface="ＭＳ Ｐゴシック" panose="020B0600070205080204" pitchFamily="50" charset="-128"/>
                <a:ea typeface="ＭＳ Ｐゴシック" panose="020B0600070205080204" pitchFamily="50" charset="-128"/>
              </a:rPr>
              <a:t>　</a:t>
            </a:r>
            <a:r>
              <a:rPr kumimoji="1" lang="ja-JP" altLang="en-US" sz="5400" u="sng" dirty="0" smtClean="0">
                <a:solidFill>
                  <a:schemeClr val="tx1"/>
                </a:solidFill>
                <a:latin typeface="ＭＳ Ｐゴシック" panose="020B0600070205080204" pitchFamily="50" charset="-128"/>
                <a:ea typeface="ＭＳ Ｐゴシック" panose="020B0600070205080204" pitchFamily="50" charset="-128"/>
              </a:rPr>
              <a:t>教育課程全体</a:t>
            </a:r>
            <a:r>
              <a:rPr kumimoji="1" lang="ja-JP" altLang="en-US" sz="5400" dirty="0" smtClean="0">
                <a:solidFill>
                  <a:schemeClr val="tx1"/>
                </a:solidFill>
                <a:latin typeface="ＭＳ Ｐゴシック" panose="020B0600070205080204" pitchFamily="50" charset="-128"/>
                <a:ea typeface="ＭＳ Ｐゴシック" panose="020B0600070205080204" pitchFamily="50" charset="-128"/>
              </a:rPr>
              <a:t>を見渡しながら適切に位置付け</a:t>
            </a:r>
            <a:endParaRPr kumimoji="1" lang="en-US" altLang="ja-JP" sz="5400" dirty="0" smtClean="0">
              <a:solidFill>
                <a:schemeClr val="tx1"/>
              </a:solidFill>
              <a:latin typeface="ＭＳ Ｐゴシック" panose="020B0600070205080204" pitchFamily="50" charset="-128"/>
              <a:ea typeface="ＭＳ Ｐゴシック" panose="020B0600070205080204" pitchFamily="50" charset="-128"/>
            </a:endParaRPr>
          </a:p>
          <a:p>
            <a:r>
              <a:rPr kumimoji="1" lang="ja-JP" altLang="en-US" sz="5400" dirty="0" smtClean="0">
                <a:solidFill>
                  <a:schemeClr val="tx1"/>
                </a:solidFill>
                <a:latin typeface="ＭＳ Ｐゴシック" panose="020B0600070205080204" pitchFamily="50" charset="-128"/>
                <a:ea typeface="ＭＳ Ｐゴシック" panose="020B0600070205080204" pitchFamily="50" charset="-128"/>
              </a:rPr>
              <a:t>ることが大切です。</a:t>
            </a:r>
            <a:endParaRPr kumimoji="1" lang="ja-JP" altLang="en-US" sz="5400" dirty="0">
              <a:solidFill>
                <a:schemeClr val="tx1"/>
              </a:solidFill>
              <a:latin typeface="ＭＳ Ｐゴシック" panose="020B0600070205080204" pitchFamily="50" charset="-128"/>
              <a:ea typeface="ＭＳ Ｐゴシック" panose="020B0600070205080204" pitchFamily="50" charset="-128"/>
            </a:endParaRPr>
          </a:p>
        </p:txBody>
      </p:sp>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58373" y="3565981"/>
            <a:ext cx="2231756" cy="2926894"/>
          </a:xfrm>
          <a:prstGeom prst="rect">
            <a:avLst/>
          </a:prstGeom>
          <a:effectLst>
            <a:outerShdw blurRad="76200" dir="18900000" sy="23000" kx="-1200000" algn="bl" rotWithShape="0">
              <a:prstClr val="black">
                <a:alpha val="20000"/>
              </a:prstClr>
            </a:outerShdw>
          </a:effectLst>
        </p:spPr>
      </p:pic>
      <p:sp>
        <p:nvSpPr>
          <p:cNvPr id="10" name="正方形/長方形 9"/>
          <p:cNvSpPr/>
          <p:nvPr/>
        </p:nvSpPr>
        <p:spPr>
          <a:xfrm>
            <a:off x="715366" y="5696942"/>
            <a:ext cx="6565066" cy="369332"/>
          </a:xfrm>
          <a:prstGeom prst="rect">
            <a:avLst/>
          </a:prstGeom>
        </p:spPr>
        <p:txBody>
          <a:bodyPr wrap="square">
            <a:spAutoFit/>
          </a:bodyPr>
          <a:lstStyle/>
          <a:p>
            <a:pPr algn="ctr"/>
            <a:r>
              <a:rPr lang="ja-JP" altLang="en-US" dirty="0" smtClean="0">
                <a:solidFill>
                  <a:prstClr val="black"/>
                </a:solidFill>
                <a:latin typeface="ＭＳ Ｐゴシック" panose="020B0600070205080204" pitchFamily="50" charset="-128"/>
                <a:ea typeface="ＭＳ Ｐゴシック" panose="020B0600070205080204" pitchFamily="50" charset="-128"/>
              </a:rPr>
              <a:t>「</a:t>
            </a:r>
            <a:r>
              <a:rPr lang="ja-JP" altLang="en-US" sz="1600" dirty="0">
                <a:solidFill>
                  <a:prstClr val="black"/>
                </a:solidFill>
                <a:latin typeface="ＭＳ Ｐゴシック" panose="020B0600070205080204" pitchFamily="50" charset="-128"/>
                <a:ea typeface="ＭＳ Ｐゴシック" panose="020B0600070205080204" pitchFamily="50" charset="-128"/>
              </a:rPr>
              <a:t>小学校プログラミング教育の</a:t>
            </a:r>
            <a:r>
              <a:rPr lang="ja-JP" altLang="en-US" sz="1600" dirty="0" smtClean="0">
                <a:solidFill>
                  <a:prstClr val="black"/>
                </a:solidFill>
                <a:latin typeface="ＭＳ Ｐゴシック" panose="020B0600070205080204" pitchFamily="50" charset="-128"/>
                <a:ea typeface="ＭＳ Ｐゴシック" panose="020B0600070205080204" pitchFamily="50" charset="-128"/>
              </a:rPr>
              <a:t>手引」</a:t>
            </a:r>
            <a:r>
              <a:rPr lang="ja-JP" altLang="en-US" sz="1600" dirty="0">
                <a:solidFill>
                  <a:prstClr val="black"/>
                </a:solidFill>
                <a:latin typeface="ＭＳ Ｐゴシック" panose="020B0600070205080204" pitchFamily="50" charset="-128"/>
                <a:ea typeface="ＭＳ Ｐゴシック" panose="020B0600070205080204" pitchFamily="50" charset="-128"/>
              </a:rPr>
              <a:t>（</a:t>
            </a:r>
            <a:r>
              <a:rPr lang="ja-JP" altLang="en-US" sz="1600" dirty="0" smtClean="0">
                <a:solidFill>
                  <a:prstClr val="black"/>
                </a:solidFill>
                <a:latin typeface="ＭＳ Ｐゴシック" panose="020B0600070205080204" pitchFamily="50" charset="-128"/>
                <a:ea typeface="ＭＳ Ｐゴシック" panose="020B0600070205080204" pitchFamily="50" charset="-128"/>
              </a:rPr>
              <a:t>第二版） 文部科学省 平成</a:t>
            </a:r>
            <a:r>
              <a:rPr lang="en-US" altLang="ja-JP" sz="1600" dirty="0">
                <a:solidFill>
                  <a:prstClr val="black"/>
                </a:solidFill>
                <a:latin typeface="ＭＳ Ｐゴシック" panose="020B0600070205080204" pitchFamily="50" charset="-128"/>
                <a:ea typeface="ＭＳ Ｐゴシック" panose="020B0600070205080204" pitchFamily="50" charset="-128"/>
              </a:rPr>
              <a:t>30</a:t>
            </a:r>
            <a:r>
              <a:rPr lang="ja-JP" altLang="en-US" sz="1600" dirty="0" smtClean="0">
                <a:solidFill>
                  <a:prstClr val="black"/>
                </a:solidFill>
                <a:latin typeface="ＭＳ Ｐゴシック" panose="020B0600070205080204" pitchFamily="50" charset="-128"/>
                <a:ea typeface="ＭＳ Ｐゴシック" panose="020B0600070205080204" pitchFamily="50" charset="-128"/>
              </a:rPr>
              <a:t>年</a:t>
            </a:r>
            <a:r>
              <a:rPr lang="en-US" altLang="ja-JP" sz="1600" dirty="0" smtClean="0">
                <a:solidFill>
                  <a:prstClr val="black"/>
                </a:solidFill>
                <a:latin typeface="ＭＳ Ｐゴシック" panose="020B0600070205080204" pitchFamily="50" charset="-128"/>
                <a:ea typeface="ＭＳ Ｐゴシック" panose="020B0600070205080204" pitchFamily="50" charset="-128"/>
              </a:rPr>
              <a:t>11</a:t>
            </a:r>
            <a:r>
              <a:rPr lang="ja-JP" altLang="en-US" sz="1600" dirty="0" smtClean="0">
                <a:solidFill>
                  <a:prstClr val="black"/>
                </a:solidFill>
                <a:latin typeface="ＭＳ Ｐゴシック" panose="020B0600070205080204" pitchFamily="50" charset="-128"/>
                <a:ea typeface="ＭＳ Ｐゴシック" panose="020B0600070205080204" pitchFamily="50" charset="-128"/>
              </a:rPr>
              <a:t>月</a:t>
            </a:r>
            <a:endParaRPr lang="ja-JP" altLang="en-US" sz="1600" dirty="0">
              <a:solidFill>
                <a:prstClr val="black"/>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881934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D638FA8-802B-4CC3-821C-FEAAB671A0D4}" type="slidenum">
              <a:rPr kumimoji="1" lang="ja-JP" altLang="en-US" smtClean="0"/>
              <a:t>4</a:t>
            </a:fld>
            <a:endParaRPr kumimoji="1" lang="ja-JP" altLang="en-US"/>
          </a:p>
        </p:txBody>
      </p:sp>
      <p:sp>
        <p:nvSpPr>
          <p:cNvPr id="5" name="タイトル 1"/>
          <p:cNvSpPr txBox="1">
            <a:spLocks/>
          </p:cNvSpPr>
          <p:nvPr/>
        </p:nvSpPr>
        <p:spPr>
          <a:xfrm>
            <a:off x="185980" y="409058"/>
            <a:ext cx="8648054" cy="871713"/>
          </a:xfrm>
          <a:prstGeom prst="rect">
            <a:avLst/>
          </a:prstGeom>
          <a:solidFill>
            <a:schemeClr val="accent6">
              <a:lumMod val="40000"/>
              <a:lumOff val="60000"/>
            </a:schemeClr>
          </a:solidFill>
          <a:scene3d>
            <a:camera prst="orthographicFront"/>
            <a:lightRig rig="threePt" dir="t"/>
          </a:scene3d>
          <a:sp3d>
            <a:bevelT w="114300" prst="hardEdge"/>
          </a:sp3d>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800" b="1" dirty="0" smtClean="0">
                <a:solidFill>
                  <a:schemeClr val="accent6">
                    <a:lumMod val="50000"/>
                  </a:schemeClr>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プログラミング教育のねらいを実現するための手順（例）</a:t>
            </a:r>
            <a:endParaRPr lang="ja-JP" altLang="en-US" sz="2800" b="1" dirty="0">
              <a:solidFill>
                <a:schemeClr val="accent6">
                  <a:lumMod val="50000"/>
                </a:schemeClr>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graphicFrame>
        <p:nvGraphicFramePr>
          <p:cNvPr id="7" name="図表 6"/>
          <p:cNvGraphicFramePr/>
          <p:nvPr>
            <p:extLst>
              <p:ext uri="{D42A27DB-BD31-4B8C-83A1-F6EECF244321}">
                <p14:modId xmlns:p14="http://schemas.microsoft.com/office/powerpoint/2010/main" val="1372824655"/>
              </p:ext>
            </p:extLst>
          </p:nvPr>
        </p:nvGraphicFramePr>
        <p:xfrm>
          <a:off x="309965" y="1397001"/>
          <a:ext cx="8663553" cy="46008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正方形/長方形 7"/>
          <p:cNvSpPr/>
          <p:nvPr/>
        </p:nvSpPr>
        <p:spPr>
          <a:xfrm>
            <a:off x="2408452" y="5997845"/>
            <a:ext cx="6565066" cy="369332"/>
          </a:xfrm>
          <a:prstGeom prst="rect">
            <a:avLst/>
          </a:prstGeom>
        </p:spPr>
        <p:txBody>
          <a:bodyPr wrap="square">
            <a:spAutoFit/>
          </a:bodyPr>
          <a:lstStyle/>
          <a:p>
            <a:pPr algn="ctr"/>
            <a:r>
              <a:rPr lang="ja-JP" altLang="en-US" dirty="0" smtClean="0">
                <a:solidFill>
                  <a:prstClr val="black"/>
                </a:solidFill>
                <a:latin typeface="ＭＳ Ｐゴシック" panose="020B0600070205080204" pitchFamily="50" charset="-128"/>
                <a:ea typeface="ＭＳ Ｐゴシック" panose="020B0600070205080204" pitchFamily="50" charset="-128"/>
              </a:rPr>
              <a:t>「</a:t>
            </a:r>
            <a:r>
              <a:rPr lang="ja-JP" altLang="en-US" sz="1600" dirty="0">
                <a:solidFill>
                  <a:prstClr val="black"/>
                </a:solidFill>
                <a:latin typeface="ＭＳ Ｐゴシック" panose="020B0600070205080204" pitchFamily="50" charset="-128"/>
                <a:ea typeface="ＭＳ Ｐゴシック" panose="020B0600070205080204" pitchFamily="50" charset="-128"/>
              </a:rPr>
              <a:t>小学校プログラミング教育の</a:t>
            </a:r>
            <a:r>
              <a:rPr lang="ja-JP" altLang="en-US" sz="1600" dirty="0" smtClean="0">
                <a:solidFill>
                  <a:prstClr val="black"/>
                </a:solidFill>
                <a:latin typeface="ＭＳ Ｐゴシック" panose="020B0600070205080204" pitchFamily="50" charset="-128"/>
                <a:ea typeface="ＭＳ Ｐゴシック" panose="020B0600070205080204" pitchFamily="50" charset="-128"/>
              </a:rPr>
              <a:t>手引」</a:t>
            </a:r>
            <a:r>
              <a:rPr lang="ja-JP" altLang="en-US" sz="1600" dirty="0">
                <a:solidFill>
                  <a:prstClr val="black"/>
                </a:solidFill>
                <a:latin typeface="ＭＳ Ｐゴシック" panose="020B0600070205080204" pitchFamily="50" charset="-128"/>
                <a:ea typeface="ＭＳ Ｐゴシック" panose="020B0600070205080204" pitchFamily="50" charset="-128"/>
              </a:rPr>
              <a:t>（</a:t>
            </a:r>
            <a:r>
              <a:rPr lang="ja-JP" altLang="en-US" sz="1600" dirty="0" smtClean="0">
                <a:solidFill>
                  <a:prstClr val="black"/>
                </a:solidFill>
                <a:latin typeface="ＭＳ Ｐゴシック" panose="020B0600070205080204" pitchFamily="50" charset="-128"/>
                <a:ea typeface="ＭＳ Ｐゴシック" panose="020B0600070205080204" pitchFamily="50" charset="-128"/>
              </a:rPr>
              <a:t>第二版） 文部科学省 平成</a:t>
            </a:r>
            <a:r>
              <a:rPr lang="en-US" altLang="ja-JP" sz="1600" dirty="0">
                <a:solidFill>
                  <a:prstClr val="black"/>
                </a:solidFill>
                <a:latin typeface="ＭＳ Ｐゴシック" panose="020B0600070205080204" pitchFamily="50" charset="-128"/>
                <a:ea typeface="ＭＳ Ｐゴシック" panose="020B0600070205080204" pitchFamily="50" charset="-128"/>
              </a:rPr>
              <a:t>30</a:t>
            </a:r>
            <a:r>
              <a:rPr lang="ja-JP" altLang="en-US" sz="1600" dirty="0" smtClean="0">
                <a:solidFill>
                  <a:prstClr val="black"/>
                </a:solidFill>
                <a:latin typeface="ＭＳ Ｐゴシック" panose="020B0600070205080204" pitchFamily="50" charset="-128"/>
                <a:ea typeface="ＭＳ Ｐゴシック" panose="020B0600070205080204" pitchFamily="50" charset="-128"/>
              </a:rPr>
              <a:t>年</a:t>
            </a:r>
            <a:r>
              <a:rPr lang="en-US" altLang="ja-JP" sz="1600" dirty="0" smtClean="0">
                <a:solidFill>
                  <a:prstClr val="black"/>
                </a:solidFill>
                <a:latin typeface="ＭＳ Ｐゴシック" panose="020B0600070205080204" pitchFamily="50" charset="-128"/>
                <a:ea typeface="ＭＳ Ｐゴシック" panose="020B0600070205080204" pitchFamily="50" charset="-128"/>
              </a:rPr>
              <a:t>11</a:t>
            </a:r>
            <a:r>
              <a:rPr lang="ja-JP" altLang="en-US" sz="1600" dirty="0" smtClean="0">
                <a:solidFill>
                  <a:prstClr val="black"/>
                </a:solidFill>
                <a:latin typeface="ＭＳ Ｐゴシック" panose="020B0600070205080204" pitchFamily="50" charset="-128"/>
                <a:ea typeface="ＭＳ Ｐゴシック" panose="020B0600070205080204" pitchFamily="50" charset="-128"/>
              </a:rPr>
              <a:t>月</a:t>
            </a:r>
            <a:endParaRPr lang="ja-JP" altLang="en-US" sz="1600" dirty="0">
              <a:solidFill>
                <a:prstClr val="black"/>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7676810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D638FA8-802B-4CC3-821C-FEAAB671A0D4}" type="slidenum">
              <a:rPr kumimoji="1" lang="ja-JP" altLang="en-US" smtClean="0"/>
              <a:t>5</a:t>
            </a:fld>
            <a:endParaRPr kumimoji="1" lang="ja-JP" altLang="en-US"/>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05298">
            <a:off x="6541154" y="2908076"/>
            <a:ext cx="1932459" cy="3468825"/>
          </a:xfrm>
          <a:prstGeom prst="rect">
            <a:avLst/>
          </a:prstGeom>
          <a:effectLst>
            <a:outerShdw blurRad="76200" dir="18900000" sy="23000" kx="-1200000" algn="bl" rotWithShape="0">
              <a:prstClr val="black">
                <a:alpha val="20000"/>
              </a:prstClr>
            </a:outerShdw>
          </a:effectLst>
        </p:spPr>
      </p:pic>
      <p:sp>
        <p:nvSpPr>
          <p:cNvPr id="6" name="タイトル 1"/>
          <p:cNvSpPr txBox="1">
            <a:spLocks/>
          </p:cNvSpPr>
          <p:nvPr/>
        </p:nvSpPr>
        <p:spPr>
          <a:xfrm>
            <a:off x="396428" y="514651"/>
            <a:ext cx="8135242" cy="37008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6000" dirty="0" smtClean="0">
                <a:solidFill>
                  <a:schemeClr val="accent6">
                    <a:lumMod val="50000"/>
                  </a:schemeClr>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a:t>
            </a:r>
            <a:r>
              <a:rPr lang="ja-JP" altLang="en-US" sz="6000" dirty="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先行的</a:t>
            </a:r>
            <a:r>
              <a:rPr lang="ja-JP" altLang="en-US" sz="6000" dirty="0" smtClean="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に</a:t>
            </a:r>
            <a:r>
              <a:rPr lang="ja-JP" altLang="en-US" sz="6000"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プログラミング教育に取り組んでいるところでは，どのように位置付けているの？</a:t>
            </a:r>
            <a:endParaRPr lang="en-US" altLang="ja-JP" sz="6000"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pic>
        <p:nvPicPr>
          <p:cNvPr id="1026" name="Picture 2" descr="å­ä¾, åå©, æå, ãããª ã²ã¼ã , åç, å¹¸ã, ãã¼ãããã¯, åµé çã§ã, ã³ã³ãã¥ã¼ã¿, ä¼ç¤¾"/>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85263" y="4012606"/>
            <a:ext cx="3730655" cy="2487104"/>
          </a:xfrm>
          <a:prstGeom prst="rect">
            <a:avLst/>
          </a:prstGeom>
          <a:noFill/>
          <a:effectLst>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4741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角丸四角形 8"/>
          <p:cNvSpPr/>
          <p:nvPr/>
        </p:nvSpPr>
        <p:spPr>
          <a:xfrm>
            <a:off x="396428" y="1454687"/>
            <a:ext cx="7926162" cy="4668856"/>
          </a:xfrm>
          <a:prstGeom prst="roundRect">
            <a:avLst>
              <a:gd name="adj" fmla="val 9549"/>
            </a:avLst>
          </a:prstGeom>
          <a:no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a:xfrm>
            <a:off x="2683812" y="458739"/>
            <a:ext cx="3292421" cy="750752"/>
          </a:xfrm>
        </p:spPr>
        <p:txBody>
          <a:bodyPr>
            <a:normAutofit/>
          </a:bodyPr>
          <a:lstStyle/>
          <a:p>
            <a:r>
              <a:rPr kumimoji="1" lang="en-US" altLang="ja-JP" sz="3600" dirty="0" smtClean="0">
                <a:latin typeface="ＭＳ Ｐゴシック" panose="020B0600070205080204" pitchFamily="50" charset="-128"/>
                <a:ea typeface="ＭＳ Ｐゴシック" panose="020B0600070205080204" pitchFamily="50" charset="-128"/>
              </a:rPr>
              <a:t>A</a:t>
            </a:r>
            <a:r>
              <a:rPr kumimoji="1" lang="ja-JP" altLang="en-US" sz="3600" dirty="0" smtClean="0">
                <a:latin typeface="ＭＳ Ｐゴシック" panose="020B0600070205080204" pitchFamily="50" charset="-128"/>
                <a:ea typeface="ＭＳ Ｐゴシック" panose="020B0600070205080204" pitchFamily="50" charset="-128"/>
              </a:rPr>
              <a:t>市教育委員会</a:t>
            </a:r>
            <a:endParaRPr kumimoji="1" lang="ja-JP" altLang="en-US" sz="3600" dirty="0">
              <a:latin typeface="ＭＳ Ｐゴシック" panose="020B0600070205080204" pitchFamily="50" charset="-128"/>
              <a:ea typeface="ＭＳ Ｐゴシック" panose="020B0600070205080204" pitchFamily="50" charset="-128"/>
            </a:endParaRPr>
          </a:p>
        </p:txBody>
      </p:sp>
      <p:sp>
        <p:nvSpPr>
          <p:cNvPr id="4" name="スライド番号プレースホルダー 3"/>
          <p:cNvSpPr>
            <a:spLocks noGrp="1"/>
          </p:cNvSpPr>
          <p:nvPr>
            <p:ph type="sldNum" sz="quarter" idx="12"/>
          </p:nvPr>
        </p:nvSpPr>
        <p:spPr/>
        <p:txBody>
          <a:bodyPr/>
          <a:lstStyle/>
          <a:p>
            <a:fld id="{DD638FA8-802B-4CC3-821C-FEAAB671A0D4}" type="slidenum">
              <a:rPr kumimoji="1" lang="ja-JP" altLang="en-US" smtClean="0"/>
              <a:t>6</a:t>
            </a:fld>
            <a:endParaRPr kumimoji="1" lang="ja-JP" altLang="en-US"/>
          </a:p>
        </p:txBody>
      </p:sp>
      <p:pic>
        <p:nvPicPr>
          <p:cNvPr id="7" name="図 6"/>
          <p:cNvPicPr>
            <a:picLocks noChangeAspect="1"/>
          </p:cNvPicPr>
          <p:nvPr/>
        </p:nvPicPr>
        <p:blipFill rotWithShape="1">
          <a:blip r:embed="rId3">
            <a:duotone>
              <a:schemeClr val="accent6">
                <a:shade val="45000"/>
                <a:satMod val="135000"/>
              </a:schemeClr>
              <a:prstClr val="white"/>
            </a:duotone>
          </a:blip>
          <a:srcRect l="211" t="-432" r="-211" b="-724"/>
          <a:stretch/>
        </p:blipFill>
        <p:spPr>
          <a:xfrm>
            <a:off x="681577" y="1636795"/>
            <a:ext cx="7355862" cy="4330047"/>
          </a:xfrm>
          <a:prstGeom prst="rect">
            <a:avLst/>
          </a:prstGeom>
        </p:spPr>
      </p:pic>
      <p:sp>
        <p:nvSpPr>
          <p:cNvPr id="8" name="正方形/長方形 7"/>
          <p:cNvSpPr/>
          <p:nvPr/>
        </p:nvSpPr>
        <p:spPr>
          <a:xfrm>
            <a:off x="889236" y="6123543"/>
            <a:ext cx="8344868" cy="369332"/>
          </a:xfrm>
          <a:prstGeom prst="rect">
            <a:avLst/>
          </a:prstGeom>
        </p:spPr>
        <p:txBody>
          <a:bodyPr wrap="square">
            <a:spAutoFit/>
          </a:bodyPr>
          <a:lstStyle/>
          <a:p>
            <a:pPr algn="ctr"/>
            <a:r>
              <a:rPr lang="ja-JP" altLang="en-US" dirty="0" smtClean="0">
                <a:solidFill>
                  <a:prstClr val="black"/>
                </a:solidFill>
                <a:latin typeface="ＭＳ Ｐゴシック" panose="020B0600070205080204" pitchFamily="50" charset="-128"/>
                <a:ea typeface="ＭＳ Ｐゴシック" panose="020B0600070205080204" pitchFamily="50" charset="-128"/>
              </a:rPr>
              <a:t>参照：「</a:t>
            </a:r>
            <a:r>
              <a:rPr lang="ja-JP" altLang="en-US" sz="1600" dirty="0">
                <a:solidFill>
                  <a:prstClr val="black"/>
                </a:solidFill>
                <a:latin typeface="ＭＳ Ｐゴシック" panose="020B0600070205080204" pitchFamily="50" charset="-128"/>
                <a:ea typeface="ＭＳ Ｐゴシック" panose="020B0600070205080204" pitchFamily="50" charset="-128"/>
              </a:rPr>
              <a:t>小学校プログラミング教育の</a:t>
            </a:r>
            <a:r>
              <a:rPr lang="ja-JP" altLang="en-US" sz="1600" dirty="0" smtClean="0">
                <a:solidFill>
                  <a:prstClr val="black"/>
                </a:solidFill>
                <a:latin typeface="ＭＳ Ｐゴシック" panose="020B0600070205080204" pitchFamily="50" charset="-128"/>
                <a:ea typeface="ＭＳ Ｐゴシック" panose="020B0600070205080204" pitchFamily="50" charset="-128"/>
              </a:rPr>
              <a:t>手引」</a:t>
            </a:r>
            <a:r>
              <a:rPr lang="ja-JP" altLang="en-US" sz="1600" dirty="0">
                <a:solidFill>
                  <a:prstClr val="black"/>
                </a:solidFill>
                <a:latin typeface="ＭＳ Ｐゴシック" panose="020B0600070205080204" pitchFamily="50" charset="-128"/>
                <a:ea typeface="ＭＳ Ｐゴシック" panose="020B0600070205080204" pitchFamily="50" charset="-128"/>
              </a:rPr>
              <a:t>（</a:t>
            </a:r>
            <a:r>
              <a:rPr lang="ja-JP" altLang="en-US" sz="1600" dirty="0" smtClean="0">
                <a:solidFill>
                  <a:prstClr val="black"/>
                </a:solidFill>
                <a:latin typeface="ＭＳ Ｐゴシック" panose="020B0600070205080204" pitchFamily="50" charset="-128"/>
                <a:ea typeface="ＭＳ Ｐゴシック" panose="020B0600070205080204" pitchFamily="50" charset="-128"/>
              </a:rPr>
              <a:t>第二版） 文部科学省 平成</a:t>
            </a:r>
            <a:r>
              <a:rPr lang="en-US" altLang="ja-JP" sz="1600" dirty="0">
                <a:solidFill>
                  <a:prstClr val="black"/>
                </a:solidFill>
                <a:latin typeface="ＭＳ Ｐゴシック" panose="020B0600070205080204" pitchFamily="50" charset="-128"/>
                <a:ea typeface="ＭＳ Ｐゴシック" panose="020B0600070205080204" pitchFamily="50" charset="-128"/>
              </a:rPr>
              <a:t>30</a:t>
            </a:r>
            <a:r>
              <a:rPr lang="ja-JP" altLang="en-US" sz="1600" dirty="0" smtClean="0">
                <a:solidFill>
                  <a:prstClr val="black"/>
                </a:solidFill>
                <a:latin typeface="ＭＳ Ｐゴシック" panose="020B0600070205080204" pitchFamily="50" charset="-128"/>
                <a:ea typeface="ＭＳ Ｐゴシック" panose="020B0600070205080204" pitchFamily="50" charset="-128"/>
              </a:rPr>
              <a:t>年</a:t>
            </a:r>
            <a:r>
              <a:rPr lang="en-US" altLang="ja-JP" sz="1600" dirty="0" smtClean="0">
                <a:solidFill>
                  <a:prstClr val="black"/>
                </a:solidFill>
                <a:latin typeface="ＭＳ Ｐゴシック" panose="020B0600070205080204" pitchFamily="50" charset="-128"/>
                <a:ea typeface="ＭＳ Ｐゴシック" panose="020B0600070205080204" pitchFamily="50" charset="-128"/>
              </a:rPr>
              <a:t>11</a:t>
            </a:r>
            <a:r>
              <a:rPr lang="ja-JP" altLang="en-US" sz="1600" dirty="0" smtClean="0">
                <a:solidFill>
                  <a:prstClr val="black"/>
                </a:solidFill>
                <a:latin typeface="ＭＳ Ｐゴシック" panose="020B0600070205080204" pitchFamily="50" charset="-128"/>
                <a:ea typeface="ＭＳ Ｐゴシック" panose="020B0600070205080204" pitchFamily="50" charset="-128"/>
              </a:rPr>
              <a:t>月</a:t>
            </a:r>
            <a:endParaRPr lang="ja-JP" altLang="en-US" sz="1600" dirty="0">
              <a:solidFill>
                <a:prstClr val="black"/>
              </a:solidFill>
              <a:latin typeface="ＭＳ Ｐゴシック" panose="020B0600070205080204" pitchFamily="50" charset="-128"/>
              <a:ea typeface="ＭＳ Ｐゴシック" panose="020B0600070205080204" pitchFamily="50" charset="-128"/>
            </a:endParaRPr>
          </a:p>
        </p:txBody>
      </p:sp>
      <p:sp>
        <p:nvSpPr>
          <p:cNvPr id="10" name="正方形/長方形 9"/>
          <p:cNvSpPr/>
          <p:nvPr/>
        </p:nvSpPr>
        <p:spPr>
          <a:xfrm>
            <a:off x="495970" y="1925720"/>
            <a:ext cx="7755649" cy="492443"/>
          </a:xfrm>
          <a:prstGeom prst="rect">
            <a:avLst/>
          </a:prstGeom>
          <a:solidFill>
            <a:schemeClr val="accent6">
              <a:lumMod val="20000"/>
              <a:lumOff val="80000"/>
            </a:schemeClr>
          </a:solidFill>
        </p:spPr>
        <p:txBody>
          <a:bodyPr wrap="none" lIns="91440" tIns="45720" rIns="91440" bIns="45720">
            <a:spAutoFit/>
          </a:bodyPr>
          <a:lstStyle/>
          <a:p>
            <a:pPr algn="ctr"/>
            <a:r>
              <a:rPr lang="ja-JP" altLang="en-US" sz="2600" b="1" dirty="0" smtClean="0">
                <a:ln w="0"/>
                <a:solidFill>
                  <a:schemeClr val="accent6">
                    <a:lumMod val="50000"/>
                  </a:schemeClr>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rPr>
              <a:t>情報の収集・判断・処理・編集・創造・表現・情報モラル</a:t>
            </a:r>
            <a:endParaRPr lang="ja-JP" altLang="en-US" sz="2600" b="1" cap="none" spc="0" dirty="0">
              <a:ln w="0"/>
              <a:solidFill>
                <a:schemeClr val="accent6">
                  <a:lumMod val="50000"/>
                </a:schemeClr>
              </a:solidFill>
              <a:effectLst>
                <a:outerShdw blurRad="38100" dist="19050" dir="2700000" algn="tl" rotWithShape="0">
                  <a:schemeClr val="dk1">
                    <a:alpha val="40000"/>
                  </a:schemeClr>
                </a:outerShdw>
              </a:effectLst>
              <a:latin typeface="ＭＳ Ｐゴシック" panose="020B0600070205080204" pitchFamily="50" charset="-128"/>
              <a:ea typeface="ＭＳ Ｐゴシック" panose="020B0600070205080204" pitchFamily="50" charset="-128"/>
            </a:endParaRPr>
          </a:p>
        </p:txBody>
      </p:sp>
      <p:sp>
        <p:nvSpPr>
          <p:cNvPr id="11" name="正方形/長方形 10"/>
          <p:cNvSpPr/>
          <p:nvPr/>
        </p:nvSpPr>
        <p:spPr>
          <a:xfrm>
            <a:off x="921894" y="1176561"/>
            <a:ext cx="6816258" cy="672500"/>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2400" b="1" dirty="0" smtClean="0">
                <a:effectLst>
                  <a:outerShdw blurRad="38100" dist="38100" dir="2700000" algn="tl">
                    <a:srgbClr val="000000">
                      <a:alpha val="43137"/>
                    </a:srgbClr>
                  </a:outerShdw>
                </a:effectLst>
              </a:rPr>
              <a:t>情報活用能力の育成を意図したカリキュラム</a:t>
            </a:r>
            <a:endParaRPr kumimoji="1" lang="ja-JP" altLang="en-US" sz="2400" b="1" dirty="0">
              <a:effectLst>
                <a:outerShdw blurRad="38100" dist="38100" dir="2700000" algn="tl">
                  <a:srgbClr val="000000">
                    <a:alpha val="43137"/>
                  </a:srgbClr>
                </a:outerShdw>
              </a:effectLst>
            </a:endParaRPr>
          </a:p>
        </p:txBody>
      </p:sp>
      <p:sp>
        <p:nvSpPr>
          <p:cNvPr id="14" name="角丸四角形 13"/>
          <p:cNvSpPr/>
          <p:nvPr/>
        </p:nvSpPr>
        <p:spPr>
          <a:xfrm>
            <a:off x="695863" y="2893905"/>
            <a:ext cx="7355861" cy="2878349"/>
          </a:xfrm>
          <a:prstGeom prst="roundRect">
            <a:avLst/>
          </a:prstGeom>
          <a:solidFill>
            <a:srgbClr val="FFFF00"/>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2400" b="1" dirty="0" smtClean="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市が示したもの</a:t>
            </a:r>
            <a:endParaRPr kumimoji="1" lang="en-US" altLang="ja-JP" sz="2400" b="1" dirty="0" smtClean="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a:p>
            <a:r>
              <a:rPr kumimoji="1" lang="ja-JP" altLang="en-US" sz="2400" b="1" dirty="0" smtClean="0">
                <a:solidFill>
                  <a:schemeClr val="accent6">
                    <a:lumMod val="50000"/>
                  </a:schemeClr>
                </a:solidFill>
                <a:latin typeface="ＭＳ Ｐゴシック" panose="020B0600070205080204" pitchFamily="50" charset="-128"/>
                <a:ea typeface="ＭＳ Ｐゴシック" panose="020B0600070205080204" pitchFamily="50" charset="-128"/>
              </a:rPr>
              <a:t>〇学習指導要領に示された単元</a:t>
            </a:r>
            <a:r>
              <a:rPr kumimoji="1" lang="en-US" altLang="ja-JP" sz="2400" b="1" dirty="0" smtClean="0">
                <a:solidFill>
                  <a:schemeClr val="accent6">
                    <a:lumMod val="50000"/>
                  </a:schemeClr>
                </a:solidFill>
                <a:latin typeface="ＭＳ Ｐゴシック" panose="020B0600070205080204" pitchFamily="50" charset="-128"/>
                <a:ea typeface="ＭＳ Ｐゴシック" panose="020B0600070205080204" pitchFamily="50" charset="-128"/>
              </a:rPr>
              <a:t>【A</a:t>
            </a:r>
            <a:r>
              <a:rPr kumimoji="1" lang="ja-JP" altLang="en-US" sz="2400" b="1" dirty="0" smtClean="0">
                <a:solidFill>
                  <a:schemeClr val="accent6">
                    <a:lumMod val="50000"/>
                  </a:schemeClr>
                </a:solidFill>
                <a:latin typeface="ＭＳ Ｐゴシック" panose="020B0600070205080204" pitchFamily="50" charset="-128"/>
                <a:ea typeface="ＭＳ Ｐゴシック" panose="020B0600070205080204" pitchFamily="50" charset="-128"/>
              </a:rPr>
              <a:t>分類</a:t>
            </a:r>
            <a:r>
              <a:rPr kumimoji="1" lang="en-US" altLang="ja-JP" sz="2400" b="1" dirty="0" smtClean="0">
                <a:solidFill>
                  <a:schemeClr val="accent6">
                    <a:lumMod val="50000"/>
                  </a:schemeClr>
                </a:solidFill>
                <a:latin typeface="ＭＳ Ｐゴシック" panose="020B0600070205080204" pitchFamily="50" charset="-128"/>
                <a:ea typeface="ＭＳ Ｐゴシック" panose="020B0600070205080204" pitchFamily="50" charset="-128"/>
              </a:rPr>
              <a:t>】</a:t>
            </a:r>
          </a:p>
          <a:p>
            <a:r>
              <a:rPr kumimoji="1" lang="ja-JP" altLang="en-US" sz="2400" b="1" dirty="0" smtClean="0">
                <a:solidFill>
                  <a:schemeClr val="accent6">
                    <a:lumMod val="50000"/>
                  </a:schemeClr>
                </a:solidFill>
                <a:latin typeface="ＭＳ Ｐゴシック" panose="020B0600070205080204" pitchFamily="50" charset="-128"/>
                <a:ea typeface="ＭＳ Ｐゴシック" panose="020B0600070205080204" pitchFamily="50" charset="-128"/>
              </a:rPr>
              <a:t>〇</a:t>
            </a:r>
            <a:r>
              <a:rPr kumimoji="1" lang="en-US" altLang="ja-JP" sz="2400" b="1" dirty="0" smtClean="0">
                <a:solidFill>
                  <a:schemeClr val="accent6">
                    <a:lumMod val="50000"/>
                  </a:schemeClr>
                </a:solidFill>
                <a:latin typeface="ＭＳ Ｐゴシック" panose="020B0600070205080204" pitchFamily="50" charset="-128"/>
                <a:ea typeface="ＭＳ Ｐゴシック" panose="020B0600070205080204" pitchFamily="50" charset="-128"/>
              </a:rPr>
              <a:t>【A</a:t>
            </a:r>
            <a:r>
              <a:rPr kumimoji="1" lang="ja-JP" altLang="en-US" sz="2400" b="1" dirty="0" smtClean="0">
                <a:solidFill>
                  <a:schemeClr val="accent6">
                    <a:lumMod val="50000"/>
                  </a:schemeClr>
                </a:solidFill>
                <a:latin typeface="ＭＳ Ｐゴシック" panose="020B0600070205080204" pitchFamily="50" charset="-128"/>
                <a:ea typeface="ＭＳ Ｐゴシック" panose="020B0600070205080204" pitchFamily="50" charset="-128"/>
              </a:rPr>
              <a:t>分類</a:t>
            </a:r>
            <a:r>
              <a:rPr kumimoji="1" lang="en-US" altLang="ja-JP" sz="2400" b="1" dirty="0" smtClean="0">
                <a:solidFill>
                  <a:schemeClr val="accent6">
                    <a:lumMod val="50000"/>
                  </a:schemeClr>
                </a:solidFill>
                <a:latin typeface="ＭＳ Ｐゴシック" panose="020B0600070205080204" pitchFamily="50" charset="-128"/>
                <a:ea typeface="ＭＳ Ｐゴシック" panose="020B0600070205080204" pitchFamily="50" charset="-128"/>
              </a:rPr>
              <a:t>】</a:t>
            </a:r>
            <a:r>
              <a:rPr kumimoji="1" lang="ja-JP" altLang="en-US" sz="2400" b="1" dirty="0" smtClean="0">
                <a:solidFill>
                  <a:schemeClr val="accent6">
                    <a:lumMod val="50000"/>
                  </a:schemeClr>
                </a:solidFill>
                <a:latin typeface="ＭＳ Ｐゴシック" panose="020B0600070205080204" pitchFamily="50" charset="-128"/>
                <a:ea typeface="ＭＳ Ｐゴシック" panose="020B0600070205080204" pitchFamily="50" charset="-128"/>
              </a:rPr>
              <a:t>に先立ってプログラミングを体験する時間</a:t>
            </a:r>
            <a:endParaRPr kumimoji="1" lang="en-US" altLang="ja-JP" sz="2400" b="1" dirty="0" smtClean="0">
              <a:solidFill>
                <a:schemeClr val="accent6">
                  <a:lumMod val="50000"/>
                </a:schemeClr>
              </a:solidFill>
              <a:latin typeface="ＭＳ Ｐゴシック" panose="020B0600070205080204" pitchFamily="50" charset="-128"/>
              <a:ea typeface="ＭＳ Ｐゴシック" panose="020B0600070205080204" pitchFamily="50" charset="-128"/>
            </a:endParaRPr>
          </a:p>
          <a:p>
            <a:r>
              <a:rPr kumimoji="1" lang="ja-JP" altLang="en-US" sz="2400" b="1" dirty="0" smtClean="0">
                <a:solidFill>
                  <a:schemeClr val="accent6">
                    <a:lumMod val="50000"/>
                  </a:schemeClr>
                </a:solidFill>
                <a:latin typeface="ＭＳ Ｐゴシック" panose="020B0600070205080204" pitchFamily="50" charset="-128"/>
                <a:ea typeface="ＭＳ Ｐゴシック" panose="020B0600070205080204" pitchFamily="50" charset="-128"/>
              </a:rPr>
              <a:t>　　　　　　　　　　　　　　　　</a:t>
            </a:r>
            <a:endParaRPr kumimoji="1" lang="en-US" altLang="ja-JP" sz="3200" b="1" dirty="0">
              <a:solidFill>
                <a:srgbClr val="FF0000"/>
              </a:solidFill>
              <a:latin typeface="ＭＳ Ｐゴシック" panose="020B0600070205080204" pitchFamily="50" charset="-128"/>
              <a:ea typeface="ＭＳ Ｐゴシック" panose="020B0600070205080204" pitchFamily="50" charset="-128"/>
            </a:endParaRPr>
          </a:p>
          <a:p>
            <a:endParaRPr kumimoji="1" lang="en-US" altLang="ja-JP" sz="2400" b="1" dirty="0" smtClean="0">
              <a:solidFill>
                <a:srgbClr val="FF0000"/>
              </a:solidFill>
              <a:latin typeface="ＭＳ Ｐゴシック" panose="020B0600070205080204" pitchFamily="50" charset="-128"/>
              <a:ea typeface="ＭＳ Ｐゴシック" panose="020B0600070205080204" pitchFamily="50" charset="-128"/>
            </a:endParaRPr>
          </a:p>
          <a:p>
            <a:r>
              <a:rPr kumimoji="1" lang="ja-JP" altLang="en-US" sz="2400" b="1" dirty="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各学校</a:t>
            </a:r>
            <a:r>
              <a:rPr kumimoji="1" lang="ja-JP" altLang="en-US" sz="2400" b="1" dirty="0" smtClean="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において実情を踏まえ，内容を追加するもの</a:t>
            </a:r>
            <a:endParaRPr kumimoji="1" lang="ja-JP" altLang="en-US" sz="2400" b="1" dirty="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13" name="正方形/長方形 12"/>
          <p:cNvSpPr/>
          <p:nvPr/>
        </p:nvSpPr>
        <p:spPr>
          <a:xfrm>
            <a:off x="1560191" y="2551333"/>
            <a:ext cx="5507005" cy="616410"/>
          </a:xfrm>
          <a:prstGeom prst="rect">
            <a:avLst/>
          </a:prstGeom>
          <a:solidFill>
            <a:srgbClr val="FFFF00"/>
          </a:solidFill>
          <a:ln>
            <a:noFill/>
          </a:ln>
          <a:effectLst>
            <a:outerShdw blurRad="50800" dist="38100" dir="5400000" algn="t"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smtClean="0">
                <a:solidFill>
                  <a:sysClr val="windowText" lastClr="00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プログラミング教育のカリキュラム</a:t>
            </a:r>
            <a:endParaRPr kumimoji="1" lang="ja-JP" altLang="en-US" sz="2800" b="1" dirty="0">
              <a:solidFill>
                <a:sysClr val="windowText" lastClr="00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15" name="加算 14"/>
          <p:cNvSpPr/>
          <p:nvPr/>
        </p:nvSpPr>
        <p:spPr>
          <a:xfrm>
            <a:off x="3820886" y="4229102"/>
            <a:ext cx="909185" cy="914400"/>
          </a:xfrm>
          <a:prstGeom prst="mathPlus">
            <a:avLst/>
          </a:prstGeom>
          <a:solidFill>
            <a:schemeClr val="accent6">
              <a:lumMod val="50000"/>
            </a:schemeClr>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6" name="図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55094" y="4737723"/>
            <a:ext cx="1096945" cy="1438617"/>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136787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角丸四角形 18"/>
          <p:cNvSpPr/>
          <p:nvPr/>
        </p:nvSpPr>
        <p:spPr>
          <a:xfrm>
            <a:off x="123986" y="1344478"/>
            <a:ext cx="8880528" cy="4932336"/>
          </a:xfrm>
          <a:prstGeom prst="roundRect">
            <a:avLst>
              <a:gd name="adj" fmla="val 22637"/>
            </a:avLst>
          </a:prstGeom>
          <a:solidFill>
            <a:schemeClr val="accent2">
              <a:lumMod val="20000"/>
              <a:lumOff val="80000"/>
            </a:schemeClr>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1673817" y="2293749"/>
            <a:ext cx="5873858" cy="2634712"/>
          </a:xfrm>
          <a:prstGeom prst="roundRect">
            <a:avLst>
              <a:gd name="adj" fmla="val 17843"/>
            </a:avLst>
          </a:prstGeom>
          <a:solidFill>
            <a:schemeClr val="accent6">
              <a:lumMod val="20000"/>
              <a:lumOff val="80000"/>
            </a:schemeClr>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p:txBody>
          <a:bodyPr/>
          <a:lstStyle/>
          <a:p>
            <a:fld id="{DD638FA8-802B-4CC3-821C-FEAAB671A0D4}" type="slidenum">
              <a:rPr kumimoji="1" lang="ja-JP" altLang="en-US" smtClean="0"/>
              <a:t>7</a:t>
            </a:fld>
            <a:endParaRPr kumimoji="1" lang="ja-JP" altLang="en-US"/>
          </a:p>
        </p:txBody>
      </p:sp>
      <p:sp>
        <p:nvSpPr>
          <p:cNvPr id="5" name="正方形/長方形 4"/>
          <p:cNvSpPr/>
          <p:nvPr/>
        </p:nvSpPr>
        <p:spPr>
          <a:xfrm>
            <a:off x="247972" y="510132"/>
            <a:ext cx="8632555" cy="62124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2400" b="1" dirty="0">
                <a:effectLst>
                  <a:outerShdw blurRad="38100" dist="38100" dir="2700000" algn="tl">
                    <a:srgbClr val="000000">
                      <a:alpha val="43137"/>
                    </a:srgbClr>
                  </a:outerShdw>
                </a:effectLst>
              </a:rPr>
              <a:t>小学校</a:t>
            </a:r>
            <a:r>
              <a:rPr kumimoji="1" lang="ja-JP" altLang="en-US" sz="2400" b="1" dirty="0" smtClean="0">
                <a:effectLst>
                  <a:outerShdw blurRad="38100" dist="38100" dir="2700000" algn="tl">
                    <a:srgbClr val="000000">
                      <a:alpha val="43137"/>
                    </a:srgbClr>
                  </a:outerShdw>
                </a:effectLst>
              </a:rPr>
              <a:t>におけるプログラミング教育のカリキュラムの視点</a:t>
            </a:r>
            <a:endParaRPr kumimoji="1" lang="ja-JP" altLang="en-US" sz="2400" b="1" dirty="0">
              <a:effectLst>
                <a:outerShdw blurRad="38100" dist="38100" dir="2700000" algn="tl">
                  <a:srgbClr val="000000">
                    <a:alpha val="43137"/>
                  </a:srgbClr>
                </a:outerShdw>
              </a:effectLst>
            </a:endParaRPr>
          </a:p>
        </p:txBody>
      </p:sp>
      <p:sp>
        <p:nvSpPr>
          <p:cNvPr id="6" name="楕円 5"/>
          <p:cNvSpPr/>
          <p:nvPr/>
        </p:nvSpPr>
        <p:spPr>
          <a:xfrm>
            <a:off x="1888212" y="2882684"/>
            <a:ext cx="1627322" cy="883404"/>
          </a:xfrm>
          <a:prstGeom prst="ellipse">
            <a:avLst/>
          </a:prstGeom>
          <a:solidFill>
            <a:schemeClr val="accent6">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kumimoji="1" lang="ja-JP" altLang="en-US" b="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算数 </a:t>
            </a:r>
            <a:r>
              <a:rPr kumimoji="1" lang="en-US" altLang="ja-JP" b="1" dirty="0" smtClean="0">
                <a:solidFill>
                  <a:srgbClr val="FFFF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A</a:t>
            </a:r>
            <a:endParaRPr kumimoji="1" lang="en-US" altLang="ja-JP" b="1" dirty="0">
              <a:solidFill>
                <a:srgbClr val="FFFF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a:p>
            <a:pPr algn="ctr"/>
            <a:r>
              <a:rPr kumimoji="1" lang="ja-JP" altLang="en-US" b="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５年単元</a:t>
            </a:r>
          </a:p>
        </p:txBody>
      </p:sp>
      <p:sp>
        <p:nvSpPr>
          <p:cNvPr id="7" name="楕円 6"/>
          <p:cNvSpPr/>
          <p:nvPr/>
        </p:nvSpPr>
        <p:spPr>
          <a:xfrm>
            <a:off x="3688596" y="2882684"/>
            <a:ext cx="1627322" cy="883404"/>
          </a:xfrm>
          <a:prstGeom prst="ellipse">
            <a:avLst/>
          </a:prstGeom>
          <a:solidFill>
            <a:schemeClr val="accent6">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Plain">
              <a:avLst/>
            </a:prstTxWarp>
            <a:noAutofit/>
          </a:bodyPr>
          <a:lstStyle/>
          <a:p>
            <a:pPr algn="ctr"/>
            <a:r>
              <a:rPr kumimoji="1" lang="ja-JP" altLang="en-US" b="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理科 </a:t>
            </a:r>
            <a:r>
              <a:rPr kumimoji="1" lang="en-US" altLang="ja-JP" b="1" dirty="0" smtClean="0">
                <a:solidFill>
                  <a:srgbClr val="FFFF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A</a:t>
            </a:r>
            <a:endParaRPr kumimoji="1" lang="en-US" altLang="ja-JP" b="1" dirty="0">
              <a:solidFill>
                <a:srgbClr val="FFFF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a:p>
            <a:pPr algn="ctr"/>
            <a:r>
              <a:rPr kumimoji="1" lang="ja-JP" altLang="en-US" b="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６年単元</a:t>
            </a:r>
          </a:p>
        </p:txBody>
      </p:sp>
      <p:sp>
        <p:nvSpPr>
          <p:cNvPr id="8" name="楕円 7"/>
          <p:cNvSpPr/>
          <p:nvPr/>
        </p:nvSpPr>
        <p:spPr>
          <a:xfrm>
            <a:off x="5426987" y="2882684"/>
            <a:ext cx="2058695" cy="883404"/>
          </a:xfrm>
          <a:prstGeom prst="ellipse">
            <a:avLst/>
          </a:prstGeom>
          <a:solidFill>
            <a:schemeClr val="accent6">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Plain">
              <a:avLst/>
            </a:prstTxWarp>
            <a:noAutofit/>
          </a:bodyPr>
          <a:lstStyle/>
          <a:p>
            <a:pPr algn="ctr"/>
            <a:r>
              <a:rPr kumimoji="1" lang="ja-JP" altLang="en-US" sz="1600" b="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総合的な</a:t>
            </a:r>
            <a:r>
              <a:rPr kumimoji="1" lang="en-US" altLang="ja-JP" sz="1600" b="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a:r>
            <a:br>
              <a:rPr kumimoji="1" lang="en-US" altLang="ja-JP" sz="1600" b="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br>
            <a:r>
              <a:rPr kumimoji="1" lang="ja-JP" altLang="en-US" sz="1600" b="1"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学習の</a:t>
            </a:r>
            <a:r>
              <a:rPr kumimoji="1" lang="ja-JP" altLang="en-US" sz="1600" b="1"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時間  </a:t>
            </a:r>
            <a:r>
              <a:rPr kumimoji="1" lang="en-US" altLang="ja-JP" sz="1600" b="1" dirty="0">
                <a:solidFill>
                  <a:srgbClr val="FFFF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A</a:t>
            </a:r>
          </a:p>
        </p:txBody>
      </p:sp>
      <p:sp>
        <p:nvSpPr>
          <p:cNvPr id="9" name="角丸四角形 8"/>
          <p:cNvSpPr/>
          <p:nvPr/>
        </p:nvSpPr>
        <p:spPr>
          <a:xfrm>
            <a:off x="2820690" y="3905573"/>
            <a:ext cx="1637655" cy="867906"/>
          </a:xfrm>
          <a:prstGeom prst="roundRect">
            <a:avLst>
              <a:gd name="adj" fmla="val 35816"/>
            </a:avLst>
          </a:prstGeom>
          <a:solidFill>
            <a:schemeClr val="accent5">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kumimoji="1" lang="ja-JP" altLang="en-US" b="1" dirty="0" smtClean="0">
                <a:effectLst>
                  <a:outerShdw blurRad="38100" dist="38100" dir="2700000" algn="tl">
                    <a:srgbClr val="000000">
                      <a:alpha val="43137"/>
                    </a:srgbClr>
                  </a:outerShdw>
                </a:effectLst>
              </a:rPr>
              <a:t>学校独自の</a:t>
            </a:r>
            <a:endParaRPr kumimoji="1" lang="en-US" altLang="ja-JP" b="1" dirty="0" smtClean="0">
              <a:effectLst>
                <a:outerShdw blurRad="38100" dist="38100" dir="2700000" algn="tl">
                  <a:srgbClr val="000000">
                    <a:alpha val="43137"/>
                  </a:srgbClr>
                </a:outerShdw>
              </a:effectLst>
            </a:endParaRPr>
          </a:p>
          <a:p>
            <a:pPr algn="ctr">
              <a:lnSpc>
                <a:spcPts val="1800"/>
              </a:lnSpc>
            </a:pPr>
            <a:r>
              <a:rPr kumimoji="1" lang="ja-JP" altLang="en-US" b="1" dirty="0" smtClean="0">
                <a:effectLst>
                  <a:outerShdw blurRad="38100" dist="38100" dir="2700000" algn="tl">
                    <a:srgbClr val="000000">
                      <a:alpha val="43137"/>
                    </a:srgbClr>
                  </a:outerShdw>
                </a:effectLst>
              </a:rPr>
              <a:t>教科・単元</a:t>
            </a:r>
            <a:r>
              <a:rPr kumimoji="1" lang="en-US" altLang="ja-JP" b="1" dirty="0" smtClean="0">
                <a:solidFill>
                  <a:srgbClr val="FFFF00"/>
                </a:solidFill>
                <a:effectLst>
                  <a:outerShdw blurRad="38100" dist="38100" dir="2700000" algn="tl">
                    <a:srgbClr val="000000">
                      <a:alpha val="43137"/>
                    </a:srgbClr>
                  </a:outerShdw>
                </a:effectLst>
              </a:rPr>
              <a:t>B</a:t>
            </a:r>
          </a:p>
        </p:txBody>
      </p:sp>
      <p:sp>
        <p:nvSpPr>
          <p:cNvPr id="10" name="角丸四角形 9"/>
          <p:cNvSpPr/>
          <p:nvPr/>
        </p:nvSpPr>
        <p:spPr>
          <a:xfrm>
            <a:off x="4786390" y="3921071"/>
            <a:ext cx="1637655" cy="867906"/>
          </a:xfrm>
          <a:prstGeom prst="roundRect">
            <a:avLst>
              <a:gd name="adj" fmla="val 35816"/>
            </a:avLst>
          </a:prstGeom>
          <a:solidFill>
            <a:schemeClr val="accent5">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Plain">
              <a:avLst/>
            </a:prstTxWarp>
            <a:noAutofit/>
          </a:bodyPr>
          <a:lstStyle/>
          <a:p>
            <a:pPr algn="ctr"/>
            <a:r>
              <a:rPr kumimoji="1" lang="ja-JP" altLang="en-US" b="1" dirty="0">
                <a:effectLst>
                  <a:outerShdw blurRad="38100" dist="38100" dir="2700000" algn="tl">
                    <a:srgbClr val="000000">
                      <a:alpha val="43137"/>
                    </a:srgbClr>
                  </a:outerShdw>
                </a:effectLst>
              </a:rPr>
              <a:t>学校独自の</a:t>
            </a:r>
            <a:endParaRPr kumimoji="1" lang="en-US" altLang="ja-JP" b="1" dirty="0">
              <a:effectLst>
                <a:outerShdw blurRad="38100" dist="38100" dir="2700000" algn="tl">
                  <a:srgbClr val="000000">
                    <a:alpha val="43137"/>
                  </a:srgbClr>
                </a:outerShdw>
              </a:effectLst>
            </a:endParaRPr>
          </a:p>
          <a:p>
            <a:pPr algn="ctr"/>
            <a:r>
              <a:rPr kumimoji="1" lang="ja-JP" altLang="en-US" b="1" dirty="0">
                <a:effectLst>
                  <a:outerShdw blurRad="38100" dist="38100" dir="2700000" algn="tl">
                    <a:srgbClr val="000000">
                      <a:alpha val="43137"/>
                    </a:srgbClr>
                  </a:outerShdw>
                </a:effectLst>
              </a:rPr>
              <a:t>教科・</a:t>
            </a:r>
            <a:r>
              <a:rPr kumimoji="1" lang="ja-JP" altLang="en-US" b="1" dirty="0" smtClean="0">
                <a:effectLst>
                  <a:outerShdw blurRad="38100" dist="38100" dir="2700000" algn="tl">
                    <a:srgbClr val="000000">
                      <a:alpha val="43137"/>
                    </a:srgbClr>
                  </a:outerShdw>
                </a:effectLst>
              </a:rPr>
              <a:t>単元</a:t>
            </a:r>
            <a:r>
              <a:rPr kumimoji="1" lang="en-US" altLang="ja-JP" b="1" dirty="0" smtClean="0">
                <a:solidFill>
                  <a:srgbClr val="FFFF00"/>
                </a:solidFill>
                <a:effectLst>
                  <a:outerShdw blurRad="38100" dist="38100" dir="2700000" algn="tl">
                    <a:srgbClr val="000000">
                      <a:alpha val="43137"/>
                    </a:srgbClr>
                  </a:outerShdw>
                </a:effectLst>
              </a:rPr>
              <a:t>B</a:t>
            </a:r>
          </a:p>
        </p:txBody>
      </p:sp>
      <p:sp>
        <p:nvSpPr>
          <p:cNvPr id="12" name="正方形/長方形 11"/>
          <p:cNvSpPr/>
          <p:nvPr/>
        </p:nvSpPr>
        <p:spPr>
          <a:xfrm>
            <a:off x="2084253" y="2236353"/>
            <a:ext cx="5052985" cy="646331"/>
          </a:xfrm>
          <a:prstGeom prst="rect">
            <a:avLst/>
          </a:prstGeom>
          <a:noFill/>
        </p:spPr>
        <p:txBody>
          <a:bodyPr wrap="none" lIns="91440" tIns="45720" rIns="91440" bIns="45720">
            <a:spAutoFit/>
          </a:bodyPr>
          <a:lstStyle/>
          <a:p>
            <a:pPr algn="ctr"/>
            <a:r>
              <a:rPr lang="ja-JP" altLang="en-US" sz="3600" b="1" cap="none" spc="0" dirty="0" smtClean="0">
                <a:ln w="3175">
                  <a:solidFill>
                    <a:srgbClr val="FF0000"/>
                  </a:solidFill>
                  <a:prstDash val="solid"/>
                </a:ln>
                <a:solidFill>
                  <a:srgbClr val="FF0000"/>
                </a:solidFill>
                <a:effectLst>
                  <a:outerShdw dist="38100" dir="2700000" algn="bl" rotWithShape="0">
                    <a:schemeClr val="tx1">
                      <a:alpha val="50000"/>
                    </a:schemeClr>
                  </a:outerShdw>
                </a:effectLst>
                <a:latin typeface="ＭＳ Ｐゴシック" panose="020B0600070205080204" pitchFamily="50" charset="-128"/>
                <a:ea typeface="ＭＳ Ｐゴシック" panose="020B0600070205080204" pitchFamily="50" charset="-128"/>
              </a:rPr>
              <a:t>コア</a:t>
            </a:r>
            <a:r>
              <a:rPr lang="en-US" altLang="ja-JP" sz="2800" b="1" cap="none" spc="0" dirty="0" smtClean="0">
                <a:ln w="3175">
                  <a:solidFill>
                    <a:srgbClr val="FF0000"/>
                  </a:solidFill>
                  <a:prstDash val="solid"/>
                </a:ln>
                <a:solidFill>
                  <a:srgbClr val="FF0000"/>
                </a:solidFill>
                <a:effectLst>
                  <a:outerShdw dist="38100" dir="2700000" algn="bl" rotWithShape="0">
                    <a:schemeClr val="tx1">
                      <a:alpha val="50000"/>
                    </a:schemeClr>
                  </a:outerShdw>
                </a:effectLst>
                <a:latin typeface="ＭＳ Ｐゴシック" panose="020B0600070205080204" pitchFamily="50" charset="-128"/>
                <a:ea typeface="ＭＳ Ｐゴシック" panose="020B0600070205080204" pitchFamily="50" charset="-128"/>
              </a:rPr>
              <a:t>(</a:t>
            </a:r>
            <a:r>
              <a:rPr lang="ja-JP" altLang="en-US" sz="2800" b="1" dirty="0">
                <a:ln w="3175">
                  <a:solidFill>
                    <a:srgbClr val="FF0000"/>
                  </a:solidFill>
                  <a:prstDash val="solid"/>
                </a:ln>
                <a:solidFill>
                  <a:srgbClr val="FF0000"/>
                </a:solidFill>
                <a:effectLst>
                  <a:outerShdw dist="38100" dir="2700000" algn="bl" rotWithShape="0">
                    <a:schemeClr val="tx1">
                      <a:alpha val="50000"/>
                    </a:schemeClr>
                  </a:outerShdw>
                </a:effectLst>
                <a:latin typeface="ＭＳ Ｐゴシック" panose="020B0600070205080204" pitchFamily="50" charset="-128"/>
                <a:ea typeface="ＭＳ Ｐゴシック" panose="020B0600070205080204" pitchFamily="50" charset="-128"/>
              </a:rPr>
              <a:t>ミニマム</a:t>
            </a:r>
            <a:r>
              <a:rPr lang="en-US" altLang="ja-JP" sz="2800" b="1" cap="none" spc="0" dirty="0" smtClean="0">
                <a:ln w="3175">
                  <a:solidFill>
                    <a:srgbClr val="FF0000"/>
                  </a:solidFill>
                  <a:prstDash val="solid"/>
                </a:ln>
                <a:solidFill>
                  <a:srgbClr val="FF0000"/>
                </a:solidFill>
                <a:effectLst>
                  <a:outerShdw dist="38100" dir="2700000" algn="bl" rotWithShape="0">
                    <a:schemeClr val="tx1">
                      <a:alpha val="50000"/>
                    </a:schemeClr>
                  </a:outerShdw>
                </a:effectLst>
                <a:latin typeface="ＭＳ Ｐゴシック" panose="020B0600070205080204" pitchFamily="50" charset="-128"/>
                <a:ea typeface="ＭＳ Ｐゴシック" panose="020B0600070205080204" pitchFamily="50" charset="-128"/>
              </a:rPr>
              <a:t>)</a:t>
            </a:r>
            <a:r>
              <a:rPr lang="ja-JP" altLang="en-US" sz="3600" b="1" cap="none" spc="0" dirty="0" smtClean="0">
                <a:ln w="3175">
                  <a:solidFill>
                    <a:srgbClr val="FF0000"/>
                  </a:solidFill>
                  <a:prstDash val="solid"/>
                </a:ln>
                <a:solidFill>
                  <a:srgbClr val="FF0000"/>
                </a:solidFill>
                <a:effectLst>
                  <a:outerShdw dist="38100" dir="2700000" algn="bl" rotWithShape="0">
                    <a:schemeClr val="tx1">
                      <a:alpha val="50000"/>
                    </a:schemeClr>
                  </a:outerShdw>
                </a:effectLst>
                <a:latin typeface="ＭＳ Ｐゴシック" panose="020B0600070205080204" pitchFamily="50" charset="-128"/>
                <a:ea typeface="ＭＳ Ｐゴシック" panose="020B0600070205080204" pitchFamily="50" charset="-128"/>
              </a:rPr>
              <a:t>・カリキュラム</a:t>
            </a:r>
            <a:endParaRPr lang="ja-JP" altLang="en-US" sz="3600" b="1" cap="none" spc="0" dirty="0">
              <a:ln w="3175">
                <a:solidFill>
                  <a:srgbClr val="FF0000"/>
                </a:solidFill>
                <a:prstDash val="solid"/>
              </a:ln>
              <a:solidFill>
                <a:srgbClr val="FF0000"/>
              </a:solidFill>
              <a:effectLst>
                <a:outerShdw dist="38100" dir="2700000" algn="bl" rotWithShape="0">
                  <a:schemeClr val="tx1">
                    <a:alpha val="50000"/>
                  </a:schemeClr>
                </a:outerShdw>
              </a:effectLst>
              <a:latin typeface="ＭＳ Ｐゴシック" panose="020B0600070205080204" pitchFamily="50" charset="-128"/>
              <a:ea typeface="ＭＳ Ｐゴシック" panose="020B0600070205080204" pitchFamily="50" charset="-128"/>
            </a:endParaRPr>
          </a:p>
        </p:txBody>
      </p:sp>
      <p:sp>
        <p:nvSpPr>
          <p:cNvPr id="13" name="角丸四角形 12"/>
          <p:cNvSpPr/>
          <p:nvPr/>
        </p:nvSpPr>
        <p:spPr>
          <a:xfrm>
            <a:off x="854989" y="5122190"/>
            <a:ext cx="1637655" cy="867906"/>
          </a:xfrm>
          <a:prstGeom prst="roundRect">
            <a:avLst>
              <a:gd name="adj" fmla="val 35816"/>
            </a:avLst>
          </a:prstGeom>
          <a:solidFill>
            <a:schemeClr val="accent5">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kumimoji="1" lang="ja-JP" altLang="en-US" b="1" dirty="0" smtClean="0">
                <a:effectLst>
                  <a:outerShdw blurRad="38100" dist="38100" dir="2700000" algn="tl">
                    <a:srgbClr val="000000">
                      <a:alpha val="43137"/>
                    </a:srgbClr>
                  </a:outerShdw>
                </a:effectLst>
              </a:rPr>
              <a:t>学校独自の</a:t>
            </a:r>
            <a:endParaRPr kumimoji="1" lang="en-US" altLang="ja-JP" b="1" dirty="0" smtClean="0">
              <a:effectLst>
                <a:outerShdw blurRad="38100" dist="38100" dir="2700000" algn="tl">
                  <a:srgbClr val="000000">
                    <a:alpha val="43137"/>
                  </a:srgbClr>
                </a:outerShdw>
              </a:effectLst>
            </a:endParaRPr>
          </a:p>
          <a:p>
            <a:pPr algn="ctr">
              <a:lnSpc>
                <a:spcPts val="1800"/>
              </a:lnSpc>
            </a:pPr>
            <a:r>
              <a:rPr kumimoji="1" lang="ja-JP" altLang="en-US" b="1" dirty="0" smtClean="0">
                <a:effectLst>
                  <a:outerShdw blurRad="38100" dist="38100" dir="2700000" algn="tl">
                    <a:srgbClr val="000000">
                      <a:alpha val="43137"/>
                    </a:srgbClr>
                  </a:outerShdw>
                </a:effectLst>
              </a:rPr>
              <a:t>教科・単元</a:t>
            </a:r>
            <a:r>
              <a:rPr kumimoji="1" lang="en-US" altLang="ja-JP" b="1" dirty="0" smtClean="0">
                <a:solidFill>
                  <a:srgbClr val="FFFF00"/>
                </a:solidFill>
                <a:effectLst>
                  <a:outerShdw blurRad="38100" dist="38100" dir="2700000" algn="tl">
                    <a:srgbClr val="000000">
                      <a:alpha val="43137"/>
                    </a:srgbClr>
                  </a:outerShdw>
                </a:effectLst>
              </a:rPr>
              <a:t>B</a:t>
            </a:r>
            <a:endParaRPr kumimoji="1" lang="ja-JP" altLang="en-US" b="1" dirty="0">
              <a:solidFill>
                <a:srgbClr val="FFFF00"/>
              </a:solidFill>
              <a:effectLst>
                <a:outerShdw blurRad="38100" dist="38100" dir="2700000" algn="tl">
                  <a:srgbClr val="000000">
                    <a:alpha val="43137"/>
                  </a:srgbClr>
                </a:outerShdw>
              </a:effectLst>
            </a:endParaRPr>
          </a:p>
        </p:txBody>
      </p:sp>
      <p:sp>
        <p:nvSpPr>
          <p:cNvPr id="14" name="角丸四角形 13"/>
          <p:cNvSpPr/>
          <p:nvPr/>
        </p:nvSpPr>
        <p:spPr>
          <a:xfrm>
            <a:off x="2871705" y="5122190"/>
            <a:ext cx="1637655" cy="867906"/>
          </a:xfrm>
          <a:prstGeom prst="roundRect">
            <a:avLst>
              <a:gd name="adj" fmla="val 35816"/>
            </a:avLst>
          </a:prstGeom>
          <a:solidFill>
            <a:schemeClr val="accent5">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kumimoji="1" lang="ja-JP" altLang="en-US" b="1" dirty="0" smtClean="0">
                <a:effectLst>
                  <a:outerShdw blurRad="38100" dist="38100" dir="2700000" algn="tl">
                    <a:srgbClr val="000000">
                      <a:alpha val="43137"/>
                    </a:srgbClr>
                  </a:outerShdw>
                </a:effectLst>
              </a:rPr>
              <a:t>学校独自の</a:t>
            </a:r>
            <a:endParaRPr kumimoji="1" lang="en-US" altLang="ja-JP" b="1" dirty="0" smtClean="0">
              <a:effectLst>
                <a:outerShdw blurRad="38100" dist="38100" dir="2700000" algn="tl">
                  <a:srgbClr val="000000">
                    <a:alpha val="43137"/>
                  </a:srgbClr>
                </a:outerShdw>
              </a:effectLst>
            </a:endParaRPr>
          </a:p>
          <a:p>
            <a:pPr algn="ctr">
              <a:lnSpc>
                <a:spcPts val="1800"/>
              </a:lnSpc>
            </a:pPr>
            <a:r>
              <a:rPr kumimoji="1" lang="ja-JP" altLang="en-US" b="1" dirty="0" smtClean="0">
                <a:effectLst>
                  <a:outerShdw blurRad="38100" dist="38100" dir="2700000" algn="tl">
                    <a:srgbClr val="000000">
                      <a:alpha val="43137"/>
                    </a:srgbClr>
                  </a:outerShdw>
                </a:effectLst>
              </a:rPr>
              <a:t>教科・単元</a:t>
            </a:r>
            <a:r>
              <a:rPr kumimoji="1" lang="en-US" altLang="ja-JP" b="1" dirty="0" smtClean="0">
                <a:solidFill>
                  <a:srgbClr val="FFFF00"/>
                </a:solidFill>
                <a:effectLst>
                  <a:outerShdw blurRad="38100" dist="38100" dir="2700000" algn="tl">
                    <a:srgbClr val="000000">
                      <a:alpha val="43137"/>
                    </a:srgbClr>
                  </a:outerShdw>
                </a:effectLst>
              </a:rPr>
              <a:t>B</a:t>
            </a:r>
            <a:endParaRPr kumimoji="1" lang="ja-JP" altLang="en-US" b="1" dirty="0">
              <a:solidFill>
                <a:srgbClr val="FFFF00"/>
              </a:solidFill>
              <a:effectLst>
                <a:outerShdw blurRad="38100" dist="38100" dir="2700000" algn="tl">
                  <a:srgbClr val="000000">
                    <a:alpha val="43137"/>
                  </a:srgbClr>
                </a:outerShdw>
              </a:effectLst>
            </a:endParaRPr>
          </a:p>
        </p:txBody>
      </p:sp>
      <p:sp>
        <p:nvSpPr>
          <p:cNvPr id="15" name="角丸四角形 14"/>
          <p:cNvSpPr/>
          <p:nvPr/>
        </p:nvSpPr>
        <p:spPr>
          <a:xfrm>
            <a:off x="4888421" y="5122190"/>
            <a:ext cx="1637655" cy="867906"/>
          </a:xfrm>
          <a:prstGeom prst="roundRect">
            <a:avLst>
              <a:gd name="adj" fmla="val 35816"/>
            </a:avLst>
          </a:prstGeom>
          <a:solidFill>
            <a:schemeClr val="accent5">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kumimoji="1" lang="ja-JP" altLang="en-US" b="1" dirty="0" smtClean="0">
                <a:effectLst>
                  <a:outerShdw blurRad="38100" dist="38100" dir="2700000" algn="tl">
                    <a:srgbClr val="000000">
                      <a:alpha val="43137"/>
                    </a:srgbClr>
                  </a:outerShdw>
                </a:effectLst>
              </a:rPr>
              <a:t>学校独自の</a:t>
            </a:r>
            <a:endParaRPr kumimoji="1" lang="en-US" altLang="ja-JP" b="1" dirty="0" smtClean="0">
              <a:effectLst>
                <a:outerShdw blurRad="38100" dist="38100" dir="2700000" algn="tl">
                  <a:srgbClr val="000000">
                    <a:alpha val="43137"/>
                  </a:srgbClr>
                </a:outerShdw>
              </a:effectLst>
            </a:endParaRPr>
          </a:p>
          <a:p>
            <a:pPr algn="ctr">
              <a:lnSpc>
                <a:spcPts val="1800"/>
              </a:lnSpc>
            </a:pPr>
            <a:r>
              <a:rPr kumimoji="1" lang="ja-JP" altLang="en-US" b="1" dirty="0" smtClean="0">
                <a:effectLst>
                  <a:outerShdw blurRad="38100" dist="38100" dir="2700000" algn="tl">
                    <a:srgbClr val="000000">
                      <a:alpha val="43137"/>
                    </a:srgbClr>
                  </a:outerShdw>
                </a:effectLst>
              </a:rPr>
              <a:t>教科・単元</a:t>
            </a:r>
            <a:r>
              <a:rPr kumimoji="1" lang="en-US" altLang="ja-JP" b="1" dirty="0" smtClean="0">
                <a:solidFill>
                  <a:srgbClr val="FFFF00"/>
                </a:solidFill>
                <a:effectLst>
                  <a:outerShdw blurRad="38100" dist="38100" dir="2700000" algn="tl">
                    <a:srgbClr val="000000">
                      <a:alpha val="43137"/>
                    </a:srgbClr>
                  </a:outerShdw>
                </a:effectLst>
              </a:rPr>
              <a:t>B</a:t>
            </a:r>
            <a:endParaRPr kumimoji="1" lang="ja-JP" altLang="en-US" b="1" dirty="0">
              <a:solidFill>
                <a:srgbClr val="FFFF00"/>
              </a:solidFill>
              <a:effectLst>
                <a:outerShdw blurRad="38100" dist="38100" dir="2700000" algn="tl">
                  <a:srgbClr val="000000">
                    <a:alpha val="43137"/>
                  </a:srgbClr>
                </a:outerShdw>
              </a:effectLst>
            </a:endParaRPr>
          </a:p>
        </p:txBody>
      </p:sp>
      <p:sp>
        <p:nvSpPr>
          <p:cNvPr id="16" name="角丸四角形 15"/>
          <p:cNvSpPr/>
          <p:nvPr/>
        </p:nvSpPr>
        <p:spPr>
          <a:xfrm>
            <a:off x="6956154" y="5106692"/>
            <a:ext cx="1637655" cy="867906"/>
          </a:xfrm>
          <a:prstGeom prst="roundRect">
            <a:avLst>
              <a:gd name="adj" fmla="val 35816"/>
            </a:avLst>
          </a:prstGeom>
          <a:solidFill>
            <a:schemeClr val="accent5">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kumimoji="1" lang="ja-JP" altLang="en-US" b="1" dirty="0" smtClean="0">
                <a:effectLst>
                  <a:outerShdw blurRad="38100" dist="38100" dir="2700000" algn="tl">
                    <a:srgbClr val="000000">
                      <a:alpha val="43137"/>
                    </a:srgbClr>
                  </a:outerShdw>
                </a:effectLst>
              </a:rPr>
              <a:t>学校独自の</a:t>
            </a:r>
            <a:endParaRPr kumimoji="1" lang="en-US" altLang="ja-JP" b="1" dirty="0" smtClean="0">
              <a:effectLst>
                <a:outerShdw blurRad="38100" dist="38100" dir="2700000" algn="tl">
                  <a:srgbClr val="000000">
                    <a:alpha val="43137"/>
                  </a:srgbClr>
                </a:outerShdw>
              </a:effectLst>
            </a:endParaRPr>
          </a:p>
          <a:p>
            <a:pPr algn="ctr">
              <a:lnSpc>
                <a:spcPts val="1800"/>
              </a:lnSpc>
            </a:pPr>
            <a:r>
              <a:rPr kumimoji="1" lang="ja-JP" altLang="en-US" b="1" dirty="0" smtClean="0">
                <a:effectLst>
                  <a:outerShdw blurRad="38100" dist="38100" dir="2700000" algn="tl">
                    <a:srgbClr val="000000">
                      <a:alpha val="43137"/>
                    </a:srgbClr>
                  </a:outerShdw>
                </a:effectLst>
              </a:rPr>
              <a:t>教科・単元</a:t>
            </a:r>
            <a:r>
              <a:rPr kumimoji="1" lang="en-US" altLang="ja-JP" b="1" dirty="0" smtClean="0">
                <a:solidFill>
                  <a:srgbClr val="FFFF00"/>
                </a:solidFill>
                <a:effectLst>
                  <a:outerShdw blurRad="38100" dist="38100" dir="2700000" algn="tl">
                    <a:srgbClr val="000000">
                      <a:alpha val="43137"/>
                    </a:srgbClr>
                  </a:outerShdw>
                </a:effectLst>
              </a:rPr>
              <a:t>B</a:t>
            </a:r>
            <a:endParaRPr kumimoji="1" lang="ja-JP" altLang="en-US" b="1" dirty="0">
              <a:solidFill>
                <a:srgbClr val="FFFF00"/>
              </a:solidFill>
              <a:effectLst>
                <a:outerShdw blurRad="38100" dist="38100" dir="2700000" algn="tl">
                  <a:srgbClr val="000000">
                    <a:alpha val="43137"/>
                  </a:srgbClr>
                </a:outerShdw>
              </a:effectLst>
            </a:endParaRPr>
          </a:p>
        </p:txBody>
      </p:sp>
      <p:sp>
        <p:nvSpPr>
          <p:cNvPr id="17" name="角丸四角形 16"/>
          <p:cNvSpPr/>
          <p:nvPr/>
        </p:nvSpPr>
        <p:spPr>
          <a:xfrm>
            <a:off x="247972" y="3177152"/>
            <a:ext cx="1341381" cy="867906"/>
          </a:xfrm>
          <a:prstGeom prst="roundRect">
            <a:avLst>
              <a:gd name="adj" fmla="val 35816"/>
            </a:avLst>
          </a:prstGeom>
          <a:solidFill>
            <a:schemeClr val="accent2">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Plain">
              <a:avLst/>
            </a:prstTxWarp>
            <a:noAutofit/>
          </a:bodyPr>
          <a:lstStyle/>
          <a:p>
            <a:pPr algn="ctr"/>
            <a:r>
              <a:rPr kumimoji="1" lang="ja-JP" altLang="en-US" sz="1600" b="1" dirty="0" smtClean="0">
                <a:effectLst>
                  <a:outerShdw blurRad="38100" dist="38100" dir="2700000" algn="tl">
                    <a:srgbClr val="000000">
                      <a:alpha val="43137"/>
                    </a:srgbClr>
                  </a:outerShdw>
                </a:effectLst>
              </a:rPr>
              <a:t>学校</a:t>
            </a:r>
            <a:r>
              <a:rPr kumimoji="1" lang="ja-JP" altLang="en-US" sz="1600" b="1" dirty="0">
                <a:effectLst>
                  <a:outerShdw blurRad="38100" dist="38100" dir="2700000" algn="tl">
                    <a:srgbClr val="000000">
                      <a:alpha val="43137"/>
                    </a:srgbClr>
                  </a:outerShdw>
                </a:effectLst>
              </a:rPr>
              <a:t>裁量</a:t>
            </a:r>
            <a:r>
              <a:rPr kumimoji="1" lang="en-US" altLang="ja-JP" sz="1600" b="1" dirty="0" smtClean="0">
                <a:effectLst>
                  <a:outerShdw blurRad="38100" dist="38100" dir="2700000" algn="tl">
                    <a:srgbClr val="000000">
                      <a:alpha val="43137"/>
                    </a:srgbClr>
                  </a:outerShdw>
                </a:effectLst>
              </a:rPr>
              <a:t/>
            </a:r>
            <a:br>
              <a:rPr kumimoji="1" lang="en-US" altLang="ja-JP" sz="1600" b="1" dirty="0" smtClean="0">
                <a:effectLst>
                  <a:outerShdw blurRad="38100" dist="38100" dir="2700000" algn="tl">
                    <a:srgbClr val="000000">
                      <a:alpha val="43137"/>
                    </a:srgbClr>
                  </a:outerShdw>
                </a:effectLst>
              </a:rPr>
            </a:br>
            <a:r>
              <a:rPr kumimoji="1" lang="ja-JP" altLang="en-US" sz="1600" b="1" dirty="0" smtClean="0">
                <a:effectLst>
                  <a:outerShdw blurRad="38100" dist="38100" dir="2700000" algn="tl">
                    <a:srgbClr val="000000">
                      <a:alpha val="43137"/>
                    </a:srgbClr>
                  </a:outerShdw>
                </a:effectLst>
              </a:rPr>
              <a:t>の時間</a:t>
            </a:r>
            <a:r>
              <a:rPr kumimoji="1" lang="en-US" altLang="ja-JP" sz="1600" b="1" dirty="0" smtClean="0">
                <a:solidFill>
                  <a:srgbClr val="FFFF00"/>
                </a:solidFill>
                <a:effectLst>
                  <a:outerShdw blurRad="38100" dist="38100" dir="2700000" algn="tl">
                    <a:srgbClr val="000000">
                      <a:alpha val="43137"/>
                    </a:srgbClr>
                  </a:outerShdw>
                </a:effectLst>
              </a:rPr>
              <a:t>C</a:t>
            </a:r>
          </a:p>
        </p:txBody>
      </p:sp>
      <p:sp>
        <p:nvSpPr>
          <p:cNvPr id="18" name="角丸四角形 17"/>
          <p:cNvSpPr/>
          <p:nvPr/>
        </p:nvSpPr>
        <p:spPr>
          <a:xfrm>
            <a:off x="7632139" y="3134531"/>
            <a:ext cx="1248388" cy="867906"/>
          </a:xfrm>
          <a:prstGeom prst="roundRect">
            <a:avLst>
              <a:gd name="adj" fmla="val 35816"/>
            </a:avLst>
          </a:prstGeom>
          <a:solidFill>
            <a:schemeClr val="accent2">
              <a:lumMod val="5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Plain">
              <a:avLst/>
            </a:prstTxWarp>
            <a:noAutofit/>
          </a:bodyPr>
          <a:lstStyle/>
          <a:p>
            <a:pPr algn="ctr"/>
            <a:r>
              <a:rPr kumimoji="1" lang="ja-JP" altLang="en-US" sz="1600" b="1" dirty="0">
                <a:effectLst>
                  <a:outerShdw blurRad="38100" dist="38100" dir="2700000" algn="tl">
                    <a:srgbClr val="000000">
                      <a:alpha val="43137"/>
                    </a:srgbClr>
                  </a:outerShdw>
                </a:effectLst>
              </a:rPr>
              <a:t>学校裁量</a:t>
            </a:r>
            <a:r>
              <a:rPr kumimoji="1" lang="en-US" altLang="ja-JP" sz="1600" b="1" dirty="0">
                <a:effectLst>
                  <a:outerShdw blurRad="38100" dist="38100" dir="2700000" algn="tl">
                    <a:srgbClr val="000000">
                      <a:alpha val="43137"/>
                    </a:srgbClr>
                  </a:outerShdw>
                </a:effectLst>
              </a:rPr>
              <a:t/>
            </a:r>
            <a:br>
              <a:rPr kumimoji="1" lang="en-US" altLang="ja-JP" sz="1600" b="1" dirty="0">
                <a:effectLst>
                  <a:outerShdw blurRad="38100" dist="38100" dir="2700000" algn="tl">
                    <a:srgbClr val="000000">
                      <a:alpha val="43137"/>
                    </a:srgbClr>
                  </a:outerShdw>
                </a:effectLst>
              </a:rPr>
            </a:br>
            <a:r>
              <a:rPr kumimoji="1" lang="ja-JP" altLang="en-US" sz="1600" b="1" dirty="0">
                <a:effectLst>
                  <a:outerShdw blurRad="38100" dist="38100" dir="2700000" algn="tl">
                    <a:srgbClr val="000000">
                      <a:alpha val="43137"/>
                    </a:srgbClr>
                  </a:outerShdw>
                </a:effectLst>
              </a:rPr>
              <a:t>の時間</a:t>
            </a:r>
            <a:r>
              <a:rPr kumimoji="1" lang="en-US" altLang="ja-JP" sz="1600" b="1" dirty="0">
                <a:solidFill>
                  <a:srgbClr val="FFFF00"/>
                </a:solidFill>
                <a:effectLst>
                  <a:outerShdw blurRad="38100" dist="38100" dir="2700000" algn="tl">
                    <a:srgbClr val="000000">
                      <a:alpha val="43137"/>
                    </a:srgbClr>
                  </a:outerShdw>
                </a:effectLst>
              </a:rPr>
              <a:t>C</a:t>
            </a:r>
          </a:p>
        </p:txBody>
      </p:sp>
      <p:sp>
        <p:nvSpPr>
          <p:cNvPr id="20" name="正方形/長方形 19"/>
          <p:cNvSpPr/>
          <p:nvPr/>
        </p:nvSpPr>
        <p:spPr>
          <a:xfrm>
            <a:off x="2006506" y="1459139"/>
            <a:ext cx="5208478" cy="646331"/>
          </a:xfrm>
          <a:prstGeom prst="rect">
            <a:avLst/>
          </a:prstGeom>
          <a:noFill/>
        </p:spPr>
        <p:txBody>
          <a:bodyPr wrap="none" lIns="91440" tIns="45720" rIns="91440" bIns="45720">
            <a:spAutoFit/>
          </a:bodyPr>
          <a:lstStyle/>
          <a:p>
            <a:pPr algn="ctr"/>
            <a:r>
              <a:rPr lang="ja-JP" altLang="en-US" sz="3600" b="1" dirty="0">
                <a:ln w="3175">
                  <a:solidFill>
                    <a:srgbClr val="FF0000"/>
                  </a:solidFill>
                  <a:prstDash val="solid"/>
                </a:ln>
                <a:solidFill>
                  <a:srgbClr val="FF0000"/>
                </a:solidFill>
                <a:effectLst>
                  <a:outerShdw dist="38100" dir="2700000" algn="bl" rotWithShape="0">
                    <a:schemeClr val="tx1">
                      <a:alpha val="50000"/>
                    </a:schemeClr>
                  </a:outerShdw>
                </a:effectLst>
                <a:latin typeface="ＭＳ Ｐゴシック" panose="020B0600070205080204" pitchFamily="50" charset="-128"/>
                <a:ea typeface="ＭＳ Ｐゴシック" panose="020B0600070205080204" pitchFamily="50" charset="-128"/>
              </a:rPr>
              <a:t>オプショナル</a:t>
            </a:r>
            <a:r>
              <a:rPr lang="ja-JP" altLang="en-US" sz="3600" b="1" cap="none" spc="0" dirty="0" smtClean="0">
                <a:ln w="3175">
                  <a:solidFill>
                    <a:srgbClr val="FF0000"/>
                  </a:solidFill>
                  <a:prstDash val="solid"/>
                </a:ln>
                <a:solidFill>
                  <a:srgbClr val="FF0000"/>
                </a:solidFill>
                <a:effectLst>
                  <a:outerShdw dist="38100" dir="2700000" algn="bl" rotWithShape="0">
                    <a:schemeClr val="tx1">
                      <a:alpha val="50000"/>
                    </a:schemeClr>
                  </a:outerShdw>
                </a:effectLst>
                <a:latin typeface="ＭＳ Ｐゴシック" panose="020B0600070205080204" pitchFamily="50" charset="-128"/>
                <a:ea typeface="ＭＳ Ｐゴシック" panose="020B0600070205080204" pitchFamily="50" charset="-128"/>
              </a:rPr>
              <a:t>・カリキュラム</a:t>
            </a:r>
            <a:endParaRPr lang="ja-JP" altLang="en-US" sz="3600" b="1" cap="none" spc="0" dirty="0">
              <a:ln w="3175">
                <a:solidFill>
                  <a:srgbClr val="FF0000"/>
                </a:solidFill>
                <a:prstDash val="solid"/>
              </a:ln>
              <a:solidFill>
                <a:srgbClr val="FF0000"/>
              </a:solidFill>
              <a:effectLst>
                <a:outerShdw dist="38100" dir="2700000" algn="bl" rotWithShape="0">
                  <a:schemeClr val="tx1">
                    <a:alpha val="50000"/>
                  </a:schemeClr>
                </a:outerShdw>
              </a:effectLst>
              <a:latin typeface="ＭＳ Ｐゴシック" panose="020B0600070205080204" pitchFamily="50" charset="-128"/>
              <a:ea typeface="ＭＳ Ｐゴシック" panose="020B0600070205080204" pitchFamily="50" charset="-128"/>
            </a:endParaRPr>
          </a:p>
        </p:txBody>
      </p:sp>
      <p:pic>
        <p:nvPicPr>
          <p:cNvPr id="21" name="図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6976" y="1279380"/>
            <a:ext cx="1222519" cy="1603304"/>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3673629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2500"/>
                            </p:stCondLst>
                            <p:childTnLst>
                              <p:par>
                                <p:cTn id="25" presetID="21" presetClass="entr" presetSubtype="1"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heel(1)">
                                      <p:cBhvr>
                                        <p:cTn id="27" dur="2000"/>
                                        <p:tgtEl>
                                          <p:spTgt spid="11"/>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childTnLst>
                          </p:cTn>
                        </p:par>
                        <p:par>
                          <p:cTn id="37" fill="hold">
                            <p:stCondLst>
                              <p:cond delay="500"/>
                            </p:stCondLst>
                            <p:childTnLst>
                              <p:par>
                                <p:cTn id="38" presetID="10" presetClass="entr" presetSubtype="0"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par>
                          <p:cTn id="41" fill="hold">
                            <p:stCondLst>
                              <p:cond delay="1000"/>
                            </p:stCondLst>
                            <p:childTnLst>
                              <p:par>
                                <p:cTn id="42" presetID="10" presetClass="entr" presetSubtype="0"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par>
                          <p:cTn id="45" fill="hold">
                            <p:stCondLst>
                              <p:cond delay="1500"/>
                            </p:stCondLst>
                            <p:childTnLst>
                              <p:par>
                                <p:cTn id="46" presetID="10" presetClass="entr" presetSubtype="0"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childTnLst>
                                </p:cTn>
                              </p:par>
                            </p:childTnLst>
                          </p:cTn>
                        </p:par>
                        <p:par>
                          <p:cTn id="49" fill="hold">
                            <p:stCondLst>
                              <p:cond delay="2000"/>
                            </p:stCondLst>
                            <p:childTnLst>
                              <p:par>
                                <p:cTn id="50" presetID="10" presetClass="entr" presetSubtype="0"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par>
                          <p:cTn id="53" fill="hold">
                            <p:stCondLst>
                              <p:cond delay="2500"/>
                            </p:stCondLst>
                            <p:childTnLst>
                              <p:par>
                                <p:cTn id="54" presetID="10" presetClass="entr" presetSubtype="0"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500"/>
                                        <p:tgtEl>
                                          <p:spTgt spid="18"/>
                                        </p:tgtEl>
                                      </p:cBhvr>
                                    </p:animEffect>
                                  </p:childTnLst>
                                </p:cTn>
                              </p:par>
                            </p:childTnLst>
                          </p:cTn>
                        </p:par>
                        <p:par>
                          <p:cTn id="57" fill="hold">
                            <p:stCondLst>
                              <p:cond delay="3000"/>
                            </p:stCondLst>
                            <p:childTnLst>
                              <p:par>
                                <p:cTn id="58" presetID="21" presetClass="entr" presetSubtype="1" fill="hold" grpId="0" nodeType="after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wheel(1)">
                                      <p:cBhvr>
                                        <p:cTn id="60" dur="2000"/>
                                        <p:tgtEl>
                                          <p:spTgt spid="19"/>
                                        </p:tgtEl>
                                      </p:cBhvr>
                                    </p:animEffect>
                                  </p:childTnLst>
                                </p:cTn>
                              </p:par>
                            </p:childTnLst>
                          </p:cTn>
                        </p:par>
                        <p:par>
                          <p:cTn id="61" fill="hold">
                            <p:stCondLst>
                              <p:cond delay="5000"/>
                            </p:stCondLst>
                            <p:childTnLst>
                              <p:par>
                                <p:cTn id="62" presetID="22" presetClass="entr" presetSubtype="8"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Effect transition="in" filter="wipe(left)">
                                      <p:cBhvr>
                                        <p:cTn id="6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1" grpId="0" animBg="1"/>
      <p:bldP spid="6" grpId="0" animBg="1"/>
      <p:bldP spid="7" grpId="0" animBg="1"/>
      <p:bldP spid="8" grpId="0" animBg="1"/>
      <p:bldP spid="9" grpId="0" animBg="1"/>
      <p:bldP spid="10" grpId="0" animBg="1"/>
      <p:bldP spid="12" grpId="0"/>
      <p:bldP spid="13" grpId="0" animBg="1"/>
      <p:bldP spid="14" grpId="0" animBg="1"/>
      <p:bldP spid="15" grpId="0" animBg="1"/>
      <p:bldP spid="16" grpId="0" animBg="1"/>
      <p:bldP spid="17" grpId="0" animBg="1"/>
      <p:bldP spid="18"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p>
            <a:fld id="{DD638FA8-802B-4CC3-821C-FEAAB671A0D4}" type="slidenum">
              <a:rPr kumimoji="1" lang="ja-JP" altLang="en-US" smtClean="0"/>
              <a:t>8</a:t>
            </a:fld>
            <a:endParaRPr kumimoji="1" lang="ja-JP" altLang="en-US"/>
          </a:p>
        </p:txBody>
      </p:sp>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05298">
            <a:off x="6967944" y="2898034"/>
            <a:ext cx="1932459" cy="3468825"/>
          </a:xfrm>
          <a:prstGeom prst="rect">
            <a:avLst/>
          </a:prstGeom>
          <a:effectLst>
            <a:outerShdw blurRad="76200" dir="18900000" sy="23000" kx="-1200000" algn="bl" rotWithShape="0">
              <a:prstClr val="black">
                <a:alpha val="20000"/>
              </a:prstClr>
            </a:outerShdw>
          </a:effectLst>
        </p:spPr>
      </p:pic>
      <p:sp>
        <p:nvSpPr>
          <p:cNvPr id="6" name="タイトル 1"/>
          <p:cNvSpPr txBox="1">
            <a:spLocks/>
          </p:cNvSpPr>
          <p:nvPr/>
        </p:nvSpPr>
        <p:spPr>
          <a:xfrm>
            <a:off x="132956" y="728420"/>
            <a:ext cx="8825063" cy="370088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6000" dirty="0" smtClean="0">
                <a:solidFill>
                  <a:schemeClr val="accent6">
                    <a:lumMod val="50000"/>
                  </a:schemeClr>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a:t>
            </a:r>
            <a:r>
              <a:rPr lang="ja-JP" altLang="en-US" sz="6000" dirty="0">
                <a:solidFill>
                  <a:schemeClr val="accent6">
                    <a:lumMod val="50000"/>
                  </a:schemeClr>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学習</a:t>
            </a:r>
            <a:r>
              <a:rPr lang="ja-JP" altLang="en-US" sz="6000" b="1" dirty="0" smtClean="0">
                <a:solidFill>
                  <a:schemeClr val="accent6">
                    <a:lumMod val="50000"/>
                  </a:schemeClr>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指導</a:t>
            </a:r>
            <a:r>
              <a:rPr lang="ja-JP" altLang="en-US" sz="6000" b="1" dirty="0">
                <a:solidFill>
                  <a:schemeClr val="accent6">
                    <a:lumMod val="50000"/>
                  </a:schemeClr>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要領</a:t>
            </a:r>
            <a:r>
              <a:rPr lang="ja-JP" altLang="en-US" sz="6000" b="1" dirty="0" smtClean="0">
                <a:solidFill>
                  <a:schemeClr val="accent6">
                    <a:lumMod val="50000"/>
                  </a:schemeClr>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に例示されていない教科・単元に</a:t>
            </a:r>
            <a:r>
              <a:rPr lang="en-US" altLang="ja-JP" sz="6000" b="1" dirty="0" smtClean="0">
                <a:solidFill>
                  <a:schemeClr val="accent6">
                    <a:lumMod val="50000"/>
                  </a:schemeClr>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a:r>
            <a:br>
              <a:rPr lang="en-US" altLang="ja-JP" sz="6000" b="1" dirty="0" smtClean="0">
                <a:solidFill>
                  <a:schemeClr val="accent6">
                    <a:lumMod val="50000"/>
                  </a:schemeClr>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br>
            <a:r>
              <a:rPr lang="ja-JP" altLang="en-US" sz="6000" b="1" dirty="0" smtClean="0">
                <a:solidFill>
                  <a:schemeClr val="accent6">
                    <a:lumMod val="50000"/>
                  </a:schemeClr>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どうやって位置付けるの？</a:t>
            </a:r>
            <a:endParaRPr lang="en-US" altLang="ja-JP" sz="6000" b="1" dirty="0" smtClean="0">
              <a:solidFill>
                <a:schemeClr val="accent6">
                  <a:lumMod val="50000"/>
                </a:schemeClr>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a:p>
            <a:r>
              <a:rPr lang="ja-JP" altLang="en-US" sz="6000" b="1" dirty="0">
                <a:solidFill>
                  <a:schemeClr val="accent6">
                    <a:lumMod val="50000"/>
                  </a:schemeClr>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a:t>
            </a:r>
            <a:r>
              <a:rPr lang="en-US" altLang="ja-JP" sz="6000" b="1" dirty="0" smtClean="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a:t>
            </a:r>
            <a:r>
              <a:rPr lang="en-US" altLang="ja-JP" sz="5400" b="1" dirty="0" smtClean="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B</a:t>
            </a:r>
            <a:r>
              <a:rPr lang="ja-JP" altLang="en-US" sz="5400" b="1" dirty="0" smtClean="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分類の学習活動</a:t>
            </a:r>
            <a:r>
              <a:rPr lang="en-US" altLang="ja-JP" sz="5400" b="1" dirty="0" smtClean="0">
                <a:solidFill>
                  <a:srgbClr val="FF0000"/>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a:t>
            </a:r>
          </a:p>
        </p:txBody>
      </p:sp>
      <p:pic>
        <p:nvPicPr>
          <p:cNvPr id="2050" name="Picture 2" descr="åã, ããã¯, å¥³ã®å­, ç ç©¶, å­¦ç¿, ã½ãã¡, ã¬ã¸ã£ã¼, æè², æ°ãã, ãã©ã¦ãº, æ®ã"/>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93750" y="4246746"/>
            <a:ext cx="3385542" cy="2242922"/>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79841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127984" y="1279822"/>
            <a:ext cx="6888029" cy="1100379"/>
          </a:xfrm>
          <a:solidFill>
            <a:schemeClr val="accent6">
              <a:lumMod val="20000"/>
              <a:lumOff val="80000"/>
            </a:schemeClr>
          </a:solidFill>
        </p:spPr>
        <p:txBody>
          <a:bodyPr>
            <a:normAutofit/>
          </a:bodyPr>
          <a:lstStyle/>
          <a:p>
            <a:pPr marL="0" indent="0">
              <a:buNone/>
            </a:pPr>
            <a:r>
              <a:rPr kumimoji="1" lang="ja-JP" altLang="en-US" sz="3600" dirty="0" smtClean="0"/>
              <a:t>１　物事を</a:t>
            </a:r>
            <a:r>
              <a:rPr kumimoji="1" lang="ja-JP" altLang="en-US" sz="3600" u="sng" dirty="0" smtClean="0"/>
              <a:t>順序立てて</a:t>
            </a:r>
            <a:r>
              <a:rPr kumimoji="1" lang="ja-JP" altLang="en-US" sz="3600" dirty="0" smtClean="0"/>
              <a:t>考えたり，</a:t>
            </a:r>
            <a:r>
              <a:rPr kumimoji="1" lang="en-US" altLang="ja-JP" sz="3600" dirty="0" smtClean="0"/>
              <a:t/>
            </a:r>
            <a:br>
              <a:rPr kumimoji="1" lang="en-US" altLang="ja-JP" sz="3600" dirty="0" smtClean="0"/>
            </a:br>
            <a:r>
              <a:rPr kumimoji="1" lang="ja-JP" altLang="en-US" sz="3600" dirty="0" smtClean="0"/>
              <a:t>　</a:t>
            </a:r>
            <a:r>
              <a:rPr kumimoji="1" lang="ja-JP" altLang="en-US" sz="3600" u="sng" dirty="0" smtClean="0"/>
              <a:t>手順</a:t>
            </a:r>
            <a:r>
              <a:rPr kumimoji="1" lang="ja-JP" altLang="en-US" sz="3600" dirty="0" smtClean="0"/>
              <a:t>を考えたりする学習活動</a:t>
            </a:r>
            <a:endParaRPr kumimoji="1" lang="ja-JP" altLang="en-US" sz="3600" dirty="0"/>
          </a:p>
        </p:txBody>
      </p:sp>
      <p:sp>
        <p:nvSpPr>
          <p:cNvPr id="4" name="スライド番号プレースホルダー 3"/>
          <p:cNvSpPr>
            <a:spLocks noGrp="1"/>
          </p:cNvSpPr>
          <p:nvPr>
            <p:ph type="sldNum" sz="quarter" idx="12"/>
          </p:nvPr>
        </p:nvSpPr>
        <p:spPr/>
        <p:txBody>
          <a:bodyPr/>
          <a:lstStyle/>
          <a:p>
            <a:fld id="{DD638FA8-802B-4CC3-821C-FEAAB671A0D4}" type="slidenum">
              <a:rPr kumimoji="1" lang="ja-JP" altLang="en-US" smtClean="0"/>
              <a:t>9</a:t>
            </a:fld>
            <a:endParaRPr kumimoji="1" lang="ja-JP" altLang="en-US"/>
          </a:p>
        </p:txBody>
      </p:sp>
      <p:sp>
        <p:nvSpPr>
          <p:cNvPr id="5" name="正方形/長方形 4"/>
          <p:cNvSpPr/>
          <p:nvPr/>
        </p:nvSpPr>
        <p:spPr>
          <a:xfrm>
            <a:off x="255722" y="406665"/>
            <a:ext cx="8632555" cy="445742"/>
          </a:xfrm>
          <a:prstGeom prst="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en-US" altLang="ja-JP" sz="2400" b="1" dirty="0" smtClean="0">
                <a:solidFill>
                  <a:srgbClr val="FFFF00"/>
                </a:solidFill>
                <a:effectLst>
                  <a:outerShdw blurRad="38100" dist="38100" dir="2700000" algn="tl">
                    <a:srgbClr val="000000">
                      <a:alpha val="43137"/>
                    </a:srgbClr>
                  </a:outerShdw>
                </a:effectLst>
              </a:rPr>
              <a:t>B</a:t>
            </a:r>
            <a:r>
              <a:rPr kumimoji="1" lang="ja-JP" altLang="en-US" sz="2400" b="1" dirty="0" smtClean="0">
                <a:solidFill>
                  <a:srgbClr val="FFFF00"/>
                </a:solidFill>
                <a:effectLst>
                  <a:outerShdw blurRad="38100" dist="38100" dir="2700000" algn="tl">
                    <a:srgbClr val="000000">
                      <a:alpha val="43137"/>
                    </a:srgbClr>
                  </a:outerShdw>
                </a:effectLst>
              </a:rPr>
              <a:t>分類</a:t>
            </a:r>
            <a:r>
              <a:rPr kumimoji="1" lang="ja-JP" altLang="en-US" sz="2400" b="1" dirty="0" smtClean="0">
                <a:effectLst>
                  <a:outerShdw blurRad="38100" dist="38100" dir="2700000" algn="tl">
                    <a:srgbClr val="000000">
                      <a:alpha val="43137"/>
                    </a:srgbClr>
                  </a:outerShdw>
                </a:effectLst>
              </a:rPr>
              <a:t>の学習活動を各教科等の単元に位置付ける際の視点</a:t>
            </a:r>
            <a:endParaRPr kumimoji="1" lang="ja-JP" altLang="en-US" sz="2400" b="1" dirty="0">
              <a:effectLst>
                <a:outerShdw blurRad="38100" dist="38100" dir="2700000" algn="tl">
                  <a:srgbClr val="000000">
                    <a:alpha val="43137"/>
                  </a:srgbClr>
                </a:outerShdw>
              </a:effectLst>
            </a:endParaRPr>
          </a:p>
        </p:txBody>
      </p:sp>
      <p:sp>
        <p:nvSpPr>
          <p:cNvPr id="6" name="正方形/長方形 5"/>
          <p:cNvSpPr/>
          <p:nvPr/>
        </p:nvSpPr>
        <p:spPr>
          <a:xfrm>
            <a:off x="68682" y="6023184"/>
            <a:ext cx="4136069" cy="400110"/>
          </a:xfrm>
          <a:prstGeom prst="rect">
            <a:avLst/>
          </a:prstGeom>
          <a:solidFill>
            <a:srgbClr val="FFFF00"/>
          </a:solidFill>
          <a:effectLst>
            <a:softEdge rad="31750"/>
          </a:effectLst>
        </p:spPr>
        <p:txBody>
          <a:bodyPr wrap="none" lIns="91440" tIns="45720" rIns="91440" bIns="45720">
            <a:spAutoFit/>
          </a:bodyPr>
          <a:lstStyle/>
          <a:p>
            <a:pPr algn="ctr"/>
            <a:r>
              <a:rPr lang="ja-JP" altLang="en-US" sz="2000" b="1" dirty="0" smtClean="0">
                <a:ln w="0"/>
                <a:latin typeface="ＭＳ Ｐゴシック" panose="020B0600070205080204" pitchFamily="50" charset="-128"/>
                <a:ea typeface="ＭＳ Ｐゴシック" panose="020B0600070205080204" pitchFamily="50" charset="-128"/>
              </a:rPr>
              <a:t>適した</a:t>
            </a:r>
            <a:r>
              <a:rPr lang="ja-JP" altLang="en-US" sz="2000" b="1" cap="none" spc="0" dirty="0" smtClean="0">
                <a:ln w="0"/>
                <a:solidFill>
                  <a:schemeClr val="tx1"/>
                </a:solidFill>
                <a:latin typeface="ＭＳ Ｐゴシック" panose="020B0600070205080204" pitchFamily="50" charset="-128"/>
                <a:ea typeface="ＭＳ Ｐゴシック" panose="020B0600070205080204" pitchFamily="50" charset="-128"/>
              </a:rPr>
              <a:t>プログラミング体験の種類　➡</a:t>
            </a:r>
            <a:endParaRPr lang="ja-JP" altLang="en-US" sz="2000" b="1" cap="none" spc="0" dirty="0">
              <a:ln w="0"/>
              <a:solidFill>
                <a:schemeClr val="tx1"/>
              </a:solidFill>
              <a:latin typeface="ＭＳ Ｐゴシック" panose="020B0600070205080204" pitchFamily="50" charset="-128"/>
              <a:ea typeface="ＭＳ Ｐゴシック" panose="020B0600070205080204" pitchFamily="50" charset="-128"/>
            </a:endParaRPr>
          </a:p>
        </p:txBody>
      </p:sp>
      <p:sp>
        <p:nvSpPr>
          <p:cNvPr id="7" name="角丸四角形 6"/>
          <p:cNvSpPr/>
          <p:nvPr/>
        </p:nvSpPr>
        <p:spPr>
          <a:xfrm>
            <a:off x="4260440" y="6015117"/>
            <a:ext cx="1359748" cy="40011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kumimoji="1" lang="ja-JP" altLang="en-US" sz="1400"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アンプラグド</a:t>
            </a:r>
            <a:r>
              <a:rPr kumimoji="1" lang="ja-JP" altLang="en-US"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a:t>
            </a:r>
            <a:endParaRPr kumimoji="1" lang="ja-JP" altLang="en-US"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8" name="角丸四角形 7"/>
          <p:cNvSpPr/>
          <p:nvPr/>
        </p:nvSpPr>
        <p:spPr>
          <a:xfrm>
            <a:off x="5738475" y="6015117"/>
            <a:ext cx="1359748" cy="400110"/>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kumimoji="1" lang="ja-JP" altLang="en-US"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ビジュアル</a:t>
            </a:r>
            <a:r>
              <a:rPr kumimoji="1" lang="ja-JP" altLang="en-US" dirty="0" smtClean="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a:t>
            </a:r>
            <a:endParaRPr kumimoji="1" lang="ja-JP" altLang="en-US" dirty="0">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9" name="角丸四角形 8"/>
          <p:cNvSpPr/>
          <p:nvPr/>
        </p:nvSpPr>
        <p:spPr>
          <a:xfrm>
            <a:off x="7195316" y="6023402"/>
            <a:ext cx="1359748" cy="400110"/>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rstTxWarp prst="textPlain">
              <a:avLst/>
            </a:prstTxWarp>
          </a:bodyPr>
          <a:lstStyle/>
          <a:p>
            <a:pPr algn="ctr"/>
            <a:r>
              <a:rPr kumimoji="1" lang="ja-JP" altLang="en-US" dirty="0">
                <a:solidFill>
                  <a:schemeClr val="accent6">
                    <a:lumMod val="50000"/>
                  </a:schemeClr>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フィジカル</a:t>
            </a:r>
            <a:r>
              <a:rPr kumimoji="1" lang="ja-JP" altLang="en-US" dirty="0" smtClean="0">
                <a:solidFill>
                  <a:schemeClr val="accent6">
                    <a:lumMod val="50000"/>
                  </a:schemeClr>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rPr>
              <a:t>  </a:t>
            </a:r>
            <a:endParaRPr kumimoji="1" lang="ja-JP" altLang="en-US" dirty="0">
              <a:solidFill>
                <a:schemeClr val="accent6">
                  <a:lumMod val="50000"/>
                </a:schemeClr>
              </a:solidFill>
              <a:effectLst>
                <a:outerShdw blurRad="38100" dist="38100" dir="2700000" algn="tl">
                  <a:srgbClr val="000000">
                    <a:alpha val="43137"/>
                  </a:srgbClr>
                </a:outerShdw>
              </a:effectLst>
              <a:latin typeface="ＭＳ Ｐゴシック" panose="020B0600070205080204" pitchFamily="50" charset="-128"/>
              <a:ea typeface="ＭＳ Ｐゴシック" panose="020B0600070205080204" pitchFamily="50" charset="-128"/>
            </a:endParaRPr>
          </a:p>
        </p:txBody>
      </p:sp>
      <p:sp>
        <p:nvSpPr>
          <p:cNvPr id="10" name="テキスト ボックス 9"/>
          <p:cNvSpPr txBox="1"/>
          <p:nvPr/>
        </p:nvSpPr>
        <p:spPr>
          <a:xfrm>
            <a:off x="422937" y="2618200"/>
            <a:ext cx="8298121" cy="2554545"/>
          </a:xfrm>
          <a:prstGeom prst="rect">
            <a:avLst/>
          </a:prstGeom>
          <a:solidFill>
            <a:schemeClr val="accent2">
              <a:lumMod val="20000"/>
              <a:lumOff val="80000"/>
            </a:schemeClr>
          </a:solidFill>
        </p:spPr>
        <p:txBody>
          <a:bodyPr wrap="square" rtlCol="0">
            <a:spAutoFit/>
          </a:bodyPr>
          <a:lstStyle/>
          <a:p>
            <a:r>
              <a:rPr kumimoji="1" lang="ja-JP" altLang="en-US" sz="3200" dirty="0"/>
              <a:t>例：国語／作文メモ等の</a:t>
            </a:r>
            <a:r>
              <a:rPr kumimoji="1" lang="ja-JP" altLang="en-US" sz="3200" dirty="0" smtClean="0"/>
              <a:t>作成</a:t>
            </a:r>
            <a:endParaRPr kumimoji="1" lang="en-US" altLang="ja-JP" sz="3200" dirty="0" smtClean="0"/>
          </a:p>
          <a:p>
            <a:r>
              <a:rPr kumimoji="1" lang="ja-JP" altLang="en-US" sz="3200" dirty="0"/>
              <a:t>　</a:t>
            </a:r>
            <a:r>
              <a:rPr kumimoji="1" lang="ja-JP" altLang="en-US" sz="3200" dirty="0" smtClean="0"/>
              <a:t>　算数</a:t>
            </a:r>
            <a:r>
              <a:rPr kumimoji="1" lang="ja-JP" altLang="en-US" sz="3200" dirty="0"/>
              <a:t>／計算の</a:t>
            </a:r>
            <a:r>
              <a:rPr kumimoji="1" lang="ja-JP" altLang="en-US" sz="3200" dirty="0" smtClean="0"/>
              <a:t>手順</a:t>
            </a:r>
            <a:endParaRPr kumimoji="1" lang="en-US" altLang="ja-JP" sz="3200" dirty="0" smtClean="0"/>
          </a:p>
          <a:p>
            <a:r>
              <a:rPr kumimoji="1" lang="ja-JP" altLang="en-US" sz="3200" dirty="0"/>
              <a:t>　</a:t>
            </a:r>
            <a:r>
              <a:rPr kumimoji="1" lang="ja-JP" altLang="en-US" sz="3200" dirty="0" smtClean="0"/>
              <a:t>　家庭</a:t>
            </a:r>
            <a:r>
              <a:rPr kumimoji="1" lang="ja-JP" altLang="en-US" sz="3200" dirty="0"/>
              <a:t>／調理計画の</a:t>
            </a:r>
            <a:r>
              <a:rPr kumimoji="1" lang="ja-JP" altLang="en-US" sz="3200" dirty="0" smtClean="0"/>
              <a:t>作成</a:t>
            </a:r>
            <a:endParaRPr kumimoji="1" lang="ja-JP" altLang="en-US" sz="3200" dirty="0"/>
          </a:p>
          <a:p>
            <a:r>
              <a:rPr kumimoji="1" lang="ja-JP" altLang="en-US" sz="3200" dirty="0" smtClean="0"/>
              <a:t>　　学級</a:t>
            </a:r>
            <a:r>
              <a:rPr kumimoji="1" lang="ja-JP" altLang="en-US" sz="3200" dirty="0"/>
              <a:t>活動／日直の仕事やそうじの手順　</a:t>
            </a:r>
            <a:endParaRPr kumimoji="1" lang="en-US" altLang="ja-JP" sz="3200" dirty="0" smtClean="0"/>
          </a:p>
          <a:p>
            <a:pPr algn="r"/>
            <a:r>
              <a:rPr kumimoji="1" lang="ja-JP" altLang="en-US" sz="3200" dirty="0" smtClean="0"/>
              <a:t>な</a:t>
            </a:r>
            <a:r>
              <a:rPr kumimoji="1" lang="ja-JP" altLang="en-US" sz="3200" dirty="0"/>
              <a:t>ど</a:t>
            </a:r>
          </a:p>
        </p:txBody>
      </p:sp>
      <p:pic>
        <p:nvPicPr>
          <p:cNvPr id="11" name="図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67678" y="2380201"/>
            <a:ext cx="1412417" cy="1852350"/>
          </a:xfrm>
          <a:prstGeom prst="rect">
            <a:avLst/>
          </a:prstGeom>
          <a:effectLst>
            <a:outerShdw blurRad="76200" dir="18900000" sy="23000" kx="-1200000" algn="bl" rotWithShape="0">
              <a:prstClr val="black">
                <a:alpha val="20000"/>
              </a:prstClr>
            </a:outerShdw>
          </a:effectLst>
        </p:spPr>
      </p:pic>
      <p:pic>
        <p:nvPicPr>
          <p:cNvPr id="12" name="図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300" y="4186606"/>
            <a:ext cx="1744749" cy="1836578"/>
          </a:xfrm>
          <a:prstGeom prst="rect">
            <a:avLst/>
          </a:prstGeom>
        </p:spPr>
      </p:pic>
    </p:spTree>
    <p:extLst>
      <p:ext uri="{BB962C8B-B14F-4D97-AF65-F5344CB8AC3E}">
        <p14:creationId xmlns:p14="http://schemas.microsoft.com/office/powerpoint/2010/main" val="350930482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4624</TotalTime>
  <Words>807</Words>
  <Application>Microsoft Office PowerPoint</Application>
  <PresentationFormat>画面に合わせる (4:3)</PresentationFormat>
  <Paragraphs>265</Paragraphs>
  <Slides>21</Slides>
  <Notes>21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21</vt:i4>
      </vt:variant>
    </vt:vector>
  </HeadingPairs>
  <TitlesOfParts>
    <vt:vector size="29" baseType="lpstr">
      <vt:lpstr>ＭＳ Ｐゴシック</vt:lpstr>
      <vt:lpstr>游ゴシック</vt:lpstr>
      <vt:lpstr>游ゴシック Light</vt:lpstr>
      <vt:lpstr>Arial</vt:lpstr>
      <vt:lpstr>Calibri</vt:lpstr>
      <vt:lpstr>Calibri Light</vt:lpstr>
      <vt:lpstr>Times New Roman</vt:lpstr>
      <vt:lpstr>Office テーマ</vt:lpstr>
      <vt:lpstr>教育課程への位置付けについて</vt:lpstr>
      <vt:lpstr>PowerPoint プレゼンテーション</vt:lpstr>
      <vt:lpstr>PowerPoint プレゼンテーション</vt:lpstr>
      <vt:lpstr>PowerPoint プレゼンテーション</vt:lpstr>
      <vt:lpstr>PowerPoint プレゼンテーション</vt:lpstr>
      <vt:lpstr>A市教育委員会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鹿児島県総合教育センター</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KidaHiroshi</dc:creator>
  <cp:lastModifiedBy>KidaHiroshi</cp:lastModifiedBy>
  <cp:revision>252</cp:revision>
  <cp:lastPrinted>2018-12-21T07:48:47Z</cp:lastPrinted>
  <dcterms:created xsi:type="dcterms:W3CDTF">2018-11-12T05:44:58Z</dcterms:created>
  <dcterms:modified xsi:type="dcterms:W3CDTF">2018-12-21T07:53:52Z</dcterms:modified>
</cp:coreProperties>
</file>