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7" r:id="rId2"/>
    <p:sldId id="260" r:id="rId3"/>
    <p:sldId id="269" r:id="rId4"/>
    <p:sldId id="270" r:id="rId5"/>
    <p:sldId id="261" r:id="rId6"/>
    <p:sldId id="271" r:id="rId7"/>
    <p:sldId id="262" r:id="rId8"/>
    <p:sldId id="272" r:id="rId9"/>
    <p:sldId id="263" r:id="rId10"/>
    <p:sldId id="264" r:id="rId11"/>
    <p:sldId id="273" r:id="rId12"/>
    <p:sldId id="265" r:id="rId13"/>
    <p:sldId id="266" r:id="rId14"/>
    <p:sldId id="267" r:id="rId15"/>
    <p:sldId id="268" r:id="rId16"/>
  </p:sldIdLst>
  <p:sldSz cx="9144000" cy="6858000" type="screen4x3"/>
  <p:notesSz cx="6734175" cy="9867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FF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309" autoAdjust="0"/>
  </p:normalViewPr>
  <p:slideViewPr>
    <p:cSldViewPr snapToGrid="0">
      <p:cViewPr varScale="1">
        <p:scale>
          <a:sx n="53" d="100"/>
          <a:sy n="53" d="100"/>
        </p:scale>
        <p:origin x="19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143" cy="49510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474" y="0"/>
            <a:ext cx="2918143" cy="495109"/>
          </a:xfrm>
          <a:prstGeom prst="rect">
            <a:avLst/>
          </a:prstGeom>
        </p:spPr>
        <p:txBody>
          <a:bodyPr vert="horz" lIns="91440" tIns="45720" rIns="91440" bIns="45720" rtlCol="0"/>
          <a:lstStyle>
            <a:lvl1pPr algn="r">
              <a:defRPr sz="1200"/>
            </a:lvl1pPr>
          </a:lstStyle>
          <a:p>
            <a:fld id="{A453BEBE-D0F6-430D-9CC6-57A748E725DD}" type="datetimeFigureOut">
              <a:rPr kumimoji="1" lang="ja-JP" altLang="en-US" smtClean="0"/>
              <a:t>2020/1/7</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38650"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418" y="4748927"/>
            <a:ext cx="5387340" cy="3885486"/>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2793"/>
            <a:ext cx="2918143" cy="49510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474" y="9372793"/>
            <a:ext cx="2918143" cy="495108"/>
          </a:xfrm>
          <a:prstGeom prst="rect">
            <a:avLst/>
          </a:prstGeom>
        </p:spPr>
        <p:txBody>
          <a:bodyPr vert="horz" lIns="91440" tIns="45720" rIns="91440" bIns="45720" rtlCol="0" anchor="b"/>
          <a:lstStyle>
            <a:lvl1pPr algn="r">
              <a:defRPr sz="1200"/>
            </a:lvl1pPr>
          </a:lstStyle>
          <a:p>
            <a:fld id="{C95BF173-42BA-4B0E-834F-0F5121874A89}" type="slidenum">
              <a:rPr kumimoji="1" lang="ja-JP" altLang="en-US" smtClean="0"/>
              <a:t>‹#›</a:t>
            </a:fld>
            <a:endParaRPr kumimoji="1" lang="ja-JP" altLang="en-US"/>
          </a:p>
        </p:txBody>
      </p:sp>
    </p:spTree>
    <p:extLst>
      <p:ext uri="{BB962C8B-B14F-4D97-AF65-F5344CB8AC3E}">
        <p14:creationId xmlns:p14="http://schemas.microsoft.com/office/powerpoint/2010/main" val="1336850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cratch.mit.edu/projects/31973738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ここでは，ビジュアルプログラミング「</a:t>
            </a:r>
            <a:r>
              <a:rPr kumimoji="1" lang="en-US" altLang="ja-JP" dirty="0" smtClean="0"/>
              <a:t>Scratch3.0</a:t>
            </a:r>
            <a:r>
              <a:rPr kumimoji="1" lang="ja-JP" altLang="en-US" dirty="0" smtClean="0"/>
              <a:t>」をつかった</a:t>
            </a:r>
            <a:r>
              <a:rPr kumimoji="1" lang="en-US" altLang="ja-JP" dirty="0" smtClean="0"/>
              <a:t>A</a:t>
            </a:r>
            <a:r>
              <a:rPr kumimoji="1" lang="ja-JP" altLang="en-US" dirty="0" smtClean="0"/>
              <a:t>分類５年算数「正多角形の作図」について，授業の進め方の一例を紹介します。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AC522-C11B-4AA6-B204-ADA97F318EC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t>２　ビジュアルプログラミング「</a:t>
            </a:r>
            <a:r>
              <a:rPr kumimoji="1" lang="en-US" altLang="ja-JP"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t>Scratch</a:t>
            </a:r>
            <a:r>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t>」演習セット①</a:t>
            </a: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ヘッダー プレースホルダー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t>かごしまプログラミング教育校内研修パック</a:t>
            </a: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26929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この図を見てみましょう。正三角形をかくためには，何度回ったらいいでしょうか</a:t>
            </a:r>
            <a:r>
              <a:rPr kumimoji="1" lang="ja-JP" altLang="en-US" dirty="0" smtClean="0"/>
              <a:t>？（考えてから，クリック</a:t>
            </a:r>
            <a:r>
              <a:rPr kumimoji="1" lang="ja-JP" altLang="en-US" dirty="0" smtClean="0"/>
              <a:t>）正三角形をかく場合は，このように，一つの角の大きさではなく，直線をかいた方向から，</a:t>
            </a:r>
            <a:r>
              <a:rPr kumimoji="1" lang="en-US" altLang="ja-JP" dirty="0" smtClean="0"/>
              <a:t>180°</a:t>
            </a:r>
            <a:r>
              <a:rPr kumimoji="1" lang="ja-JP" altLang="en-US" dirty="0" smtClean="0"/>
              <a:t>－</a:t>
            </a:r>
            <a:r>
              <a:rPr kumimoji="1" lang="en-US" altLang="ja-JP" dirty="0" smtClean="0"/>
              <a:t>60°</a:t>
            </a:r>
            <a:r>
              <a:rPr kumimoji="1" lang="ja-JP" altLang="en-US" dirty="0" smtClean="0"/>
              <a:t>（一つの</a:t>
            </a:r>
            <a:r>
              <a:rPr kumimoji="1" lang="ja-JP" altLang="en-US" dirty="0" smtClean="0"/>
              <a:t>角の大きさ）した角度の大きさ分，向きを変える（回す）必要があります。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10</a:t>
            </a:fld>
            <a:endParaRPr kumimoji="1" lang="ja-JP" altLang="en-US"/>
          </a:p>
        </p:txBody>
      </p:sp>
    </p:spTree>
    <p:extLst>
      <p:ext uri="{BB962C8B-B14F-4D97-AF65-F5344CB8AC3E}">
        <p14:creationId xmlns:p14="http://schemas.microsoft.com/office/powerpoint/2010/main" val="880419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今度は，正方形や正三角形のかきかたを利用して，正多角形（正五角形，正六角形，正八角形）をかいてみましょう。それぞれ，何度ずつ，何度回せばただしくかけるでしょうか？</a:t>
            </a:r>
            <a:endParaRPr kumimoji="1" lang="en-US" altLang="ja-JP" dirty="0" smtClean="0"/>
          </a:p>
          <a:p>
            <a:r>
              <a:rPr kumimoji="1" lang="ja-JP" altLang="en-US" dirty="0" smtClean="0"/>
              <a:t>（それぞれ</a:t>
            </a:r>
            <a:r>
              <a:rPr kumimoji="1" lang="ja-JP" altLang="en-US" dirty="0" smtClean="0"/>
              <a:t>活動後に回答を</a:t>
            </a:r>
            <a:r>
              <a:rPr kumimoji="1" lang="ja-JP" altLang="en-US" dirty="0" smtClean="0"/>
              <a:t>表示，クリック</a:t>
            </a:r>
            <a:r>
              <a:rPr kumimoji="1" lang="en-US" altLang="ja-JP" dirty="0" smtClean="0"/>
              <a:t>×</a:t>
            </a:r>
            <a:r>
              <a:rPr kumimoji="1" lang="ja-JP" altLang="en-US" dirty="0" smtClean="0"/>
              <a:t>３）</a:t>
            </a:r>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11</a:t>
            </a:fld>
            <a:endParaRPr kumimoji="1" lang="ja-JP" altLang="en-US"/>
          </a:p>
        </p:txBody>
      </p:sp>
    </p:spTree>
    <p:extLst>
      <p:ext uri="{BB962C8B-B14F-4D97-AF65-F5344CB8AC3E}">
        <p14:creationId xmlns:p14="http://schemas.microsoft.com/office/powerpoint/2010/main" val="3691700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これまでのかきかたを振り返って，表にまとめましょう</a:t>
            </a:r>
            <a:r>
              <a:rPr kumimoji="1" lang="ja-JP" altLang="en-US" dirty="0" smtClean="0"/>
              <a:t>。（表内</a:t>
            </a:r>
            <a:r>
              <a:rPr kumimoji="1" lang="ja-JP" altLang="en-US" dirty="0" smtClean="0"/>
              <a:t>のセルをクリックすると，答えが表示されます</a:t>
            </a:r>
            <a:r>
              <a:rPr kumimoji="1" lang="ja-JP" altLang="en-US" dirty="0" smtClean="0"/>
              <a:t>。）</a:t>
            </a:r>
            <a:r>
              <a:rPr kumimoji="1" lang="en-US" altLang="ja-JP" dirty="0" smtClean="0"/>
              <a:t/>
            </a:r>
            <a:br>
              <a:rPr kumimoji="1" lang="en-US" altLang="ja-JP" dirty="0" smtClean="0"/>
            </a:br>
            <a:r>
              <a:rPr kumimoji="1" lang="ja-JP" altLang="en-US" dirty="0" smtClean="0"/>
              <a:t>　これらの表を見て，何か気付いたことはありませんか</a:t>
            </a:r>
            <a:r>
              <a:rPr kumimoji="1" lang="ja-JP" altLang="en-US" dirty="0" smtClean="0"/>
              <a:t>？（子供</a:t>
            </a:r>
            <a:r>
              <a:rPr kumimoji="1" lang="ja-JP" altLang="en-US" dirty="0" smtClean="0"/>
              <a:t>たちから，気付いたことが発表されたら「気付いたこと」のバーをクリックする</a:t>
            </a:r>
            <a:r>
              <a:rPr kumimoji="1" lang="ja-JP" altLang="en-US" dirty="0" smtClean="0"/>
              <a:t>。）</a:t>
            </a:r>
            <a:endParaRPr kumimoji="1" lang="en-US" altLang="ja-JP" dirty="0" smtClean="0"/>
          </a:p>
          <a:p>
            <a:r>
              <a:rPr kumimoji="1" lang="ja-JP" altLang="en-US" dirty="0" smtClean="0"/>
              <a:t>　</a:t>
            </a:r>
            <a:r>
              <a:rPr kumimoji="1" lang="en-US" altLang="ja-JP" dirty="0" smtClean="0"/>
              <a:t>※</a:t>
            </a:r>
            <a:r>
              <a:rPr kumimoji="1" lang="ja-JP" altLang="en-US" dirty="0" smtClean="0"/>
              <a:t>通常はここまでで授業を終了してもよいが，子供たちの実態に応じて次に進む。</a:t>
            </a:r>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12</a:t>
            </a:fld>
            <a:endParaRPr kumimoji="1" lang="ja-JP" altLang="en-US"/>
          </a:p>
        </p:txBody>
      </p:sp>
    </p:spTree>
    <p:extLst>
      <p:ext uri="{BB962C8B-B14F-4D97-AF65-F5344CB8AC3E}">
        <p14:creationId xmlns:p14="http://schemas.microsoft.com/office/powerpoint/2010/main" val="2756020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今，気付いたきまり</a:t>
            </a:r>
            <a:r>
              <a:rPr kumimoji="1" lang="ja-JP" altLang="en-US" dirty="0" smtClean="0"/>
              <a:t>を使って，</a:t>
            </a:r>
            <a:r>
              <a:rPr kumimoji="1" lang="ja-JP" altLang="en-US" dirty="0" smtClean="0"/>
              <a:t>どんな正多角形でもかけるプログラムをつくってみましょう。例えば，正七角形は，一つの角が計算では割り切れないのでなかなかかくことができません。そこで，３６０</a:t>
            </a:r>
            <a:r>
              <a:rPr kumimoji="1" lang="en-US" altLang="ja-JP" dirty="0" smtClean="0"/>
              <a:t>°÷</a:t>
            </a:r>
            <a:r>
              <a:rPr kumimoji="1" lang="ja-JP" altLang="en-US" dirty="0" smtClean="0"/>
              <a:t>辺（角）の数＝回す角度であるというきまり</a:t>
            </a:r>
            <a:r>
              <a:rPr kumimoji="1" lang="ja-JP" altLang="en-US" dirty="0" smtClean="0"/>
              <a:t>を使って，</a:t>
            </a:r>
            <a:r>
              <a:rPr kumimoji="1" lang="ja-JP" altLang="en-US" dirty="0" smtClean="0"/>
              <a:t>図のよう</a:t>
            </a:r>
            <a:r>
              <a:rPr kumimoji="1" lang="ja-JP" altLang="en-US" dirty="0" smtClean="0"/>
              <a:t>な演算</a:t>
            </a:r>
            <a:r>
              <a:rPr kumimoji="1" lang="ja-JP" altLang="en-US" smtClean="0"/>
              <a:t>ブロックを使ってみましょう</a:t>
            </a:r>
            <a:r>
              <a:rPr kumimoji="1" lang="ja-JP" altLang="en-US" dirty="0" smtClean="0"/>
              <a:t>。この他，回す回数と辺の数は同じことから，これを「変数」ブロックにすると，最初に聞かれた数の正多角形を自動でかいてくれるプログラムができます。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13</a:t>
            </a:fld>
            <a:endParaRPr kumimoji="1" lang="ja-JP" altLang="en-US"/>
          </a:p>
        </p:txBody>
      </p:sp>
    </p:spTree>
    <p:extLst>
      <p:ext uri="{BB962C8B-B14F-4D97-AF65-F5344CB8AC3E}">
        <p14:creationId xmlns:p14="http://schemas.microsoft.com/office/powerpoint/2010/main" val="1959149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参考：「定義」ブロックを使わずに作成した「正多角形のかきかた」は，以下のアドレスにあります。（「</a:t>
            </a:r>
            <a:r>
              <a:rPr kumimoji="1" lang="ja-JP" altLang="en-US" dirty="0" err="1" smtClean="0"/>
              <a:t>か</a:t>
            </a:r>
            <a:r>
              <a:rPr kumimoji="1" lang="ja-JP" altLang="en-US" dirty="0" smtClean="0"/>
              <a:t>ごプロパック」にも収録しています。）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14</a:t>
            </a:fld>
            <a:endParaRPr kumimoji="1" lang="ja-JP" altLang="en-US"/>
          </a:p>
        </p:txBody>
      </p:sp>
    </p:spTree>
    <p:extLst>
      <p:ext uri="{BB962C8B-B14F-4D97-AF65-F5344CB8AC3E}">
        <p14:creationId xmlns:p14="http://schemas.microsoft.com/office/powerpoint/2010/main" val="1863597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計算もプログラムも同じです。計算式は，短く分かりやすく，プログラムも，短く分かりやすくなるようにしましょう。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15</a:t>
            </a:fld>
            <a:endParaRPr kumimoji="1" lang="ja-JP" altLang="en-US"/>
          </a:p>
        </p:txBody>
      </p:sp>
    </p:spTree>
    <p:extLst>
      <p:ext uri="{BB962C8B-B14F-4D97-AF65-F5344CB8AC3E}">
        <p14:creationId xmlns:p14="http://schemas.microsoft.com/office/powerpoint/2010/main" val="401099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これまでは，</a:t>
            </a:r>
            <a:r>
              <a:rPr kumimoji="1" lang="ja-JP" altLang="en-US" sz="1200" b="0" i="0" u="none" strike="noStrike" kern="1200" baseline="0" dirty="0" smtClean="0">
                <a:solidFill>
                  <a:schemeClr val="tx1"/>
                </a:solidFill>
                <a:latin typeface="+mn-lt"/>
                <a:ea typeface="+mn-ea"/>
                <a:cs typeface="+mn-cs"/>
              </a:rPr>
              <a:t>円の中心の周りの角や円の周りを等分するかき方で，定規や分度器，そしてコンパスを使って正六角形をかきましたが， これをコンピュータを使って，いろいろな正多角形を自動的にかくことはできないでしょうか？</a:t>
            </a:r>
            <a:r>
              <a:rPr kumimoji="1" lang="en-US" altLang="ja-JP" sz="1200" b="0" i="0" u="none" strike="noStrike" kern="1200" baseline="0" dirty="0" smtClean="0">
                <a:solidFill>
                  <a:schemeClr val="tx1"/>
                </a:solidFill>
                <a:latin typeface="+mn-lt"/>
                <a:ea typeface="+mn-ea"/>
                <a:cs typeface="+mn-cs"/>
              </a:rPr>
              <a:t/>
            </a:r>
            <a:br>
              <a:rPr kumimoji="1" lang="en-US" altLang="ja-JP" sz="1200" b="0" i="0" u="none" strike="noStrike" kern="1200" baseline="0" dirty="0" smtClean="0">
                <a:solidFill>
                  <a:schemeClr val="tx1"/>
                </a:solidFill>
                <a:latin typeface="+mn-lt"/>
                <a:ea typeface="+mn-ea"/>
                <a:cs typeface="+mn-cs"/>
              </a:rPr>
            </a:br>
            <a:r>
              <a:rPr kumimoji="1" lang="ja-JP" altLang="en-US" sz="1200" b="0" i="0" u="none" strike="noStrike" kern="1200" baseline="0" dirty="0" smtClean="0">
                <a:solidFill>
                  <a:schemeClr val="tx1"/>
                </a:solidFill>
                <a:latin typeface="+mn-lt"/>
                <a:ea typeface="+mn-ea"/>
                <a:cs typeface="+mn-cs"/>
              </a:rPr>
              <a:t>　ここでは，「</a:t>
            </a:r>
            <a:r>
              <a:rPr kumimoji="1" lang="en-US" altLang="ja-JP" sz="1200" b="0" i="0" u="none" strike="noStrike" kern="1200" baseline="0" dirty="0" smtClean="0">
                <a:solidFill>
                  <a:schemeClr val="tx1"/>
                </a:solidFill>
                <a:latin typeface="+mn-lt"/>
                <a:ea typeface="+mn-ea"/>
                <a:cs typeface="+mn-cs"/>
              </a:rPr>
              <a:t>Scratch</a:t>
            </a:r>
            <a:r>
              <a:rPr kumimoji="1" lang="ja-JP" altLang="en-US" sz="1200" b="0" i="0" u="none" strike="noStrike" kern="1200" baseline="0" dirty="0" smtClean="0">
                <a:solidFill>
                  <a:schemeClr val="tx1"/>
                </a:solidFill>
                <a:latin typeface="+mn-lt"/>
                <a:ea typeface="+mn-ea"/>
                <a:cs typeface="+mn-cs"/>
              </a:rPr>
              <a:t>」と</a:t>
            </a:r>
            <a:r>
              <a:rPr kumimoji="1" lang="ja-JP" altLang="en-US" sz="1200" b="0" i="0" u="none" strike="noStrike" kern="1200" baseline="0" dirty="0" smtClean="0">
                <a:solidFill>
                  <a:schemeClr val="tx1"/>
                </a:solidFill>
                <a:latin typeface="+mn-lt"/>
                <a:ea typeface="+mn-ea"/>
                <a:cs typeface="+mn-cs"/>
              </a:rPr>
              <a:t>いうソフトウェアを</a:t>
            </a:r>
            <a:r>
              <a:rPr kumimoji="1" lang="ja-JP" altLang="en-US" sz="1200" b="0" i="0" u="none" strike="noStrike" kern="1200" baseline="0" dirty="0" smtClean="0">
                <a:solidFill>
                  <a:schemeClr val="tx1"/>
                </a:solidFill>
                <a:latin typeface="+mn-lt"/>
                <a:ea typeface="+mn-ea"/>
                <a:cs typeface="+mn-cs"/>
              </a:rPr>
              <a:t>使って，コンピュータで正多角形をかくプログラムを考えてみましょう。プログラムとは，コンピュータに「</a:t>
            </a:r>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err="1" smtClean="0">
                <a:solidFill>
                  <a:schemeClr val="tx1"/>
                </a:solidFill>
                <a:latin typeface="+mn-lt"/>
                <a:ea typeface="+mn-ea"/>
                <a:cs typeface="+mn-cs"/>
              </a:rPr>
              <a:t>のように</a:t>
            </a:r>
            <a:r>
              <a:rPr kumimoji="1" lang="ja-JP" altLang="en-US" sz="1200" b="0" i="0" u="none" strike="noStrike" kern="1200" baseline="0" dirty="0" smtClean="0">
                <a:solidFill>
                  <a:schemeClr val="tx1"/>
                </a:solidFill>
                <a:latin typeface="+mn-lt"/>
                <a:ea typeface="+mn-ea"/>
                <a:cs typeface="+mn-cs"/>
              </a:rPr>
              <a:t>してほしい」と仕事のやり方をかいたものをいいます。</a:t>
            </a:r>
            <a:br>
              <a:rPr kumimoji="1" lang="ja-JP" altLang="en-US" sz="1200" b="0" i="0" u="none" strike="noStrike" kern="1200" baseline="0" dirty="0" smtClean="0">
                <a:solidFill>
                  <a:schemeClr val="tx1"/>
                </a:solidFill>
                <a:latin typeface="+mn-lt"/>
                <a:ea typeface="+mn-ea"/>
                <a:cs typeface="+mn-cs"/>
              </a:rPr>
            </a:br>
            <a:r>
              <a:rPr kumimoji="1" lang="ja-JP" altLang="en-US" sz="1200" b="0" i="0" u="none" strike="noStrike" kern="1200" baseline="0" dirty="0" smtClean="0">
                <a:solidFill>
                  <a:schemeClr val="tx1"/>
                </a:solidFill>
                <a:latin typeface="+mn-lt"/>
                <a:ea typeface="+mn-ea"/>
                <a:cs typeface="+mn-cs"/>
              </a:rPr>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2</a:t>
            </a:fld>
            <a:endParaRPr kumimoji="1" lang="ja-JP" altLang="en-US"/>
          </a:p>
        </p:txBody>
      </p:sp>
    </p:spTree>
    <p:extLst>
      <p:ext uri="{BB962C8B-B14F-4D97-AF65-F5344CB8AC3E}">
        <p14:creationId xmlns:p14="http://schemas.microsoft.com/office/powerpoint/2010/main" val="107829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本教材</a:t>
            </a:r>
            <a:r>
              <a:rPr kumimoji="1" lang="ja-JP" altLang="en-US" dirty="0" smtClean="0"/>
              <a:t>では，初めての児童や先生方でも分かりやすくプログラミングできるように，簡易版「</a:t>
            </a:r>
            <a:r>
              <a:rPr kumimoji="1" lang="en-US" altLang="ja-JP" dirty="0" smtClean="0"/>
              <a:t>『</a:t>
            </a:r>
            <a:r>
              <a:rPr kumimoji="1" lang="ja-JP" altLang="en-US" dirty="0" smtClean="0"/>
              <a:t>正多角形の作図</a:t>
            </a:r>
            <a:r>
              <a:rPr kumimoji="1" lang="en-US" altLang="ja-JP" dirty="0" smtClean="0"/>
              <a:t>』</a:t>
            </a:r>
            <a:r>
              <a:rPr kumimoji="1" lang="ja-JP" altLang="en-US" dirty="0" smtClean="0"/>
              <a:t>スタートセット」（</a:t>
            </a:r>
            <a:r>
              <a:rPr lang="en-US" altLang="ja-JP" dirty="0" smtClean="0">
                <a:hlinkClick r:id="rId3"/>
              </a:rPr>
              <a:t>https://scratch.mit.edu/projects/319737388/</a:t>
            </a:r>
            <a:r>
              <a:rPr kumimoji="1" lang="ja-JP" altLang="en-US" dirty="0" smtClean="0"/>
              <a:t>）を使います。（オフライン版は，</a:t>
            </a:r>
            <a:r>
              <a:rPr kumimoji="1" lang="ja-JP" altLang="en-US" dirty="0" err="1" smtClean="0"/>
              <a:t>か</a:t>
            </a:r>
            <a:r>
              <a:rPr kumimoji="1" lang="ja-JP" altLang="en-US" dirty="0" smtClean="0"/>
              <a:t>ごプロパック内に「正多角形の作図</a:t>
            </a:r>
            <a:r>
              <a:rPr kumimoji="1" lang="en-US" altLang="ja-JP" dirty="0" smtClean="0"/>
              <a:t>.sb3</a:t>
            </a:r>
            <a:r>
              <a:rPr kumimoji="1" lang="ja-JP" altLang="en-US" dirty="0" smtClean="0"/>
              <a:t>」というファイルで同梱）このスタートセットでは，「作図の初期処理（ペンを消す，ペンを下す，開始位置を決める</a:t>
            </a:r>
            <a:r>
              <a:rPr kumimoji="1" lang="en-US" altLang="ja-JP" dirty="0" smtClean="0"/>
              <a:t>…</a:t>
            </a:r>
            <a:r>
              <a:rPr kumimoji="1" lang="ja-JP" altLang="en-US" dirty="0" smtClean="0"/>
              <a:t>等）」を，「作図の準備」というブロックにまとめたり，「〇歩動かす」というブロックをつくり，どんな正多角形を作成する場合でも，画面内に収まるようにしています。このように，ブロックの種類を減らし，分かりやすくすることで，誰でもプログラミング体験できるようにしています。これに慣れたら，全てのブロック</a:t>
            </a:r>
            <a:r>
              <a:rPr kumimoji="1" lang="ja-JP" altLang="en-US" dirty="0" smtClean="0"/>
              <a:t>を使いながら</a:t>
            </a:r>
            <a:r>
              <a:rPr kumimoji="1" lang="ja-JP" altLang="en-US" dirty="0" smtClean="0"/>
              <a:t>，</a:t>
            </a:r>
            <a:r>
              <a:rPr kumimoji="1" lang="ja-JP" altLang="en-US" dirty="0" smtClean="0"/>
              <a:t>より一層試行錯誤しながら取り組むプログラミング体験</a:t>
            </a:r>
            <a:r>
              <a:rPr kumimoji="1" lang="ja-JP" altLang="en-US" dirty="0" smtClean="0"/>
              <a:t>を行ってください。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3</a:t>
            </a:fld>
            <a:endParaRPr kumimoji="1" lang="ja-JP" altLang="en-US"/>
          </a:p>
        </p:txBody>
      </p:sp>
    </p:spTree>
    <p:extLst>
      <p:ext uri="{BB962C8B-B14F-4D97-AF65-F5344CB8AC3E}">
        <p14:creationId xmlns:p14="http://schemas.microsoft.com/office/powerpoint/2010/main" val="193515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参考</a:t>
            </a:r>
            <a:r>
              <a:rPr kumimoji="1" lang="ja-JP" altLang="en-US" dirty="0" smtClean="0"/>
              <a:t>：ここで使用している「作図の準備」及び「直線をかく」というブロックは，これらのブロックをまとめて定義した新規ブロックです。</a:t>
            </a:r>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4</a:t>
            </a:fld>
            <a:endParaRPr kumimoji="1" lang="ja-JP" altLang="en-US"/>
          </a:p>
        </p:txBody>
      </p:sp>
    </p:spTree>
    <p:extLst>
      <p:ext uri="{BB962C8B-B14F-4D97-AF65-F5344CB8AC3E}">
        <p14:creationId xmlns:p14="http://schemas.microsoft.com/office/powerpoint/2010/main" val="197534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正方形をかいてみましょう。「🚩が押されたとき」と「作図の準備」のブロックの下に，「直線をかく」ブロックをつないで，緑の旗🚩をクリックしてみましょう。（クリック）「何角形をかきますか」と聞かれるので，ここでは，正方形をかくので「</a:t>
            </a:r>
            <a:r>
              <a:rPr kumimoji="1" lang="en-US" altLang="ja-JP" dirty="0" smtClean="0"/>
              <a:t>4</a:t>
            </a:r>
            <a:r>
              <a:rPr kumimoji="1" lang="ja-JP" altLang="en-US" dirty="0" smtClean="0"/>
              <a:t>」</a:t>
            </a:r>
            <a:r>
              <a:rPr kumimoji="1" lang="en-US" altLang="ja-JP" dirty="0" smtClean="0"/>
              <a:t>(</a:t>
            </a:r>
            <a:r>
              <a:rPr kumimoji="1" lang="ja-JP" altLang="en-US" dirty="0" smtClean="0"/>
              <a:t>半角で</a:t>
            </a:r>
            <a:r>
              <a:rPr kumimoji="1" lang="en-US" altLang="ja-JP" dirty="0" smtClean="0"/>
              <a:t>)</a:t>
            </a:r>
            <a:r>
              <a:rPr kumimoji="1" lang="ja-JP" altLang="en-US" dirty="0" smtClean="0"/>
              <a:t>と入力し，右のチェックマークをクリックしてみましょう。（クリック）すると，左から右に，１本の直線がかけたと思います。次に，どうしたらいいでしょうか？</a:t>
            </a:r>
            <a:r>
              <a:rPr kumimoji="1" lang="en-US" altLang="ja-JP" dirty="0" smtClean="0"/>
              <a:t>…</a:t>
            </a:r>
            <a:r>
              <a:rPr kumimoji="1" lang="ja-JP" altLang="en-US" dirty="0" smtClean="0"/>
              <a:t>そうですね，向きをかえなくてはいけません。何度向きをかえればいいでしょうか？</a:t>
            </a:r>
            <a:r>
              <a:rPr kumimoji="1" lang="en-US" altLang="ja-JP" dirty="0" smtClean="0"/>
              <a:t>…</a:t>
            </a:r>
            <a:r>
              <a:rPr kumimoji="1" lang="ja-JP" altLang="en-US" dirty="0" smtClean="0"/>
              <a:t>それでは，ここで「</a:t>
            </a:r>
            <a:r>
              <a:rPr kumimoji="1" lang="en-US" altLang="ja-JP" dirty="0" smtClean="0"/>
              <a:t>90</a:t>
            </a:r>
            <a:r>
              <a:rPr kumimoji="1" lang="ja-JP" altLang="en-US" dirty="0" smtClean="0"/>
              <a:t>」という数を「〇度回す」というブロックに入力して，「直線をかく」のブロックの下につないでみましょう。（クリック）では，このあと，どうしたら正方形がかけるかブロックを</a:t>
            </a:r>
            <a:r>
              <a:rPr kumimoji="1" lang="ja-JP" altLang="en-US" dirty="0" smtClean="0"/>
              <a:t>つないで確かめてみましょう</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5</a:t>
            </a:fld>
            <a:endParaRPr kumimoji="1" lang="ja-JP" altLang="en-US"/>
          </a:p>
        </p:txBody>
      </p:sp>
    </p:spTree>
    <p:extLst>
      <p:ext uri="{BB962C8B-B14F-4D97-AF65-F5344CB8AC3E}">
        <p14:creationId xmlns:p14="http://schemas.microsoft.com/office/powerpoint/2010/main" val="306602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プログラムは完成しましたか？（クリック）「直線をかく」と「</a:t>
            </a:r>
            <a:r>
              <a:rPr kumimoji="1" lang="en-US" altLang="ja-JP" dirty="0" smtClean="0"/>
              <a:t>90</a:t>
            </a:r>
            <a:r>
              <a:rPr kumimoji="1" lang="ja-JP" altLang="en-US" dirty="0" smtClean="0"/>
              <a:t>度回す」のプログラムを交互に</a:t>
            </a:r>
            <a:r>
              <a:rPr kumimoji="1" lang="en-US" altLang="ja-JP" dirty="0" smtClean="0"/>
              <a:t>4</a:t>
            </a:r>
            <a:r>
              <a:rPr kumimoji="1" lang="ja-JP" altLang="en-US" dirty="0" smtClean="0"/>
              <a:t>回つなげると，このように（クリック），正方形がかけました！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6</a:t>
            </a:fld>
            <a:endParaRPr kumimoji="1" lang="ja-JP" altLang="en-US"/>
          </a:p>
        </p:txBody>
      </p:sp>
    </p:spTree>
    <p:extLst>
      <p:ext uri="{BB962C8B-B14F-4D97-AF65-F5344CB8AC3E}">
        <p14:creationId xmlns:p14="http://schemas.microsoft.com/office/powerpoint/2010/main" val="11152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正方形をかくプログラムができましたが，少し長いプログラムですね。コンピュータで処理するには，なるべく簡単で短いプログラムがよいと言われます。どうしたら，短くすることができるでしょうか？よく見ると，同じことの繰り返しが多いようですね。（クリック）この「繰り返し」ブロック</a:t>
            </a:r>
            <a:r>
              <a:rPr kumimoji="1" lang="ja-JP" altLang="en-US" dirty="0" smtClean="0"/>
              <a:t>を使って短く</a:t>
            </a:r>
            <a:r>
              <a:rPr kumimoji="1" lang="ja-JP" altLang="en-US" dirty="0" smtClean="0"/>
              <a:t>することはできないでしょうか？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7</a:t>
            </a:fld>
            <a:endParaRPr kumimoji="1" lang="ja-JP" altLang="en-US"/>
          </a:p>
        </p:txBody>
      </p:sp>
    </p:spTree>
    <p:extLst>
      <p:ext uri="{BB962C8B-B14F-4D97-AF65-F5344CB8AC3E}">
        <p14:creationId xmlns:p14="http://schemas.microsoft.com/office/powerpoint/2010/main" val="358485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このように，「くりかえしブロック」を使うことで，プログラムがこんなに短くなりました。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8</a:t>
            </a:fld>
            <a:endParaRPr kumimoji="1" lang="ja-JP" altLang="en-US"/>
          </a:p>
        </p:txBody>
      </p:sp>
    </p:spTree>
    <p:extLst>
      <p:ext uri="{BB962C8B-B14F-4D97-AF65-F5344CB8AC3E}">
        <p14:creationId xmlns:p14="http://schemas.microsoft.com/office/powerpoint/2010/main" val="145577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今度は，正三角形をかいてみましょう。今度は，どのようなプログラムにしたらよいでしょう</a:t>
            </a:r>
            <a:r>
              <a:rPr kumimoji="1" lang="ja-JP" altLang="en-US" dirty="0" smtClean="0"/>
              <a:t>か？（しばらく</a:t>
            </a:r>
            <a:r>
              <a:rPr kumimoji="1" lang="ja-JP" altLang="en-US" dirty="0" smtClean="0"/>
              <a:t>の試行した後</a:t>
            </a:r>
            <a:r>
              <a:rPr kumimoji="1" lang="ja-JP" altLang="en-US" dirty="0" smtClean="0"/>
              <a:t>，クリック</a:t>
            </a:r>
            <a:r>
              <a:rPr kumimoji="1" lang="ja-JP" altLang="en-US" dirty="0" smtClean="0"/>
              <a:t>）正三角形の１つの角は，</a:t>
            </a:r>
            <a:r>
              <a:rPr kumimoji="1" lang="en-US" altLang="ja-JP" dirty="0" smtClean="0"/>
              <a:t>60°</a:t>
            </a:r>
            <a:r>
              <a:rPr kumimoji="1" lang="ja-JP" altLang="en-US" dirty="0" smtClean="0"/>
              <a:t>だと考えて，</a:t>
            </a:r>
            <a:r>
              <a:rPr kumimoji="1" lang="en-US" altLang="ja-JP" dirty="0" smtClean="0"/>
              <a:t>60°</a:t>
            </a:r>
            <a:r>
              <a:rPr kumimoji="1" lang="ja-JP" altLang="en-US" dirty="0" smtClean="0"/>
              <a:t>回すようにしても正三角形はかけないですね。どうしたらいいのでしょうか？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C95BF173-42BA-4B0E-834F-0F5121874A89}" type="slidenum">
              <a:rPr kumimoji="1" lang="ja-JP" altLang="en-US" smtClean="0"/>
              <a:t>9</a:t>
            </a:fld>
            <a:endParaRPr kumimoji="1" lang="ja-JP" altLang="en-US"/>
          </a:p>
        </p:txBody>
      </p:sp>
    </p:spTree>
    <p:extLst>
      <p:ext uri="{BB962C8B-B14F-4D97-AF65-F5344CB8AC3E}">
        <p14:creationId xmlns:p14="http://schemas.microsoft.com/office/powerpoint/2010/main" val="131659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E9528973-BDE9-4294-8DAC-620DDAF8C062}" type="datetime1">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599266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F84CA93-910C-4AA2-B881-FF95CDD76DAB}" type="datetime1">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44055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76DE81D-A8F9-4E4F-BFB0-34448F700E1F}" type="datetime1">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400247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6B3F711A-EB5D-4EFA-B835-5AE058AA0F3C}" type="datetime1">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7722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0A3FCDC0-7703-4E3E-8D70-3CEC698E1899}" type="datetime1">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1538433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8B24FCD2-FCB6-4FDB-91BC-1878AFD0A51B}" type="datetime1">
              <a:rPr kumimoji="1" lang="ja-JP" altLang="en-US" smtClean="0"/>
              <a:t>2020/1/7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5335585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342900" y="6219491"/>
            <a:ext cx="2057400" cy="365125"/>
          </a:xfrm>
          <a:prstGeom prst="rect">
            <a:avLst/>
          </a:prstGeom>
        </p:spPr>
        <p:txBody>
          <a:bodyPr/>
          <a:lstStyle/>
          <a:p>
            <a:fld id="{8E43FAB0-F3E6-46C8-A452-8AE2AB16C7A6}" type="datetime1">
              <a:rPr kumimoji="1" lang="ja-JP" altLang="en-US" smtClean="0"/>
              <a:t>2020/1/7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7067205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342900" y="6219491"/>
            <a:ext cx="2057400" cy="365125"/>
          </a:xfrm>
          <a:prstGeom prst="rect">
            <a:avLst/>
          </a:prstGeom>
        </p:spPr>
        <p:txBody>
          <a:bodyPr/>
          <a:lstStyle/>
          <a:p>
            <a:fld id="{E10D8966-B99B-47F7-B106-DB4672553DD8}" type="datetime1">
              <a:rPr kumimoji="1" lang="ja-JP" altLang="en-US" smtClean="0"/>
              <a:t>2020/1/7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95582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6219491"/>
            <a:ext cx="2057400" cy="365125"/>
          </a:xfrm>
          <a:prstGeom prst="rect">
            <a:avLst/>
          </a:prstGeom>
        </p:spPr>
        <p:txBody>
          <a:bodyPr/>
          <a:lstStyle/>
          <a:p>
            <a:fld id="{45A31053-657E-42B2-ADAD-2B0A26251405}" type="datetime1">
              <a:rPr kumimoji="1" lang="ja-JP" altLang="en-US" smtClean="0"/>
              <a:t>2020/1/7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67309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39727C9C-53F6-4F52-B1B1-4F9873B834B9}" type="datetime1">
              <a:rPr kumimoji="1" lang="ja-JP" altLang="en-US" smtClean="0"/>
              <a:t>2020/1/7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72747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98E1DF5C-F8E6-4F28-8612-C2A5ACF38942}" type="datetime1">
              <a:rPr kumimoji="1" lang="ja-JP" altLang="en-US" smtClean="0"/>
              <a:t>2020/1/7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406395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7" name="正方形/長方形 6"/>
          <p:cNvSpPr/>
          <p:nvPr userDrawn="1"/>
        </p:nvSpPr>
        <p:spPr>
          <a:xfrm>
            <a:off x="0" y="0"/>
            <a:ext cx="9144000" cy="237881"/>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0" y="245361"/>
            <a:ext cx="9144000" cy="714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329575"/>
            <a:ext cx="9144000" cy="4758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115911" y="-24579"/>
            <a:ext cx="9055824" cy="30777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b="0" cap="none" spc="0"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かごしま</a:t>
            </a:r>
            <a:r>
              <a:rPr lang="ja-JP" altLang="en-US" sz="1400" b="0" cap="none" spc="0" dirty="0" smtClean="0">
                <a:ln w="10160">
                  <a:solidFill>
                    <a:srgbClr val="FFFF00"/>
                  </a:solidFill>
                  <a:prstDash val="solid"/>
                </a:ln>
                <a:solidFill>
                  <a:srgbClr val="FFFF00"/>
                </a:solidFill>
                <a:effectLst>
                  <a:outerShdw blurRad="38100" dist="22860" dir="5400000" algn="tl" rotWithShape="0">
                    <a:srgbClr val="000000">
                      <a:alpha val="30000"/>
                    </a:srgbClr>
                  </a:outerShdw>
                </a:effectLst>
              </a:rPr>
              <a:t>プログラミング教育</a:t>
            </a:r>
            <a:r>
              <a:rPr lang="ja-JP" altLang="en-US" sz="14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 </a:t>
            </a:r>
            <a:r>
              <a:rPr lang="ja-JP" altLang="en-US" sz="1400" b="0" cap="none" spc="0"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校内研修パック</a:t>
            </a:r>
            <a:r>
              <a:rPr lang="ja-JP" altLang="en-US" sz="1400" b="0" cap="none" spc="0" baseline="0"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 </a:t>
            </a:r>
            <a:r>
              <a:rPr lang="en-US" altLang="ja-JP" sz="1400" b="0" cap="none" spc="0" dirty="0" smtClean="0">
                <a:ln w="10160">
                  <a:solidFill>
                    <a:srgbClr val="FFCCFF"/>
                  </a:solidFill>
                  <a:prstDash val="solid"/>
                </a:ln>
                <a:solidFill>
                  <a:srgbClr val="FFCCFF"/>
                </a:solidFill>
                <a:effectLst>
                  <a:outerShdw blurRad="38100" dist="22860" dir="5400000" algn="tl" rotWithShape="0">
                    <a:srgbClr val="000000">
                      <a:alpha val="30000"/>
                    </a:srgbClr>
                  </a:outerShdw>
                </a:effectLst>
              </a:rPr>
              <a:t>Ⅲ</a:t>
            </a:r>
            <a:r>
              <a:rPr lang="ja-JP" altLang="en-US" sz="1400" b="0" cap="none" spc="0" dirty="0" smtClean="0">
                <a:ln w="10160">
                  <a:solidFill>
                    <a:srgbClr val="FFCCFF"/>
                  </a:solidFill>
                  <a:prstDash val="solid"/>
                </a:ln>
                <a:solidFill>
                  <a:srgbClr val="FFCCFF"/>
                </a:solidFill>
                <a:effectLst>
                  <a:outerShdw blurRad="38100" dist="22860" dir="5400000" algn="tl" rotWithShape="0">
                    <a:srgbClr val="000000">
                      <a:alpha val="30000"/>
                    </a:srgbClr>
                  </a:outerShdw>
                </a:effectLst>
              </a:rPr>
              <a:t>実践編</a:t>
            </a:r>
            <a:r>
              <a:rPr lang="ja-JP" altLang="en-US" sz="1400" b="1" cap="none" spc="0"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　</a:t>
            </a:r>
            <a:r>
              <a:rPr kumimoji="1" lang="ja-JP" altLang="en-US" sz="1400" b="1" dirty="0" smtClean="0">
                <a:solidFill>
                  <a:schemeClr val="bg1"/>
                </a:solidFill>
                <a:effectLst>
                  <a:outerShdw blurRad="38100" dist="38100" dir="2700000" algn="tl">
                    <a:srgbClr val="000000">
                      <a:alpha val="43137"/>
                    </a:srgbClr>
                  </a:outerShdw>
                </a:effectLst>
              </a:rPr>
              <a:t>分類Ａ①</a:t>
            </a:r>
            <a:r>
              <a:rPr kumimoji="1" lang="en-US" altLang="ja-JP" sz="1400" b="1" dirty="0" smtClean="0">
                <a:solidFill>
                  <a:schemeClr val="bg1"/>
                </a:solidFill>
                <a:effectLst>
                  <a:outerShdw blurRad="38100" dist="38100" dir="2700000" algn="tl">
                    <a:srgbClr val="000000">
                      <a:alpha val="43137"/>
                    </a:srgbClr>
                  </a:outerShdw>
                </a:effectLst>
              </a:rPr>
              <a:t> </a:t>
            </a:r>
            <a:r>
              <a:rPr kumimoji="1" lang="ja-JP" altLang="en-US" sz="1400" b="1" dirty="0" smtClean="0">
                <a:solidFill>
                  <a:schemeClr val="bg1"/>
                </a:solidFill>
                <a:effectLst>
                  <a:outerShdw blurRad="38100" dist="38100" dir="2700000" algn="tl">
                    <a:srgbClr val="000000">
                      <a:alpha val="43137"/>
                    </a:srgbClr>
                  </a:outerShdw>
                </a:effectLst>
              </a:rPr>
              <a:t>「</a:t>
            </a:r>
            <a:r>
              <a:rPr kumimoji="1" lang="en-US" altLang="ja-JP" sz="1400" b="1" dirty="0" smtClean="0">
                <a:solidFill>
                  <a:schemeClr val="bg1"/>
                </a:solidFill>
                <a:effectLst>
                  <a:outerShdw blurRad="38100" dist="38100" dir="2700000" algn="tl">
                    <a:srgbClr val="000000">
                      <a:alpha val="43137"/>
                    </a:srgbClr>
                  </a:outerShdw>
                </a:effectLst>
              </a:rPr>
              <a:t>Scratch</a:t>
            </a:r>
            <a:r>
              <a:rPr kumimoji="1" lang="ja-JP" altLang="en-US" sz="1400" b="1" dirty="0" smtClean="0">
                <a:solidFill>
                  <a:schemeClr val="bg1"/>
                </a:solidFill>
                <a:effectLst>
                  <a:outerShdw blurRad="38100" dist="38100" dir="2700000" algn="tl">
                    <a:srgbClr val="000000">
                      <a:alpha val="43137"/>
                    </a:srgbClr>
                  </a:outerShdw>
                </a:effectLst>
              </a:rPr>
              <a:t>」版</a:t>
            </a:r>
            <a:r>
              <a:rPr kumimoji="1" lang="ja-JP" altLang="en-US" sz="1400" b="1" dirty="0" smtClean="0">
                <a:solidFill>
                  <a:srgbClr val="FFFF00"/>
                </a:solidFill>
                <a:effectLst>
                  <a:outerShdw blurRad="38100" dist="38100" dir="2700000" algn="tl">
                    <a:srgbClr val="000000">
                      <a:alpha val="43137"/>
                    </a:srgbClr>
                  </a:outerShdw>
                </a:effectLst>
              </a:rPr>
              <a:t>５年算数</a:t>
            </a:r>
            <a:r>
              <a:rPr kumimoji="1" lang="ja-JP" altLang="en-US" sz="1400" b="1" dirty="0" smtClean="0">
                <a:solidFill>
                  <a:schemeClr val="bg1"/>
                </a:solidFill>
                <a:effectLst>
                  <a:outerShdw blurRad="38100" dist="38100" dir="2700000" algn="tl">
                    <a:srgbClr val="000000">
                      <a:alpha val="43137"/>
                    </a:srgbClr>
                  </a:outerShdw>
                </a:effectLst>
              </a:rPr>
              <a:t>「正多角形の作図」</a:t>
            </a:r>
            <a:endParaRPr lang="ja-JP" altLang="en-US" sz="1400" b="0" cap="none" spc="0" dirty="0">
              <a:ln w="10160">
                <a:solidFill>
                  <a:srgbClr val="FFFF00"/>
                </a:solidFill>
                <a:prstDash val="solid"/>
              </a:ln>
              <a:solidFill>
                <a:srgbClr val="FFFF00"/>
              </a:solidFill>
              <a:effectLst>
                <a:outerShdw blurRad="38100" dist="22860" dir="5400000" algn="tl" rotWithShape="0">
                  <a:srgbClr val="000000">
                    <a:alpha val="30000"/>
                  </a:srgbClr>
                </a:outerShdw>
              </a:effectLst>
            </a:endParaRPr>
          </a:p>
        </p:txBody>
      </p:sp>
      <p:sp>
        <p:nvSpPr>
          <p:cNvPr id="14" name="正方形/長方形 13"/>
          <p:cNvSpPr/>
          <p:nvPr userDrawn="1"/>
        </p:nvSpPr>
        <p:spPr>
          <a:xfrm>
            <a:off x="0" y="6504544"/>
            <a:ext cx="9144000" cy="369332"/>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txBody>
          <a:bodyPr wrap="square">
            <a:spAutoFit/>
          </a:bodyPr>
          <a:lstStyle/>
          <a:p>
            <a:pPr algn="r"/>
            <a:r>
              <a:rPr lang="en-US" altLang="ja-JP" dirty="0" smtClean="0">
                <a:solidFill>
                  <a:srgbClr val="FFFFFF"/>
                </a:solidFill>
                <a:effectLst/>
              </a:rPr>
              <a:t> Kagoshima Prefectural Institute For</a:t>
            </a:r>
            <a:r>
              <a:rPr lang="ja-JP" altLang="en-US" baseline="0" dirty="0" smtClean="0">
                <a:solidFill>
                  <a:srgbClr val="FFFFFF"/>
                </a:solidFill>
                <a:effectLst/>
              </a:rPr>
              <a:t> </a:t>
            </a:r>
            <a:r>
              <a:rPr lang="en-US" altLang="ja-JP" dirty="0" smtClean="0">
                <a:solidFill>
                  <a:srgbClr val="FFFFFF"/>
                </a:solidFill>
                <a:effectLst/>
              </a:rPr>
              <a:t>Education Research </a:t>
            </a:r>
            <a:endParaRPr lang="en-US" altLang="ja-JP" dirty="0">
              <a:solidFill>
                <a:srgbClr val="FFFFFF"/>
              </a:solidFill>
              <a:effectLst/>
            </a:endParaRPr>
          </a:p>
        </p:txBody>
      </p:sp>
      <p:sp>
        <p:nvSpPr>
          <p:cNvPr id="6" name="Slide Number Placeholder 5"/>
          <p:cNvSpPr>
            <a:spLocks noGrp="1"/>
          </p:cNvSpPr>
          <p:nvPr>
            <p:ph type="sldNum" sz="quarter" idx="4"/>
          </p:nvPr>
        </p:nvSpPr>
        <p:spPr>
          <a:xfrm>
            <a:off x="0" y="6492875"/>
            <a:ext cx="792856" cy="365125"/>
          </a:xfrm>
          <a:prstGeom prst="rect">
            <a:avLst/>
          </a:prstGeom>
        </p:spPr>
        <p:txBody>
          <a:bodyPr vert="horz" lIns="91440" tIns="45720" rIns="91440" bIns="45720" rtlCol="0" anchor="ctr"/>
          <a:lstStyle>
            <a:lvl1pPr algn="ctr">
              <a:defRPr sz="2800">
                <a:solidFill>
                  <a:schemeClr val="bg1"/>
                </a:solidFill>
              </a:defRPr>
            </a:lvl1pPr>
          </a:lstStyle>
          <a:p>
            <a:fld id="{DD638FA8-802B-4CC3-821C-FEAAB671A0D4}" type="slidenum">
              <a:rPr kumimoji="1" lang="ja-JP" altLang="en-US" smtClean="0"/>
              <a:pPr/>
              <a:t>‹#›</a:t>
            </a:fld>
            <a:endParaRPr kumimoji="1" lang="ja-JP" altLang="en-US" dirty="0"/>
          </a:p>
        </p:txBody>
      </p:sp>
    </p:spTree>
    <p:extLst>
      <p:ext uri="{BB962C8B-B14F-4D97-AF65-F5344CB8AC3E}">
        <p14:creationId xmlns:p14="http://schemas.microsoft.com/office/powerpoint/2010/main" val="772788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https://scratch.mit.edu/projects/16848670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cratch.mit.edu/projects/31973738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D638FA8-802B-4CC3-821C-FEAAB671A0D4}" type="slidenum">
              <a:rPr kumimoji="1" lang="ja-JP" altLang="en-US" sz="2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317409" y="1437244"/>
            <a:ext cx="8627806" cy="1065314"/>
          </a:xfrm>
          <a:prstGeom prst="rect">
            <a:avLst/>
          </a:prstGeom>
          <a:solidFill>
            <a:schemeClr val="accent6">
              <a:lumMod val="40000"/>
              <a:lumOff val="60000"/>
            </a:schemeClr>
          </a:solidFill>
          <a:scene3d>
            <a:camera prst="orthographicFront"/>
            <a:lightRig rig="threePt" dir="t"/>
          </a:scene3d>
          <a:sp3d>
            <a:bevelT w="114300" prst="hardEdge"/>
          </a:sp3d>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a:t>
            </a:r>
            <a:r>
              <a:rPr kumimoji="1" lang="en-US" altLang="ja-JP" sz="4400" b="1" i="0" u="none" strike="noStrike" kern="1200" cap="none" spc="0" normalizeH="0" baseline="0" noProof="0" dirty="0" err="1"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Scratc</a:t>
            </a:r>
            <a:r>
              <a:rPr lang="ja-JP" altLang="en-US" b="1" dirty="0" err="1">
                <a:solidFill>
                  <a:srgbClr val="70AD47">
                    <a:lumMod val="50000"/>
                  </a:srgb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ｈ</a:t>
            </a:r>
            <a:r>
              <a:rPr kumimoji="1" lang="ja-JP" altLang="en-US" sz="44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」で正多角形を描こう</a:t>
            </a:r>
            <a:r>
              <a:rPr kumimoji="1" lang="en-US" altLang="ja-JP" sz="44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
            </a:r>
            <a:br>
              <a:rPr kumimoji="1" lang="en-US" altLang="ja-JP" sz="44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br>
            <a:r>
              <a:rPr kumimoji="1" lang="ja-JP" altLang="en-US" sz="2800" b="1" i="0" u="none" strike="noStrike" kern="1200" cap="none" spc="0" normalizeH="0" baseline="0" noProof="0" dirty="0" smtClean="0">
                <a:ln>
                  <a:noFill/>
                </a:ln>
                <a:uLnTx/>
                <a:uFillTx/>
                <a:latin typeface="ＭＳ Ｐゴシック" panose="020B0600070205080204" pitchFamily="50" charset="-128"/>
                <a:ea typeface="ＭＳ Ｐゴシック" panose="020B0600070205080204" pitchFamily="50" charset="-128"/>
                <a:cs typeface="+mj-cs"/>
              </a:rPr>
              <a:t>（</a:t>
            </a:r>
            <a:r>
              <a:rPr lang="ja-JP" altLang="en-US" sz="2800" b="1" dirty="0" smtClean="0">
                <a:latin typeface="ＭＳ Ｐゴシック" panose="020B0600070205080204" pitchFamily="50" charset="-128"/>
                <a:ea typeface="ＭＳ Ｐゴシック" panose="020B0600070205080204" pitchFamily="50" charset="-128"/>
              </a:rPr>
              <a:t>簡易版／</a:t>
            </a:r>
            <a:r>
              <a:rPr kumimoji="1" lang="en-US" altLang="ja-JP" sz="2800" b="1" i="0" u="none" strike="noStrike" kern="1200" cap="none" spc="0" normalizeH="0" baseline="0" noProof="0" dirty="0" smtClean="0">
                <a:ln>
                  <a:noFill/>
                </a:ln>
                <a:uLnTx/>
                <a:uFillTx/>
                <a:latin typeface="ＭＳ Ｐゴシック" panose="020B0600070205080204" pitchFamily="50" charset="-128"/>
                <a:ea typeface="ＭＳ Ｐゴシック" panose="020B0600070205080204" pitchFamily="50" charset="-128"/>
                <a:cs typeface="+mj-cs"/>
              </a:rPr>
              <a:t>EASY</a:t>
            </a:r>
            <a:r>
              <a:rPr kumimoji="1" lang="ja-JP" altLang="en-US" sz="2800" b="1" i="0" u="none" strike="noStrike" kern="1200" cap="none" spc="0" normalizeH="0" baseline="0" noProof="0" dirty="0" smtClean="0">
                <a:ln>
                  <a:noFill/>
                </a:ln>
                <a:uLnTx/>
                <a:uFillTx/>
                <a:latin typeface="ＭＳ Ｐゴシック" panose="020B0600070205080204" pitchFamily="50" charset="-128"/>
                <a:ea typeface="ＭＳ Ｐゴシック" panose="020B0600070205080204" pitchFamily="50" charset="-128"/>
                <a:cs typeface="+mj-cs"/>
              </a:rPr>
              <a:t>　</a:t>
            </a:r>
            <a:r>
              <a:rPr kumimoji="1" lang="en-US" altLang="ja-JP" sz="2800" b="1" i="0" u="none" strike="noStrike" kern="1200" cap="none" spc="0" normalizeH="0" baseline="0" noProof="0" dirty="0" smtClean="0">
                <a:ln>
                  <a:noFill/>
                </a:ln>
                <a:uLnTx/>
                <a:uFillTx/>
                <a:latin typeface="ＭＳ Ｐゴシック" panose="020B0600070205080204" pitchFamily="50" charset="-128"/>
                <a:ea typeface="ＭＳ Ｐゴシック" panose="020B0600070205080204" pitchFamily="50" charset="-128"/>
                <a:cs typeface="+mj-cs"/>
              </a:rPr>
              <a:t>MODE</a:t>
            </a:r>
            <a:r>
              <a:rPr kumimoji="1" lang="ja-JP" altLang="en-US" sz="2800" b="1" i="0" u="none" strike="noStrike" kern="1200" cap="none" spc="0" normalizeH="0" baseline="0" noProof="0" dirty="0" smtClean="0">
                <a:ln>
                  <a:noFill/>
                </a:ln>
                <a:uLnTx/>
                <a:uFillTx/>
                <a:latin typeface="ＭＳ Ｐゴシック" panose="020B0600070205080204" pitchFamily="50" charset="-128"/>
                <a:ea typeface="ＭＳ Ｐゴシック" panose="020B0600070205080204" pitchFamily="50" charset="-128"/>
                <a:cs typeface="+mj-cs"/>
              </a:rPr>
              <a:t>）</a:t>
            </a:r>
            <a:endParaRPr kumimoji="1" lang="ja-JP" altLang="en-US" sz="2400" b="0" i="0" u="none" strike="noStrike" kern="1200" cap="none" spc="0" normalizeH="0" baseline="0" noProof="0" dirty="0">
              <a:ln>
                <a:noFill/>
              </a:ln>
              <a:uLnTx/>
              <a:uFillTx/>
              <a:latin typeface="ＭＳ Ｐゴシック" panose="020B0600070205080204" pitchFamily="50" charset="-128"/>
              <a:ea typeface="ＭＳ Ｐゴシック" panose="020B0600070205080204" pitchFamily="50" charset="-128"/>
              <a:cs typeface="+mj-cs"/>
            </a:endParaRPr>
          </a:p>
        </p:txBody>
      </p:sp>
      <p:sp>
        <p:nvSpPr>
          <p:cNvPr id="9" name="正方形/長方形 8"/>
          <p:cNvSpPr/>
          <p:nvPr/>
        </p:nvSpPr>
        <p:spPr>
          <a:xfrm>
            <a:off x="307975" y="467788"/>
            <a:ext cx="3906954"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4800" b="1" dirty="0" smtClean="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ea typeface="游ゴシック" panose="020B0400000000000000" pitchFamily="50" charset="-128"/>
              </a:rPr>
              <a:t>Scratch</a:t>
            </a:r>
            <a:r>
              <a:rPr lang="ja-JP" altLang="en-US" sz="4800" b="1" dirty="0" smtClean="0">
                <a:ln w="9525">
                  <a:solidFill>
                    <a:prstClr val="white"/>
                  </a:solidFill>
                  <a:prstDash val="solid"/>
                </a:ln>
                <a:effectLst>
                  <a:outerShdw blurRad="12700" dist="38100" dir="2700000" algn="tl" rotWithShape="0">
                    <a:prstClr val="white">
                      <a:lumMod val="50000"/>
                    </a:prstClr>
                  </a:outerShdw>
                </a:effectLst>
                <a:latin typeface="Calibri" panose="020F0502020204030204"/>
                <a:ea typeface="游ゴシック" panose="020B0400000000000000" pitchFamily="50" charset="-128"/>
              </a:rPr>
              <a:t>授業</a:t>
            </a:r>
            <a:r>
              <a:rPr kumimoji="0" lang="ja-JP" altLang="en-US" sz="4800" b="1" i="0" u="none" strike="noStrike" kern="1200" cap="none" spc="0" normalizeH="0" baseline="0" noProof="0" dirty="0" smtClean="0">
                <a:ln w="9525">
                  <a:solidFill>
                    <a:prstClr val="white"/>
                  </a:solidFill>
                  <a:prstDash val="solid"/>
                </a:ln>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rPr>
              <a:t>編</a:t>
            </a:r>
            <a:endParaRPr kumimoji="0" lang="ja-JP" altLang="en-US" sz="4800" b="1" i="0" u="none" strike="noStrike" kern="1200" cap="none" spc="0" normalizeH="0" baseline="0" noProof="0" dirty="0">
              <a:ln w="9525">
                <a:solidFill>
                  <a:prstClr val="white"/>
                </a:solidFill>
                <a:prstDash val="solid"/>
              </a:ln>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5895037" y="606574"/>
            <a:ext cx="2938625"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活動時間</a:t>
            </a:r>
            <a:r>
              <a:rPr kumimoji="0" lang="en-US" altLang="ja-JP" sz="2800" b="0" i="0" u="none" strike="noStrike" kern="1200" cap="none" spc="0" normalizeH="0" baseline="0" noProof="0" dirty="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_</a:t>
            </a: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約３０分</a:t>
            </a:r>
            <a:endParaRPr kumimoji="0" lang="ja-JP" altLang="en-US" sz="2800" b="0" i="0" u="none" strike="noStrike" kern="1200" cap="none" spc="0" normalizeH="0" baseline="0" noProof="0" dirty="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028" name="Picture 4" descr="æä¸­æè¨ã®ã¤ã©ã¹ã"/>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5521" y="633932"/>
            <a:ext cx="666955" cy="65194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data:image/png;base64,iVBORw0KGgoAAAANSUhEUgAAAbEAAAFFCAYAAABi09O+AAAgAElEQVR4Xu3deZyO9f7H8fd93zN2ikNHUaGyZo+UtSwlciLHlqhQSVoOKhojDIXKiTo4KdHCyRYhWbJF9n1fs6U9/Gwx99y/x3VrMGPmXsY119zf8br/OJ3TXNfn+7me3+/jvB/XdV/3dbl8Pp9PfBBAAAEEEDBQwEWIGThrtIwAAggg4BcgxFgICCCAAALGChBixk4djSOAAAIIEGKsAQQQQAABYwUIMWOnjsYRQAABBAgx1gACCCCAgLEChJixU0fjCCCAAAKEGGsAAQQQQMBYAULM2KmjcQQQQAABQow1gAACCCBgrAAhZuzU0TgCCCCAACHGGkAAAQQQMFaAEDN26mgcAQQQQIAQYw0ggAACCBgrQIgZO3U0jgACCCBAiLEGEEAAAQSMFSDEjJ06GkcAAQQQIMRYAwgggAACxgoQYsZOHY0jgAACCBBirAEEEEAAAWMFCDFjp47GEUAAAQQIMdYAAggggICxAoSYsVNH4wgggAAChBhrAAEEEEDAWAFCzNipo3EEEEAAAUKMNYAAAgggYKwAIWbs1NE4AggggAAhxhpAAAEEEDBWgBAzdupoHAEEEECAEGMNIIAAAggYK0CIGTt1NI4AAgggQIixBhBAAAEEjBUgxIydOhpHAAEEECDEWAMIIIAAAsYKEGLGTh2NI4AAAggQYqwBBBBAAAFjBQgxY6eOxhFAAAEECDHWAAIIIICAsQKEmLFTR+MIIIAAAoQYawABBBBAwFgBQszYqaNxBBBAAAFCjDWAAAIIIGCsACFm7NTROAIIIIAAIcYaQAABBBAwVoAQM3bqaBwBBBBAgBBjDSCAAAIIGCtAiBk7dTSOAAIIIECIsQYQQAABBIwVIMSMnToaRwABBBAgxFgDCCCAAALGChBixk4djSOAAAIIEGKsAQQQQAABYwUIMWOnjsYRQAABBAgx1gACCCCAgLEChJixU0fjCCCAAAKEGGsAAQQQQMBYAULM2KmjcQQQQAABQow1gAACCCBgrAAhZuzU0TgCCCCAACHGGkAAAQQQMFaAEDN26mgcAQQQQIAQYw0ggAACCBgrQIgZO3U0jgACCCBAiLEGEEAAAQSMFSDEjJ06GkcAAQQQIMRYAwgggAACxgoQYsZOHY0jgAACCBBirAEEEEAAAWMFCDFjp47GEUAAAQQIMdYAAggggICxAoSYsVNH4wgggAAChBhrAAEEEEDAWAFCzNipo3EEEEAAAUKMNYAAAgggYKwAIWbs1NE4AggggAAhxhpAAAEEEDBWgBAzdupoHAEEEECAEGMNIIAAAggYK0CIGTt1NI4AAgggQIixBhBAAAEEjBUgxIydOhpHAAEEECDEWAMIIIAAAsYKEGLGTh2NI4AAAggQYqwBBBBAAAFjBQgxY6eOxhFAAAEECDHWAAIIIICAsQKEmLFTR+MIIIAAAoQYawABBBBAwFgBQszYqaNxBBBAAAFCjDWAAAIIIGCsACFm7NTROAIIIIAAIcYaQAABBBAwVoAQM3bqaBwBBBBAgBBjDSCAAAIIGCtAiBk7dTSOAAIIIECIsQYQQAABBIwVIMSMnToaRwABBBAgxFgDCCCAAALGChBixk4djSOAAAIIEGKsAQQQQAABYwUIMWOnjsYRQAABBAgx1gACCCCAgLEChJixU0fjCCCAAAKEGGsAAQQQQMBYAULM2KmjcQQQQAABQow1gAACCCBgrAAhZuzU0TgCCCCAACHGGkAAAQQQMFaAEDN26mgcAQQQQIAQYw0ggAACCBgrQIgZO3U0jgACCCBAiLEGEEAAAQSMFSDEjJ06GkcAAQQQIMRYAwgggAACxgoQYsZOHY0jgAACCBBirAEEEEAAAWMFCDFjpy5zNn78+HFVLl9Bu/btzZwHyFEhgICtAoSYrZxmFhv65lt6sXu3DG/+p59+UvU7q/n72P39vgzvhwYQQCDyBQixyJ+jdO/w1iJF/WNs3blDWbJkSffxUhrg4MGDuqdmLX3cyatH3/doy47typo1a4b0wqAIIGCOACFmzlylW6dPPPaYFi9c5K//RMcO6hUTk25jpVR4165dali/gSZ18apMIanjh26Vu6+LuvXo4WgfDIYAAuYJEGLmzZntHY947z9aNX2Q3muboEqveXTO69Lm7duULVs228dKXnDzpk166MEm+upf8SqS3+X/87r9UtvRWbRzz+50H58BEEDAbAFCzOz5s6X7VStX6rE2LbS+X4K/3ifLpAEzPGrT9hH1i4uzZYyUiixbulTtHmmrha949fc8Sbco1cvD92LpJk9hBDKPACGWeeYyzUcSHx+vkrfepm0DvUlqVOnn1okzLq3fvEm5cuVKc/2Udpw7Z646P/mklr0ar7w5z5+BXfqxQmz77l2KioqydVyKIYBA5hIgxDLXfKb5aKybO5KHmFVs4Xap8ziPmjVvrpjY3sqTJ9kpU5gjHjt2TPfWqi3rn2v6xCtH1ssDzCr5xAcuVXuou7p07RrmCGyOAAJXkwAhdjXNdoBjTS3EEnepHHtWW/b+oiJFi2jPnj0XKlm3xce+GqP58+YFlfzlt9904uRJdW5wrYa2yxlw+7XfS49/lENbd24PWpcNEEDg6hUgxK7euU9y5MFCLHHjEt2Pa9+RY6pcoaKO/vGH/183LJugp+okqMT1KZ9VXTpQvNennuOP6p2vTuiJe3JqZMd8qc4A34uxOBFAIJgAIRZM6Cr5uxViC17yquC1wQ949b4E3R1zWKOfyqd2tQKfUQWqdui3eBX+W+rfeVkhtnPvHrnd7uBNsQUCCFyVAoTYVTntlx/0/fUb6OlKO9SovC9kkTt6/qjjpxO08983hLxPOBv2nuzSpDVurd244Yq/iwtnXLZFAAFzBAgxc+YqXTuN6dVLrj2fKvYfoYeY1dDRkwm6Nmf6nSmt3OtS+9FuDXn7LTVt1ixdDSiOAALmCRBi5s1ZunT8xdSp+u+gFzXtufO/Fcuoz4z10rB5UTp2Wqp8s1dDWiYo2iOVj41Swwce0PD/vJdRrTEuAghEoAAhFoGTkhEtHTp4SHVq1kzxNnun+inX26N/PPxPvTF4sH/I7du26Z/NHpY3/rS+6xWvanHRurnYrZo9d45TLTEOAghEuAAhFuET5GR7od6hmB49dRnnUp22A/1PCUn+scKsccMH/A8HfnFClHLlv1nzFixIjzaoiQAChgkQYoZNWHq2G26IbflBWrbLpZIFpZolwvsuLflxhHI7vdXfZ0951ekjj4qXrqSJUyenJwe1EUDAAAFCzIBJcqrFUEPsn++5tfmwSy1attR999+vDRs2aNxHY3T29HHN73FO1+YI/nuxtISYtY/V45a4eJWJidLnUyarUqVKTvEwDgIIRKAAIRaBk5JRLYUSYusPuNR6pFtjxo1VzVq1krT6eLv2Wr/qW63sfS7sQwjlTMwq+nSnJ3Vb/Ndac0D6JeEWzV3wTdhjsQMCCGQeAUIs88zlFR+JFWLTn/PqtoIpl0rwSWVeDfx0+bNnz6p08RKa192rQqk/jOOyAUINscSzMes5j9Y+G7duUY4cOa742CmAAAJmChBiZs6b7V0fPXpUd1SoGPDuxLaj3Pr3+GW6/obgP262AnF1H69yhvhy5nBCbNbMmXqzdxd1re9T7PSc2rRtq+0eFEQAATMECDEz5indu7RCp2/TBLWokvINGmO+dWnwLHfI7/jy+Xy6rWixkG/ZDyfEkp+Nrdu4Ubnz5E53IwZAAIHIEyDEIm9OHO+ob2wfTfh0nDb2T/o+sUsbsc7C1ux3hRxi1r5zv56jUQM6afzTwe9cHLXQpV1Z/6F3hg8L6fiH/fsdacvbypVFmrS7lGZ9PTuk/dgIAQQylwAhlrnmM01HY52FbY7zyhPg6VFN3nHr+9+zaNuunWGNEcrNIokFwzkbs36c3bheDa3qk+D/bmz39/vC6ouNEUAgcwgQYpljHtN8FK/Fxmrhl+M0t0fgx021GenWugPhnYlZTU2fNk0bPn9OrzQKfjb29myXjl7fSq8PGnTZ8VhhaH0+GT9e1e6q5v/viQFZqpdbX8yYodtvvz3NDuyIAAJmChBiZs6bbV1bQbC2r1fZowOXnLDCpb7Tgn8nNnfOXNVvUD9JsXDPxtZsWK9rrrnmQo13hv5bw99558L/TjzrSqz7zhyXdkU30Kj337fNhUIIIGCGACFmxjylS5dLFi/WE+3aaevA4A/99fmk+m+69fG0xbrppptS7CfxbMn646WX98IJMeulmWV7RyXZ//jx46pUrrx/zBGjRqn+fQ2SnIlZTw5p/i6XFNNlkVAUgQgXIMQifILSs73ixW7RmCfiVbVY8Et9Vh8/H5eajMirNRs2pFuIWYWPHPXp3sFRAX8DNv7Tz7R161b1HxCn+C/uVMkXftb6zZuUK1eu9CSjNgIIRJgAIRZhE2JHO3Vq1tLTz3RWq9atA5YL5wwpsdAdr3k0c/4SFb6x8GW1X+rWXVMmT9YNhQpp8dJvL/w9LeOcjff5X7/Stt2jeq1fvyRjJSQkyArgS8/2BnZrpQ8nr5DH4/H/bixLlix2UFIDAQQiXIAQi/AJSkt77w4bJusWdOv/7K2wmTRlqvIXyJ+k1KqVK9W6RcuQf8eVuLN1WbF0kKd2JO85LSEmuRTdZr9efaWn/jdhgqreeacqVa6kFcuXa93addq6Y4eyZL08qDYs+p8ebv+KuvXooc5dngnId3vJUsqZM6dWrFmdFmb2QQCBCBAgxCJgEtKzhfeGD9fQt972D/GfkSPV4P77/P+9y9OdlfXHrzSoRfDvw5L3t3a/9NSnebR+8+agrc/+6ivNnvRfDam7VtLFy5blehzR9h/iU93f5XL5Qzjxc/LkSe3Yvl3FixdXrtzBf9hcq1pVRWXLqW8WXv7KluYPNdP69ev8361Z37HxQQABcwUIMXPnLqzOv9+3Tw3q1vMHwzvDh+v5rl31+TNelb38qmBIdedtcemFCdHasWd3wO2ts7Bd+/bKCiXrk7DrY3lX91GWNvvU7oF7U9133KxvZD3140o+nVo30g9/eDVz9myNHTNGbwx8XefOndODTR7U0GGh/aj6SsZnXwQQSH8BQiz9jSNqhMOHDuve2rUVHx+v+S95VShv+K9NSTygo6eku+I8at7i4tuYE/+WeEfh9JkzVbpM6csM9u/fr6JFi+iR++rI7U76K+szf57V4i27deTIkTTb1ah2l3788ccL+9esVVMvvdJTpUqXSnNNdkQAgcgTIMQib04c6eiWm4v4z47aV/fqlUZpHdIl900NNXFXacX0HZqkyK233qppM2coa9bUnwB87NgxXXvttSp+UyFVu73Ehf2ts7AzZ84E3DdYxzt37FDxEiXkO3tCtxUvyxM9goHxdwQMFSDEDJ24K207bTdbnB/VVaCKourb91bl0aNHq1OnTsoaHa0/z53TvHnzVLdu3Ss9xAv7W8fK7fe2cVIIgYgSIMQiajqcayatIRbdep/k8jjXqA0jvdi+vqo3etJ/2ZMPAghkLgFCLHPNZ8hHY4XYpGe9KhP81WD+mp4ST8hd+bWQ67/UvYfaPtpW5cqff9JGRn7GDnpSR+KL6JVXe2VkG4yNAALpIECIpQNqJJSscdddur1sOZUsWfLCnYHW90yHDx/Svj37tO2vF0lab0gO5RPd5kAom13Y5tJHUFk3bli/23qq89Nh1bBr49GvNdeB+JLqFxdnV0nqIIBAhAgQYhEyEXa3MenzidqyZYt2bN9h3djuL587dx7dUbWKqlatqoQEn1o0axrScxPlzqLoVoFvpU/evxViiU/UOHjwoPrE9NbiRYv8m1k/XO7dp0+63ik4Yfx4xfTs5X8MVfyZ4xo09D01erCx3czUQwCBDBYgxDJ4AjJyeCtolvf26prsQbrImk/RD68Pq9VLQyz5jtZzD18fMECnTp3y/6ld+/bq0vVZ/S1/0qeKhDVgKht/+vEnio2JuXA2mnwz3kNmhzI1EMg4AUIs4+wzfOQXn3tOi+ZM14rYIE/t8GRTdMvQX4a5Z/ce3VevXki3tVtBNmzovzXmww/l9Z6/tGn9ruyBRo31QONGqT4xP1S8cz8sVam724bUS6g12Q4BBCJHgBCLnLnIkE6sM6ZlMV7lzRF4+HC+E/v9999VtVLlNAfHsqVLNWvmLM2aMUPWj6YTP9Z3a1WqVvW/FLPdY48leedYat1XLFlUcW8OV6PGXErMkAXGoAikswAhls7AkV5+0cJF6vDYY0EfBBxOiFnHHOhyYlpNrBtTrIf2Wk+o37rT+q4v8OfM/vm6vXbHNIdpsPr8HQEEMl6AEMv4OcjwDpo2+YcO792opb1Sv1PRXSlWnpIdQ+7VCrGVa1Yr39/+FvI+wTa8u+qdOnv2rFavXxdsU//frR6+nDUrXW8gCakRNkIAgXQTIMTSjdaswtb/4Xe+J0HP1U/9obueam/KXaxFSAdmvT7Feo2KXTdOWGdg1ndm23aF9t3cneVLqULVGhr1/vsh9ctGCCBgpgAhZua82d514osmgwVZOJcVrWAsWLCgvl3+XZr7/fPPP1WmRElVqlRJn08J7VFXD9Spqj9OSN+tXpnmcdkRAQTMECDEzJgnR7pM/M6pXpkEDX8k5TMyV55bFNX48nd0pdbgbUWLKXfu3Fq1bq3/rcvhfPr1eU3jxo7VyPf/q3r164e06113VNTpM/H+ZyXyQQCBzC9AiGX+OQ77CK0zqLKFffr8mZRvvXffUEeeOuNCrvtom0f03bJlqlipoj4dPyHFNzJfWmzqlCnq8a9u+vvf/66lK5aHNI7v3EnddtvtKluunKZOnxbSPmyEAALmCxBi5s9huhxBqduK+18gueBlrwpec/kQrrxlFNXwq5DHtr7P+tfzL2jmjBn+fTp26qSGjR5Q6TJltGnTJi1ZtFijRozw37iRL18+TZ0+XYUKFwqp/mfvxij2zU814I3X1bJVq5D2YSMEEMgcAoRY5pjHdDmKyRMn6eUePVTyep+mdk3hrCwqu6JbBL/VPXlzhw4e0vjPPtOSxYu0c8dOf2jdeNNNeubZZ1W7Tu2Qj2X3+m90/0MdVKhQYS1auiTk/dgQAQQyjwAhlnnmMt2OpP4992rfvn3Kk82nCZ19Klog6fdlnjLPyF3+lXQbP3nh6eNH6l89B/l/7Dx/0UL/izX5IIDA1SlAiF2d8x7SUW/csEFtWrbyv2XZii3XX/9p7dymWoJ6N0kaZu4KveQpnT5Pql89f7we7xqn06dOqXqNGvrgozGKiooK6TjYCAEEMq8AIZZ55/aKjqxsqdLy+M7o3Ue8uvOWi2E1c4NL3Sa4/JHmsv4hqUWVBHW/36fcfz1I2Pq+zFNzlFy5bkpTD77401q/cLx6DRyjXXsP+WtYlwz7DYgL63JjmgZnJwQQMEqAEDNqui5vdv369apQoYJtR3Hs2DFVLl9BQ1t7dX/Z1Ms+MsotK8PuLe3TR9+69Mv//ZVokqLcPt1RxKeqt/hU5dbsKlLpQV17UxVlvfZmnfNK1m+/fju4WSdOn9VPP/6oDz6dqVU7TyYZ7KYiRdSxY0e1atNa1jMT+SCAAAIpCRBihq6LFStWqFq1anqqTT1NnL1WzZo10/tX+HSKr2fPVpenO2txT68K5A4M8/tJqcYA92XvI9v9szRtrUur97m09xfp+JmL4XZpxaxZs6rAddf5fwxdvUZ1NbjvPpUoWdLQ2aBtBBDIKAFCLKPkr3Bcl8sln+/iZb5WzRrqtjJ3qH///mmqPGTQYP8t7qG+6fmx0W5dl9unwS1Tf0xVSo30nOjW1HUu7dyzO+wfP6fpwNgJAQQytQAhZuD0xsXF6Z6KBVW9UdIH8lrBZl0OzJMnT1hHVbZ0GZ07c0qb4lJ/APClBY+eku6K84QceMmbKdXr/JM7du3bm+rLKsM6ADZGAIGrVoAQM3DqrVeRWD8KvuwTf0qu6JxJztACHd7+/ftVt3YdVSnq07hOQV6M+Veh73+VGr7t0bzuXhXKlzY8K8R6NkrQ6zPdIT0geOhbb+u94cP9gxUrdovmfDMvbQOzFwIIZDoBQszAKU1+KfHSQxjzdnft/i2rBgwYEPDIPvvkU8XGxPhfv5IvV2gIHy91aeBMt1bEepUnWwr7WM9VrNRbisoh786x8h2YmWJhK8Ssy5adxri15bd8WrV2bYrb/frLr6pWpYquv8an2d28yhLl0n++kYbP82juN/NVtFix0BpnKwQQyLQChJiBUxsoxKzDyZUrl6y3K1tnbKl9rOcjbhnglTvl+y6S7Lb9iEtNh5+/Q3BTf6+iUniOb3SzNVK2ApcPd+KAzn1ZR/LF+/82f4tLr0x2a1Xs+UuXd8e5VahYWX0x48sk+1qvcbFe5/JRB+sW/6Rlf/k/qdbrnpDO4gycXlpGAIEwBAixMLAiZdNgIWb1aT0x3npeYUqfbVu3qVPrhlrwcvBLiH2nuTRhhTvgHYvRrb+XXIFvg4+f90/5fl7hD8N2d/vUtPLFG0KqD3Drj1NuvTF4sHbu2K4PRn+gXNl8WhWben/V+rv1nzH/053V7oyUaaEPBBDIAAFCLAPQr3TI0qVLa+vWrQHLHNixUk906aV58y7//uj3335T7WqVtbZvyiFxLt6ncrFRyuJ/IIZPG/qlHibRDy6Ucod2We/cZzcp8VJi8ua3/iC9PNGt/b9KH3VIUKUigZVK9XJr3oIFKlK06JVysj8CCBgsQIgZOHkxMTGKffUlZcke+C7EujUrqkPnHmrTps1lR2ldTgx0O/2WH6Tm73q0uo9XObOmjhTOSzJnjuqqN0bM0DcvhXYXZGqjHvhNuu8tLicauHRpGQHbBQgx20mdKdigQQPNmTMn2WA+eTe+rYTN7/j/vSt/ZWW5/wtNnjxFTZs2TbKtFWLvP5agGsVT/53X+gMutR7p1oZ+8f6bKlL6uK6rqqh6k0I66Aq3l1WJAsf1SafwfluWvLh1NrdwyRIVvrFwSOOyEQIIZF4BQszQubUexZSQcMllvuO7dG5G3RSPJvujB9WocRNNm3bxZZHjP/1M/fu8qg39Ap8VLdwudR4X+DdhUQ2m+gMz0OfwzpVq1KyDatWurVkzZ2pznFeeMJ8m9fsJqfpAj3rFxOiJjh0MnTnaRgABOwUIMTs1Hay1evVqDYjtpqmzFvlHtb5vCvSpF/ezFm/7U99++62qV6/u3zTYJcXEetYDf5fvcenL5xNSvR0/qv4kuQpUTbUFa6zd3+/z/33F8hV6pFUrLenlVf4Qb+8fNtelEQvcmvX1bBUvUcJBaYZCAIFIFiDEInl2gvSWP39+bV09X9cVKR80xKxS8V6fynQ7on2/eHX33Xfrntq1tWDGZ1r4SvC7FK1LeNarWLYOTH3bM9c/qNz3vHdZ100a1FHJspU1+K23Lvxtz+49uq9evVTfHJ24oXWjx/1ve5Q9e3at3bhB0dHRBs8YrSOAgN0ChJjdog7Xs263Tzj1k+Kn3hHWyJ8sOakhXx7X2ajCmtTFqzKFAu/+2XKX+k93B7wZpEo/j677e0HNWfTdhWJr536oFp36p/ibrsQge7pOgp5vkPR7MuvS4UPD3f6n40+aOlUVKtr3pP6woNgYAQQiWoAQi+jpCd7c6dOnlSNHDn3dq4DuKZPSYzQC19h4UGo5IvhzEBO329g/XtGe1H8h7Q+ygtdrzsJlOnvsoEqXrxXwR8nWj7KrVqrsP8u75Trp/85IPx0/X//DsWNVq3at4AhsgQACV60AIZYJpt56mr11o0ejitk0tXsKT80IcoztP3Bp1R5XwEuFFWLd+jPeFdJDf60gK3zjzdq+a7//EmAoDyQ+deqUpk+bpty5cqvRg40zwaxwCAgg4IQAIeaEskNjvPbaa+rbt6+6NMiloe3zhjVq/SFuHfrDpWnPeVW84MVd9/3i0gNDz7/JuW4pn959NPj3Z9be9w726IQ3j9Zt2hBWH2yMAAIIhCNAiIWjZci2zz//vIYNG6bi10fr9dbX6MHK2YN2/tVGl14c75YrhSuFYzp4dfLM+WceWn9e+ddzD4MVfWiYWz+cvIYgCwbF3xFAIM0ChFia6SJ/x+PHjys2NlYjR47Un3/+6W84d3a3Kha5eIdffIJHP54uoOvySIt7Bj/Lave+W6v2hXZZ0RqPIIv8dUKHCJgsQIiZPHtp7D0+Pl7Lli1Th/aP+d89Nqe7VzeG8W6wcUtd/neBpfpKlmR9EWRpnCh2QwCBoAKEWFCizLVB4nvErKMa1CJBTSqE/wgo6/b3uwd4/JcepzyboFI3BK9hBdmOH128PiVzLSeOBoEMFyDEMnwK7G+gaZN/aNPGjRcK582XVx53lH799Rdli/bpi65e3Zw/hBeJpdBa+9Eurdzr1sQpU1SgQAHVqVlTYzsmqGqx4EHWc6JbX6wjyOyfcSoicPUKEGKZbO6txzvdWyZa7z1y5sKRPTPOrcblfXqgfPCgSY3DutvwyFGpdOkymj5rxoXNrO/dKpUrr4EPJyR5R1hqdaaucanXZHfIt95nsunhcBBAwGYBQsxm0IwslxgogV6xEm5/L3/u1vT1Lj3UrJle7R2jvHlTvnXfCs9Qg2zlXpfaj3Zr+syZKl2mdLgtsT0CCCBwQYAQy0SL4dDBQ6pXu6Y2xV3Z+7oskn7TXRq/3K0bbrhBC5Ys9r8pOtjHCrJn6/rUpW7wuxyPn5Hu7OfRoCFD9PA/mwcrzd8RQACBFAUIsUy2MEJ9Mn1qh/3kWJeW7HArb758Wvrdd8qSNUtYQtb4D1Xy6fXmwYPMKmw9WLhZ8+Ya/OaQsMZhYwQQQMASIMQy2TqwQmRVH69yBXgbc/JDXndA6jzWrWOnXbqjShWN//x/sh4snNZPuEF2R1+Prs1fWIuWLknrkOyHAAJXqQAhlskmfmBcnLYuGK0xHVI/E0rwSR8vdend+W6dOP8baL3cq0v39RIAAAhYSURBVKc6PfmkbRpWkJW83qepXUM7I0u8BT9YA/UaNFBM79681TkYFH9H4CoRIMQy4UQHu6RohdjjH7q0co9bK9euUb58YfzSOQyvCreXlSv+RMiPqbJu+Ah0q771PdrweW59suz8WWKoDxcOo2U2RQABwwQIMcMmLJR2X3zuOW1bPl1fvhD4LGjN91Lb/3rS9QfIje9vqMP7d2hl7/hQWg95G+5wDJmKDRHI1AKEWCadXutsbHUfr3IG+W6sWn+32j35gp5/8YV0k3ipWzdNmTwlpNe4hNPE4d+lem+mbwiH0w/bIoCA8wKEmPPmjow4f948PdWxU9DgiPdKZXunfxBMnjhJL/fooXndvSpk49VL6+7GhUuW8B2ZI6uKQRCIPAFCLPLmxLaOmjdtqgO71mtpr8C/GyvVy63lq1Yrf4H8to2dUqGtW7aqSaNGIf8oOpRmrKfqN2gbq8c7PBHK5myDAAKZTIAQy2QTmvxwit9yq2reGq+R7VP/fqzOG269NXK8qt19lyMa1qXOqkV9GtsptDsXAzVVtZ9HI8aMV7W7qjnSO4MggEBkCRBikTUftnez9Ntv1b7towF/O1Y2xqMRoz/QPffea/v4KRVMvLT4btsE1S2d9uc5WrWty4k8vsqRaWMQBCJSgBCLyGmxt6nDhw6rdo0a+l9nr8rdmLT2xoNSyxHp/51Y8iOyHpFlPQE/2Cd3NqnU9ReDzrrNfvuRiz/Ebv/44+rdJzZYGf6OAAKZVIAQy6QTm/ywzp07p0rlyyun+5SGtExQ5SI+NRrq0cHfXf5nI954Y7J0iwCX5d8tT7ELLh1GwOTQAgIRIkCIRchEONXGzz//rDeHDNGUiZP0Yvdu6vLss04NzTgIIICA7QKEmO2kFEQAAQQQcEqAEHNKmnEQQAABBGwXIMRsJ6UgAggggIBTAoSYU9KMgwACCCBguwAhZjspBRFAAAEEnBIgxJySZhwEEEAAAdsFCDHbSSmIAAIIIOCUACHmlDTjIIAAAgjYLkCI2U5KQQQQQAABpwQIMaekGQcBBBBAwHYBQsx2UgoigAACCDglQIg5Jc04CCCAAAK2CxBitpNSEAEEEEDAKQFCzClpxkEAAQQQsF2AELOdlIIIIIAAAk4JEGJOSTMOAggggIDtAoSY7aQURAABBBBwSoAQc0qacRBAAAEEbBcgxGwnpSACCCCAgFMChJhT0oyDAAIIIGC7ACFmOykFEUAAAQScEiDEnJJmHAQQQAAB2wUIMdtJKYgAAggg4JQAIeaUNOMggAACCNguQIjZTkpBBBBAAAGnBAgxp6QZBwEEEEDAdgFCzHZSCiKAAAIIOCVAiDklzTgIIIAAArYLEGK2k1IQAQQQQMApAULMKWnGQQABBBCwXYAQs52UgggggAACTgkQYk5JMw4CCCCAgO0ChJjtpBREAAEEEHBKgBBzSppxEEAAAQRsFyDEbCelIAIIIICAUwKEmFPSjIMAAgggYLsAIWY7KQURQAABBJwSIMSckmYcBBBAAAHbBQgx20kpiAACCCDglAAh5pQ04yCAAAII2C5AiNlOSkEEEEAAAacECDGnpBkHAQQQQMB2AULMdlIKIoAAAgg4JUCIOSXNOAgggAACtgsQYraTUhABBBBAwCkBQswpacZBAAEEELBdgBCznZSCCCCAAAJOCRBiTkkzDgIIIICA7QKEmO2kFEQAAQQQcEqAEHNKmnEQQAABBGwXIMRsJ6UgAggggIBTAoSYU9KMgwACCCBguwAhZjspBRFAAAEEnBIgxJySZhwEEEAAAdsFCDHbSSmIAAIIIOCUACHmlDTjIIAAAgjYLkCI2U5KQQQQQAABpwQIMaekGQcBBBBAwHYBQsx2UgoigAACCDglQIg5Jc04CCCAAAK2CxBitpNSEAEEEEDAKQFCzClpxkEAAQQQsF2AELOdlIIIIIAAAk4JEGJOSTMOAggggIDtAoSY7aQURAABBBBwSoAQc0qacRBAAAEEbBcgxGwnpSACCCCAgFMChJhT0oyDAAIIIGC7ACFmOykFEUAAAQScEiDEnJJmHAQQQAAB2wUIMdtJKYgAAggg4JQAIeaUNOMggAACCNguQIjZTkpBBBBAAAGnBAgxp6QZBwEEEEDAdgFCzHZSCiKAAAIIOCVAiDklzTgIIIAAArYLEGK2k1IQAQQQQMApAULMKWnGQQABBBCwXYAQs52UgggggAACTgkQYk5JMw4CCCCAgO0ChJjtpBREAAEEEHBKgBBzSppxEEAAAQRsFyDEbCelIAIIIICAUwKEmFPSjIMAAgggYLsAIWY7KQURQAABBJwSIMSckmYcBBBAAAHbBQgx20kpiAACCCDglAAh5pQ04yCAAAII2C5AiNlOSkEEEEAAAacECDGnpBkHAQQQQMB2AULMdlIKIoAAAgg4JUCIOSXNOAgggAACtgsQYraTUhABBBBAwCkBQswpacZBAAEEELBdgBCznZSCCCCAAAJOCRBiTkkzDgIIIICA7QKEmO2kFEQAAQQQcEqAEHNKmnEQQAABBGwXIMRsJ6UgAggggIBTAoSYU9KMgwACCCBguwAhZjspBRFAAAEEnBIgxJySZhwEEEAAAdsFCDHbSSmIAAIIIOCUACHmlDTjIIAAAgjYLkCI2U5KQQQQQAABpwQIMaekGQcBBBBAwHYBQsx2UgoigAACCDglQIg5Jc04CCCAAAK2CxBitpNSEAEEEEDAKQFCzClpxkEAAQQQsF2AELOdlIIIIIAAAk4JEGJOSTMOAggggIDtAoSY7aQURAABBBBwSoAQc0qacRBAAAEEbBcgxGwnpSACCCCAgFMChJhT0oyDAAIIIGC7wP8DuIXz9RBBop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7" name="図 6"/>
          <p:cNvPicPr>
            <a:picLocks noChangeAspect="1"/>
          </p:cNvPicPr>
          <p:nvPr/>
        </p:nvPicPr>
        <p:blipFill>
          <a:blip r:embed="rId4">
            <a:clrChange>
              <a:clrFrom>
                <a:srgbClr val="FFFFFF"/>
              </a:clrFrom>
              <a:clrTo>
                <a:srgbClr val="FFFFFF">
                  <a:alpha val="0"/>
                </a:srgbClr>
              </a:clrTo>
            </a:clrChange>
          </a:blip>
          <a:stretch>
            <a:fillRect/>
          </a:stretch>
        </p:blipFill>
        <p:spPr>
          <a:xfrm>
            <a:off x="4174678" y="3088340"/>
            <a:ext cx="3440718" cy="3506674"/>
          </a:xfrm>
          <a:prstGeom prst="rect">
            <a:avLst/>
          </a:prstGeom>
        </p:spPr>
      </p:pic>
      <p:pic>
        <p:nvPicPr>
          <p:cNvPr id="13" name="図 12"/>
          <p:cNvPicPr>
            <a:picLocks noChangeAspect="1"/>
          </p:cNvPicPr>
          <p:nvPr/>
        </p:nvPicPr>
        <p:blipFill rotWithShape="1">
          <a:blip r:embed="rId5"/>
          <a:srcRect t="2351" b="7126"/>
          <a:stretch/>
        </p:blipFill>
        <p:spPr>
          <a:xfrm>
            <a:off x="396428" y="2515462"/>
            <a:ext cx="2368355" cy="3980162"/>
          </a:xfrm>
          <a:prstGeom prst="rect">
            <a:avLst/>
          </a:prstGeom>
        </p:spPr>
      </p:pic>
      <p:sp>
        <p:nvSpPr>
          <p:cNvPr id="14" name="正方形/長方形 13"/>
          <p:cNvSpPr/>
          <p:nvPr/>
        </p:nvSpPr>
        <p:spPr>
          <a:xfrm>
            <a:off x="2424536" y="2479844"/>
            <a:ext cx="6152646" cy="707886"/>
          </a:xfrm>
          <a:prstGeom prst="rect">
            <a:avLst/>
          </a:prstGeom>
          <a:noFill/>
        </p:spPr>
        <p:txBody>
          <a:bodyPr wrap="none" lIns="91440" tIns="45720" rIns="91440" bIns="45720">
            <a:spAutoFit/>
          </a:bodyPr>
          <a:lstStyle/>
          <a:p>
            <a:pPr algn="ctr"/>
            <a:r>
              <a:rPr lang="en-US" altLang="ja-JP" sz="40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5</a:t>
            </a:r>
            <a:r>
              <a:rPr lang="ja-JP" altLang="en-US" sz="40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年算数</a:t>
            </a:r>
            <a:r>
              <a:rPr lang="ja-JP" altLang="en-US" sz="4000" b="0" cap="none" spc="0" dirty="0" smtClean="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「正多角形の作図」</a:t>
            </a:r>
            <a:endParaRPr lang="ja-JP" altLang="en-US" sz="4000" b="0" cap="none" spc="0" dirty="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3280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clrChange>
              <a:clrFrom>
                <a:srgbClr val="F9F9F9"/>
              </a:clrFrom>
              <a:clrTo>
                <a:srgbClr val="F9F9F9">
                  <a:alpha val="0"/>
                </a:srgbClr>
              </a:clrTo>
            </a:clrChange>
          </a:blip>
          <a:stretch>
            <a:fillRect/>
          </a:stretch>
        </p:blipFill>
        <p:spPr>
          <a:xfrm>
            <a:off x="5086641" y="2894249"/>
            <a:ext cx="2332254" cy="3643083"/>
          </a:xfrm>
          <a:prstGeom prst="rect">
            <a:avLst/>
          </a:prstGeom>
        </p:spPr>
      </p:pic>
      <p:sp>
        <p:nvSpPr>
          <p:cNvPr id="2" name="タイトル 1"/>
          <p:cNvSpPr>
            <a:spLocks noGrp="1"/>
          </p:cNvSpPr>
          <p:nvPr>
            <p:ph type="title"/>
          </p:nvPr>
        </p:nvSpPr>
        <p:spPr>
          <a:xfrm>
            <a:off x="628649" y="484733"/>
            <a:ext cx="7886700" cy="588463"/>
          </a:xfrm>
        </p:spPr>
        <p:txBody>
          <a:bodyPr vert="horz" lIns="91440" tIns="45720" rIns="91440" bIns="45720" rtlCol="0" anchor="ctr">
            <a:normAutofit fontScale="90000"/>
          </a:bodyPr>
          <a:lstStyle/>
          <a:p>
            <a:pPr algn="ctr"/>
            <a:r>
              <a:rPr lang="ja-JP" altLang="en-US" dirty="0">
                <a:latin typeface="ＭＳ Ｐゴシック" panose="020B0600070205080204" pitchFamily="50" charset="-128"/>
                <a:ea typeface="ＭＳ Ｐゴシック" panose="020B0600070205080204" pitchFamily="50" charset="-128"/>
              </a:rPr>
              <a:t>正三角形をかいてみよう！</a:t>
            </a:r>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10</a:t>
            </a:fld>
            <a:endParaRPr kumimoji="1" lang="ja-JP" altLang="en-US"/>
          </a:p>
        </p:txBody>
      </p:sp>
      <p:sp>
        <p:nvSpPr>
          <p:cNvPr id="12" name="角丸四角形吹き出し 11"/>
          <p:cNvSpPr/>
          <p:nvPr/>
        </p:nvSpPr>
        <p:spPr>
          <a:xfrm>
            <a:off x="3728916" y="1209140"/>
            <a:ext cx="3716410" cy="1685109"/>
          </a:xfrm>
          <a:prstGeom prst="wedgeRoundRectCallout">
            <a:avLst>
              <a:gd name="adj1" fmla="val -71141"/>
              <a:gd name="adj2" fmla="val 60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2800" b="1" dirty="0" smtClean="0">
                <a:effectLst>
                  <a:outerShdw blurRad="38100" dist="38100" dir="2700000" algn="tl">
                    <a:srgbClr val="000000">
                      <a:alpha val="43137"/>
                    </a:srgbClr>
                  </a:outerShdw>
                </a:effectLst>
              </a:rPr>
              <a:t>正しく向きを変えるには，何度回ったらいい？</a:t>
            </a:r>
            <a:endParaRPr kumimoji="1" lang="ja-JP" altLang="en-US" sz="2800" b="1" dirty="0">
              <a:effectLst>
                <a:outerShdw blurRad="38100" dist="38100" dir="2700000" algn="tl">
                  <a:srgbClr val="000000">
                    <a:alpha val="43137"/>
                  </a:srgbClr>
                </a:outerShdw>
              </a:effectLst>
            </a:endParaRPr>
          </a:p>
        </p:txBody>
      </p:sp>
      <p:pic>
        <p:nvPicPr>
          <p:cNvPr id="2050" name="Picture 2" descr="ãæ­£ä¸è§å½¢ãã®ç»åæ¤ç´¢çµ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7603">
            <a:off x="1105045" y="2570335"/>
            <a:ext cx="3505200" cy="284797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flipV="1">
            <a:off x="2207623" y="1162595"/>
            <a:ext cx="52251" cy="4637314"/>
          </a:xfrm>
          <a:prstGeom prst="line">
            <a:avLst/>
          </a:prstGeom>
          <a:ln w="38100">
            <a:solidFill>
              <a:srgbClr val="FF0000"/>
            </a:solidFill>
            <a:prstDash val="sysDash"/>
          </a:ln>
        </p:spPr>
        <p:style>
          <a:lnRef idx="1">
            <a:schemeClr val="dk1"/>
          </a:lnRef>
          <a:fillRef idx="0">
            <a:schemeClr val="dk1"/>
          </a:fillRef>
          <a:effectRef idx="0">
            <a:schemeClr val="dk1"/>
          </a:effectRef>
          <a:fontRef idx="minor">
            <a:schemeClr val="tx1"/>
          </a:fontRef>
        </p:style>
      </p:cxnSp>
      <p:sp>
        <p:nvSpPr>
          <p:cNvPr id="7" name="環状矢印 6"/>
          <p:cNvSpPr/>
          <p:nvPr/>
        </p:nvSpPr>
        <p:spPr>
          <a:xfrm rot="4856972">
            <a:off x="2072552" y="2139929"/>
            <a:ext cx="1004463" cy="973922"/>
          </a:xfrm>
          <a:prstGeom prst="circularArrow">
            <a:avLst>
              <a:gd name="adj1" fmla="val 12500"/>
              <a:gd name="adj2" fmla="val 1142319"/>
              <a:gd name="adj3" fmla="val 20457681"/>
              <a:gd name="adj4" fmla="val 9699743"/>
              <a:gd name="adj5" fmla="val 173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7055" y="1002869"/>
            <a:ext cx="1545740" cy="2774652"/>
          </a:xfrm>
          <a:prstGeom prst="rect">
            <a:avLst/>
          </a:prstGeom>
        </p:spPr>
      </p:pic>
      <p:sp>
        <p:nvSpPr>
          <p:cNvPr id="9" name="正方形/長方形 8"/>
          <p:cNvSpPr/>
          <p:nvPr/>
        </p:nvSpPr>
        <p:spPr>
          <a:xfrm>
            <a:off x="2207623" y="3296392"/>
            <a:ext cx="1217000" cy="707886"/>
          </a:xfrm>
          <a:prstGeom prst="rect">
            <a:avLst/>
          </a:prstGeom>
          <a:noFill/>
        </p:spPr>
        <p:txBody>
          <a:bodyPr wrap="none" lIns="91440" tIns="45720" rIns="91440" bIns="45720">
            <a:spAutoFit/>
          </a:bodyPr>
          <a:lstStyle/>
          <a:p>
            <a:pPr algn="ctr"/>
            <a:r>
              <a:rPr lang="en-US" altLang="ja-JP" sz="4000" dirty="0" smtClean="0">
                <a:ln w="0"/>
                <a:effectLst>
                  <a:outerShdw blurRad="38100" dist="19050" dir="2700000" algn="tl" rotWithShape="0">
                    <a:schemeClr val="dk1">
                      <a:alpha val="40000"/>
                    </a:schemeClr>
                  </a:outerShdw>
                </a:effectLst>
              </a:rPr>
              <a:t>60°</a:t>
            </a:r>
            <a:endParaRPr lang="ja-JP" altLang="en-US" sz="4000" b="0" cap="none" spc="0" dirty="0">
              <a:ln w="0"/>
              <a:solidFill>
                <a:schemeClr val="tx1"/>
              </a:solidFill>
              <a:effectLst>
                <a:outerShdw blurRad="38100" dist="19050" dir="2700000" algn="tl" rotWithShape="0">
                  <a:schemeClr val="dk1">
                    <a:alpha val="40000"/>
                  </a:schemeClr>
                </a:outerShdw>
              </a:effectLst>
            </a:endParaRPr>
          </a:p>
        </p:txBody>
      </p:sp>
      <p:sp>
        <p:nvSpPr>
          <p:cNvPr id="11" name="下矢印 10"/>
          <p:cNvSpPr/>
          <p:nvPr/>
        </p:nvSpPr>
        <p:spPr>
          <a:xfrm>
            <a:off x="5534310" y="2463973"/>
            <a:ext cx="718457" cy="767461"/>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5981075" y="5516380"/>
            <a:ext cx="434715" cy="28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95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11</a:t>
            </a:fld>
            <a:endParaRPr kumimoji="1" lang="ja-JP" altLang="en-US"/>
          </a:p>
        </p:txBody>
      </p:sp>
      <p:sp>
        <p:nvSpPr>
          <p:cNvPr id="5" name="タイトル 1"/>
          <p:cNvSpPr txBox="1">
            <a:spLocks/>
          </p:cNvSpPr>
          <p:nvPr/>
        </p:nvSpPr>
        <p:spPr>
          <a:xfrm>
            <a:off x="134911" y="484732"/>
            <a:ext cx="9293902" cy="789431"/>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latin typeface="ＭＳ Ｐゴシック" panose="020B0600070205080204" pitchFamily="50" charset="-128"/>
                <a:ea typeface="ＭＳ Ｐゴシック" panose="020B0600070205080204" pitchFamily="50" charset="-128"/>
              </a:rPr>
              <a:t>正五角形，正六角形，正八角形をかいてみよう！</a:t>
            </a:r>
            <a:endParaRPr lang="ja-JP" altLang="en-US" dirty="0">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3"/>
          <a:stretch>
            <a:fillRect/>
          </a:stretch>
        </p:blipFill>
        <p:spPr>
          <a:xfrm>
            <a:off x="604688" y="3222415"/>
            <a:ext cx="2118689" cy="3270460"/>
          </a:xfrm>
          <a:prstGeom prst="rect">
            <a:avLst/>
          </a:prstGeom>
        </p:spPr>
      </p:pic>
      <p:pic>
        <p:nvPicPr>
          <p:cNvPr id="7" name="図 6"/>
          <p:cNvPicPr>
            <a:picLocks noChangeAspect="1"/>
          </p:cNvPicPr>
          <p:nvPr/>
        </p:nvPicPr>
        <p:blipFill>
          <a:blip r:embed="rId4"/>
          <a:stretch>
            <a:fillRect/>
          </a:stretch>
        </p:blipFill>
        <p:spPr>
          <a:xfrm>
            <a:off x="421549" y="1274163"/>
            <a:ext cx="2301828" cy="2101669"/>
          </a:xfrm>
          <a:prstGeom prst="rect">
            <a:avLst/>
          </a:prstGeom>
          <a:ln>
            <a:solidFill>
              <a:schemeClr val="tx1"/>
            </a:solidFill>
          </a:ln>
        </p:spPr>
      </p:pic>
      <p:pic>
        <p:nvPicPr>
          <p:cNvPr id="8" name="図 7"/>
          <p:cNvPicPr>
            <a:picLocks noChangeAspect="1"/>
          </p:cNvPicPr>
          <p:nvPr/>
        </p:nvPicPr>
        <p:blipFill>
          <a:blip r:embed="rId5"/>
          <a:stretch>
            <a:fillRect/>
          </a:stretch>
        </p:blipFill>
        <p:spPr>
          <a:xfrm>
            <a:off x="3481465" y="3375832"/>
            <a:ext cx="2034915" cy="3151292"/>
          </a:xfrm>
          <a:prstGeom prst="rect">
            <a:avLst/>
          </a:prstGeom>
        </p:spPr>
      </p:pic>
      <p:pic>
        <p:nvPicPr>
          <p:cNvPr id="9" name="図 8"/>
          <p:cNvPicPr>
            <a:picLocks noChangeAspect="1"/>
          </p:cNvPicPr>
          <p:nvPr/>
        </p:nvPicPr>
        <p:blipFill>
          <a:blip r:embed="rId6"/>
          <a:stretch>
            <a:fillRect/>
          </a:stretch>
        </p:blipFill>
        <p:spPr>
          <a:xfrm>
            <a:off x="3481465" y="1274163"/>
            <a:ext cx="2188315" cy="2170280"/>
          </a:xfrm>
          <a:prstGeom prst="rect">
            <a:avLst/>
          </a:prstGeom>
          <a:ln>
            <a:solidFill>
              <a:schemeClr val="tx1"/>
            </a:solidFill>
          </a:ln>
        </p:spPr>
      </p:pic>
      <p:pic>
        <p:nvPicPr>
          <p:cNvPr id="10" name="図 9"/>
          <p:cNvPicPr>
            <a:picLocks noChangeAspect="1"/>
          </p:cNvPicPr>
          <p:nvPr/>
        </p:nvPicPr>
        <p:blipFill>
          <a:blip r:embed="rId7"/>
          <a:stretch>
            <a:fillRect/>
          </a:stretch>
        </p:blipFill>
        <p:spPr>
          <a:xfrm>
            <a:off x="6569017" y="3480794"/>
            <a:ext cx="1928538" cy="2941367"/>
          </a:xfrm>
          <a:prstGeom prst="rect">
            <a:avLst/>
          </a:prstGeom>
        </p:spPr>
      </p:pic>
      <p:pic>
        <p:nvPicPr>
          <p:cNvPr id="11" name="図 10"/>
          <p:cNvPicPr>
            <a:picLocks noChangeAspect="1"/>
          </p:cNvPicPr>
          <p:nvPr/>
        </p:nvPicPr>
        <p:blipFill>
          <a:blip r:embed="rId8"/>
          <a:stretch>
            <a:fillRect/>
          </a:stretch>
        </p:blipFill>
        <p:spPr>
          <a:xfrm>
            <a:off x="6569017" y="1246587"/>
            <a:ext cx="2069687" cy="2261783"/>
          </a:xfrm>
          <a:prstGeom prst="rect">
            <a:avLst/>
          </a:prstGeom>
          <a:ln>
            <a:solidFill>
              <a:schemeClr val="tx1"/>
            </a:solidFill>
          </a:ln>
        </p:spPr>
      </p:pic>
      <p:sp>
        <p:nvSpPr>
          <p:cNvPr id="12" name="楕円 11"/>
          <p:cNvSpPr/>
          <p:nvPr/>
        </p:nvSpPr>
        <p:spPr>
          <a:xfrm>
            <a:off x="1259174" y="4631961"/>
            <a:ext cx="313289" cy="225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1350743" y="5562418"/>
            <a:ext cx="313289" cy="225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4104427" y="4725793"/>
            <a:ext cx="313289" cy="225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4261071" y="5587999"/>
            <a:ext cx="313289" cy="225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7145047" y="4725793"/>
            <a:ext cx="313289" cy="225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7301691" y="5602159"/>
            <a:ext cx="313289" cy="225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39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0" nodeType="after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12</a:t>
            </a:fld>
            <a:endParaRPr kumimoji="1" lang="ja-JP" altLang="en-US"/>
          </a:p>
        </p:txBody>
      </p:sp>
      <p:sp>
        <p:nvSpPr>
          <p:cNvPr id="5" name="タイトル 1"/>
          <p:cNvSpPr txBox="1">
            <a:spLocks/>
          </p:cNvSpPr>
          <p:nvPr/>
        </p:nvSpPr>
        <p:spPr>
          <a:xfrm>
            <a:off x="124420" y="639446"/>
            <a:ext cx="8869680" cy="5884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smtClean="0"/>
              <a:t>正多角形のかきかたのプログラミング</a:t>
            </a:r>
            <a:endParaRPr lang="ja-JP" altLang="en-US" b="1" dirty="0"/>
          </a:p>
        </p:txBody>
      </p:sp>
      <p:graphicFrame>
        <p:nvGraphicFramePr>
          <p:cNvPr id="6" name="表 5"/>
          <p:cNvGraphicFramePr>
            <a:graphicFrameLocks noGrp="1"/>
          </p:cNvGraphicFramePr>
          <p:nvPr>
            <p:extLst>
              <p:ext uri="{D42A27DB-BD31-4B8C-83A1-F6EECF244321}">
                <p14:modId xmlns:p14="http://schemas.microsoft.com/office/powerpoint/2010/main" val="1941835078"/>
              </p:ext>
            </p:extLst>
          </p:nvPr>
        </p:nvGraphicFramePr>
        <p:xfrm>
          <a:off x="274320" y="1397000"/>
          <a:ext cx="8516982" cy="3423194"/>
        </p:xfrm>
        <a:graphic>
          <a:graphicData uri="http://schemas.openxmlformats.org/drawingml/2006/table">
            <a:tbl>
              <a:tblPr firstRow="1" bandRow="1">
                <a:tableStyleId>{5C22544A-7EE6-4342-B048-85BDC9FD1C3A}</a:tableStyleId>
              </a:tblPr>
              <a:tblGrid>
                <a:gridCol w="1419497">
                  <a:extLst>
                    <a:ext uri="{9D8B030D-6E8A-4147-A177-3AD203B41FA5}">
                      <a16:colId xmlns:a16="http://schemas.microsoft.com/office/drawing/2014/main" val="1626341533"/>
                    </a:ext>
                  </a:extLst>
                </a:gridCol>
                <a:gridCol w="1419497">
                  <a:extLst>
                    <a:ext uri="{9D8B030D-6E8A-4147-A177-3AD203B41FA5}">
                      <a16:colId xmlns:a16="http://schemas.microsoft.com/office/drawing/2014/main" val="905010925"/>
                    </a:ext>
                  </a:extLst>
                </a:gridCol>
                <a:gridCol w="1419497">
                  <a:extLst>
                    <a:ext uri="{9D8B030D-6E8A-4147-A177-3AD203B41FA5}">
                      <a16:colId xmlns:a16="http://schemas.microsoft.com/office/drawing/2014/main" val="402842973"/>
                    </a:ext>
                  </a:extLst>
                </a:gridCol>
                <a:gridCol w="1419497">
                  <a:extLst>
                    <a:ext uri="{9D8B030D-6E8A-4147-A177-3AD203B41FA5}">
                      <a16:colId xmlns:a16="http://schemas.microsoft.com/office/drawing/2014/main" val="1158322114"/>
                    </a:ext>
                  </a:extLst>
                </a:gridCol>
                <a:gridCol w="1419497">
                  <a:extLst>
                    <a:ext uri="{9D8B030D-6E8A-4147-A177-3AD203B41FA5}">
                      <a16:colId xmlns:a16="http://schemas.microsoft.com/office/drawing/2014/main" val="2777269615"/>
                    </a:ext>
                  </a:extLst>
                </a:gridCol>
                <a:gridCol w="1419497">
                  <a:extLst>
                    <a:ext uri="{9D8B030D-6E8A-4147-A177-3AD203B41FA5}">
                      <a16:colId xmlns:a16="http://schemas.microsoft.com/office/drawing/2014/main" val="3622655163"/>
                    </a:ext>
                  </a:extLst>
                </a:gridCol>
              </a:tblGrid>
              <a:tr h="370840">
                <a:tc>
                  <a:txBody>
                    <a:bodyPr/>
                    <a:lstStyle/>
                    <a:p>
                      <a:endParaRPr kumimoji="1" lang="ja-JP" altLang="en-US" dirty="0"/>
                    </a:p>
                  </a:txBody>
                  <a:tcPr/>
                </a:tc>
                <a:tc>
                  <a:txBody>
                    <a:bodyPr/>
                    <a:lstStyle/>
                    <a:p>
                      <a:pPr algn="ctr"/>
                      <a:r>
                        <a:rPr kumimoji="1" lang="ja-JP" altLang="en-US" dirty="0" smtClean="0"/>
                        <a:t>正三角形</a:t>
                      </a:r>
                      <a:endParaRPr kumimoji="1" lang="ja-JP" altLang="en-US" dirty="0"/>
                    </a:p>
                  </a:txBody>
                  <a:tcPr/>
                </a:tc>
                <a:tc>
                  <a:txBody>
                    <a:bodyPr/>
                    <a:lstStyle/>
                    <a:p>
                      <a:pPr algn="ctr"/>
                      <a:r>
                        <a:rPr kumimoji="1" lang="ja-JP" altLang="en-US" dirty="0" smtClean="0"/>
                        <a:t>正方形</a:t>
                      </a:r>
                      <a:endParaRPr kumimoji="1" lang="ja-JP" altLang="en-US" dirty="0"/>
                    </a:p>
                  </a:txBody>
                  <a:tcPr/>
                </a:tc>
                <a:tc>
                  <a:txBody>
                    <a:bodyPr/>
                    <a:lstStyle/>
                    <a:p>
                      <a:pPr algn="ctr"/>
                      <a:r>
                        <a:rPr kumimoji="1" lang="ja-JP" altLang="en-US" dirty="0" smtClean="0"/>
                        <a:t>正五角形</a:t>
                      </a:r>
                      <a:endParaRPr kumimoji="1" lang="ja-JP" altLang="en-US" dirty="0"/>
                    </a:p>
                  </a:txBody>
                  <a:tcPr/>
                </a:tc>
                <a:tc>
                  <a:txBody>
                    <a:bodyPr/>
                    <a:lstStyle/>
                    <a:p>
                      <a:pPr algn="ctr"/>
                      <a:r>
                        <a:rPr kumimoji="1" lang="ja-JP" altLang="en-US" dirty="0" smtClean="0"/>
                        <a:t>正六角形</a:t>
                      </a:r>
                      <a:endParaRPr kumimoji="1" lang="ja-JP" altLang="en-US" dirty="0"/>
                    </a:p>
                  </a:txBody>
                  <a:tcPr/>
                </a:tc>
                <a:tc>
                  <a:txBody>
                    <a:bodyPr/>
                    <a:lstStyle/>
                    <a:p>
                      <a:pPr algn="ctr"/>
                      <a:r>
                        <a:rPr kumimoji="1" lang="ja-JP" altLang="en-US" dirty="0" smtClean="0"/>
                        <a:t>正八角形</a:t>
                      </a:r>
                      <a:endParaRPr kumimoji="1" lang="ja-JP" altLang="en-US" dirty="0"/>
                    </a:p>
                  </a:txBody>
                  <a:tcPr/>
                </a:tc>
                <a:extLst>
                  <a:ext uri="{0D108BD9-81ED-4DB2-BD59-A6C34878D82A}">
                    <a16:rowId xmlns:a16="http://schemas.microsoft.com/office/drawing/2014/main" val="3773009661"/>
                  </a:ext>
                </a:extLst>
              </a:tr>
              <a:tr h="896983">
                <a:tc>
                  <a:txBody>
                    <a:bodyPr/>
                    <a:lstStyle/>
                    <a:p>
                      <a:pPr algn="ctr"/>
                      <a:r>
                        <a:rPr kumimoji="1" lang="ja-JP" altLang="en-US" sz="2800" b="1" dirty="0" smtClean="0">
                          <a:solidFill>
                            <a:srgbClr val="FF0000"/>
                          </a:solidFill>
                        </a:rPr>
                        <a:t>辺の数</a:t>
                      </a:r>
                      <a:endParaRPr kumimoji="1" lang="ja-JP" altLang="en-US" sz="2800" b="1" dirty="0">
                        <a:solidFill>
                          <a:srgbClr val="FF0000"/>
                        </a:solidFill>
                      </a:endParaRPr>
                    </a:p>
                  </a:txBody>
                  <a:tcPr anchor="ctr"/>
                </a:tc>
                <a:tc>
                  <a:txBody>
                    <a:bodyPr/>
                    <a:lstStyle/>
                    <a:p>
                      <a:pPr algn="ctr"/>
                      <a:r>
                        <a:rPr lang="en-US" altLang="ja-JP" sz="4800" dirty="0" smtClean="0">
                          <a:solidFill>
                            <a:srgbClr val="FF0000"/>
                          </a:solidFill>
                        </a:rPr>
                        <a:t>3</a:t>
                      </a:r>
                      <a:endParaRPr lang="ja-JP" altLang="en-US" sz="4800" dirty="0">
                        <a:solidFill>
                          <a:srgbClr val="FF0000"/>
                        </a:solidFill>
                      </a:endParaRPr>
                    </a:p>
                  </a:txBody>
                  <a:tcPr anchor="ctr"/>
                </a:tc>
                <a:tc>
                  <a:txBody>
                    <a:bodyPr/>
                    <a:lstStyle/>
                    <a:p>
                      <a:pPr algn="ctr"/>
                      <a:r>
                        <a:rPr lang="en-US" altLang="ja-JP" sz="4800" dirty="0" smtClean="0">
                          <a:solidFill>
                            <a:srgbClr val="FF0000"/>
                          </a:solidFill>
                        </a:rPr>
                        <a:t>4</a:t>
                      </a:r>
                      <a:endParaRPr lang="ja-JP" altLang="en-US" sz="4800" dirty="0">
                        <a:solidFill>
                          <a:srgbClr val="FF0000"/>
                        </a:solidFill>
                      </a:endParaRPr>
                    </a:p>
                  </a:txBody>
                  <a:tcPr anchor="ctr"/>
                </a:tc>
                <a:tc>
                  <a:txBody>
                    <a:bodyPr/>
                    <a:lstStyle/>
                    <a:p>
                      <a:pPr algn="ctr"/>
                      <a:r>
                        <a:rPr lang="en-US" altLang="ja-JP" sz="4800" dirty="0" smtClean="0">
                          <a:solidFill>
                            <a:srgbClr val="FF0000"/>
                          </a:solidFill>
                        </a:rPr>
                        <a:t>5</a:t>
                      </a:r>
                      <a:endParaRPr lang="ja-JP" altLang="en-US" sz="4800" dirty="0">
                        <a:solidFill>
                          <a:srgbClr val="FF0000"/>
                        </a:solidFill>
                      </a:endParaRPr>
                    </a:p>
                  </a:txBody>
                  <a:tcPr anchor="ctr"/>
                </a:tc>
                <a:tc>
                  <a:txBody>
                    <a:bodyPr/>
                    <a:lstStyle/>
                    <a:p>
                      <a:pPr algn="ctr"/>
                      <a:r>
                        <a:rPr lang="en-US" altLang="ja-JP" sz="4800" dirty="0" smtClean="0">
                          <a:solidFill>
                            <a:srgbClr val="FF0000"/>
                          </a:solidFill>
                        </a:rPr>
                        <a:t>6</a:t>
                      </a:r>
                      <a:endParaRPr lang="ja-JP" altLang="en-US" sz="4800" dirty="0">
                        <a:solidFill>
                          <a:srgbClr val="FF0000"/>
                        </a:solidFill>
                      </a:endParaRPr>
                    </a:p>
                  </a:txBody>
                  <a:tcPr anchor="ctr"/>
                </a:tc>
                <a:tc>
                  <a:txBody>
                    <a:bodyPr/>
                    <a:lstStyle/>
                    <a:p>
                      <a:pPr algn="ctr"/>
                      <a:r>
                        <a:rPr lang="en-US" altLang="ja-JP" sz="4800" dirty="0" smtClean="0">
                          <a:solidFill>
                            <a:srgbClr val="FF0000"/>
                          </a:solidFill>
                        </a:rPr>
                        <a:t>8</a:t>
                      </a:r>
                      <a:endParaRPr lang="ja-JP" altLang="en-US" sz="4800" dirty="0">
                        <a:solidFill>
                          <a:srgbClr val="FF0000"/>
                        </a:solidFill>
                      </a:endParaRPr>
                    </a:p>
                  </a:txBody>
                  <a:tcPr anchor="ctr"/>
                </a:tc>
                <a:extLst>
                  <a:ext uri="{0D108BD9-81ED-4DB2-BD59-A6C34878D82A}">
                    <a16:rowId xmlns:a16="http://schemas.microsoft.com/office/drawing/2014/main" val="1384799736"/>
                  </a:ext>
                </a:extLst>
              </a:tr>
              <a:tr h="783771">
                <a:tc>
                  <a:txBody>
                    <a:bodyPr/>
                    <a:lstStyle/>
                    <a:p>
                      <a:pPr algn="ctr"/>
                      <a:r>
                        <a:rPr kumimoji="1" lang="ja-JP" altLang="en-US" sz="2400" b="1" dirty="0" smtClean="0"/>
                        <a:t>１つの</a:t>
                      </a:r>
                      <a:endParaRPr kumimoji="1" lang="en-US" altLang="ja-JP" sz="2400" b="1" dirty="0" smtClean="0"/>
                    </a:p>
                    <a:p>
                      <a:pPr algn="ctr"/>
                      <a:r>
                        <a:rPr kumimoji="1" lang="ja-JP" altLang="en-US" sz="2400" b="1" dirty="0" smtClean="0"/>
                        <a:t>角の</a:t>
                      </a:r>
                      <a:endParaRPr kumimoji="1" lang="en-US" altLang="ja-JP" sz="2400" b="1" dirty="0" smtClean="0"/>
                    </a:p>
                    <a:p>
                      <a:pPr algn="ctr"/>
                      <a:r>
                        <a:rPr kumimoji="1" lang="ja-JP" altLang="en-US" sz="2400" b="1" dirty="0" smtClean="0"/>
                        <a:t>大きさ</a:t>
                      </a:r>
                      <a:endParaRPr kumimoji="1" lang="ja-JP" altLang="en-US" sz="2400" b="1" dirty="0"/>
                    </a:p>
                  </a:txBody>
                  <a:tcPr anchor="ctr"/>
                </a:tc>
                <a:tc>
                  <a:txBody>
                    <a:bodyPr/>
                    <a:lstStyle/>
                    <a:p>
                      <a:pPr algn="ctr"/>
                      <a:r>
                        <a:rPr lang="en-US" altLang="ja-JP" sz="3600" dirty="0" smtClean="0"/>
                        <a:t>60°</a:t>
                      </a:r>
                      <a:endParaRPr lang="ja-JP" altLang="en-US" sz="3600" dirty="0"/>
                    </a:p>
                  </a:txBody>
                  <a:tcPr anchor="ctr"/>
                </a:tc>
                <a:tc>
                  <a:txBody>
                    <a:bodyPr/>
                    <a:lstStyle/>
                    <a:p>
                      <a:pPr algn="ctr"/>
                      <a:r>
                        <a:rPr lang="en-US" altLang="ja-JP" sz="3600" dirty="0" smtClean="0"/>
                        <a:t>90°</a:t>
                      </a:r>
                      <a:endParaRPr lang="ja-JP" altLang="en-US" sz="3600" dirty="0"/>
                    </a:p>
                  </a:txBody>
                  <a:tcPr anchor="ctr"/>
                </a:tc>
                <a:tc>
                  <a:txBody>
                    <a:bodyPr/>
                    <a:lstStyle/>
                    <a:p>
                      <a:pPr algn="ctr"/>
                      <a:r>
                        <a:rPr lang="en-US" altLang="ja-JP" sz="3600" dirty="0" smtClean="0"/>
                        <a:t>108°</a:t>
                      </a:r>
                      <a:endParaRPr lang="ja-JP" altLang="en-US" sz="3600" dirty="0"/>
                    </a:p>
                  </a:txBody>
                  <a:tcPr anchor="ctr"/>
                </a:tc>
                <a:tc>
                  <a:txBody>
                    <a:bodyPr/>
                    <a:lstStyle/>
                    <a:p>
                      <a:pPr algn="ctr"/>
                      <a:r>
                        <a:rPr lang="en-US" altLang="ja-JP" sz="3600" dirty="0" smtClean="0"/>
                        <a:t>120°</a:t>
                      </a:r>
                      <a:endParaRPr lang="ja-JP" altLang="en-US" sz="3600" dirty="0"/>
                    </a:p>
                  </a:txBody>
                  <a:tcPr anchor="ctr"/>
                </a:tc>
                <a:tc>
                  <a:txBody>
                    <a:bodyPr/>
                    <a:lstStyle/>
                    <a:p>
                      <a:pPr algn="ctr"/>
                      <a:r>
                        <a:rPr lang="en-US" altLang="ja-JP" sz="3600" dirty="0" smtClean="0"/>
                        <a:t>135°</a:t>
                      </a:r>
                      <a:endParaRPr lang="ja-JP" altLang="en-US" sz="3600" dirty="0"/>
                    </a:p>
                  </a:txBody>
                  <a:tcPr anchor="ctr"/>
                </a:tc>
                <a:extLst>
                  <a:ext uri="{0D108BD9-81ED-4DB2-BD59-A6C34878D82A}">
                    <a16:rowId xmlns:a16="http://schemas.microsoft.com/office/drawing/2014/main" val="1314154057"/>
                  </a:ext>
                </a:extLst>
              </a:tr>
              <a:tr h="966651">
                <a:tc>
                  <a:txBody>
                    <a:bodyPr/>
                    <a:lstStyle/>
                    <a:p>
                      <a:pPr algn="ctr"/>
                      <a:r>
                        <a:rPr kumimoji="1" lang="ja-JP" altLang="en-US" sz="2800" b="1" dirty="0" smtClean="0">
                          <a:solidFill>
                            <a:srgbClr val="FF0000"/>
                          </a:solidFill>
                        </a:rPr>
                        <a:t>回す</a:t>
                      </a:r>
                      <a:endParaRPr kumimoji="1" lang="en-US" altLang="ja-JP" sz="2800" b="1" dirty="0" smtClean="0">
                        <a:solidFill>
                          <a:srgbClr val="FF0000"/>
                        </a:solidFill>
                      </a:endParaRPr>
                    </a:p>
                    <a:p>
                      <a:pPr algn="ctr"/>
                      <a:r>
                        <a:rPr kumimoji="1" lang="ja-JP" altLang="en-US" sz="2800" b="1" dirty="0" smtClean="0">
                          <a:solidFill>
                            <a:srgbClr val="FF0000"/>
                          </a:solidFill>
                        </a:rPr>
                        <a:t>角度</a:t>
                      </a:r>
                      <a:endParaRPr kumimoji="1" lang="ja-JP" altLang="en-US" sz="2800" b="1" dirty="0">
                        <a:solidFill>
                          <a:srgbClr val="FF0000"/>
                        </a:solidFill>
                      </a:endParaRPr>
                    </a:p>
                  </a:txBody>
                  <a:tcPr anchor="ctr"/>
                </a:tc>
                <a:tc>
                  <a:txBody>
                    <a:bodyPr/>
                    <a:lstStyle/>
                    <a:p>
                      <a:pPr algn="ctr"/>
                      <a:r>
                        <a:rPr lang="en-US" altLang="ja-JP" sz="3600" dirty="0" smtClean="0">
                          <a:solidFill>
                            <a:srgbClr val="FF0000"/>
                          </a:solidFill>
                        </a:rPr>
                        <a:t>120°</a:t>
                      </a:r>
                      <a:endParaRPr lang="ja-JP" altLang="en-US" sz="3600" dirty="0">
                        <a:solidFill>
                          <a:srgbClr val="FF0000"/>
                        </a:solidFill>
                      </a:endParaRPr>
                    </a:p>
                  </a:txBody>
                  <a:tcPr anchor="ctr"/>
                </a:tc>
                <a:tc>
                  <a:txBody>
                    <a:bodyPr/>
                    <a:lstStyle/>
                    <a:p>
                      <a:pPr algn="ctr"/>
                      <a:r>
                        <a:rPr lang="en-US" altLang="ja-JP" sz="3600" dirty="0" smtClean="0">
                          <a:solidFill>
                            <a:srgbClr val="FF0000"/>
                          </a:solidFill>
                        </a:rPr>
                        <a:t>90°</a:t>
                      </a:r>
                      <a:endParaRPr lang="ja-JP" altLang="en-US" sz="3600" dirty="0">
                        <a:solidFill>
                          <a:srgbClr val="FF0000"/>
                        </a:solidFill>
                      </a:endParaRPr>
                    </a:p>
                  </a:txBody>
                  <a:tcPr anchor="ctr"/>
                </a:tc>
                <a:tc>
                  <a:txBody>
                    <a:bodyPr/>
                    <a:lstStyle/>
                    <a:p>
                      <a:pPr algn="ctr"/>
                      <a:r>
                        <a:rPr lang="en-US" altLang="ja-JP" sz="3600" dirty="0" smtClean="0">
                          <a:solidFill>
                            <a:srgbClr val="FF0000"/>
                          </a:solidFill>
                        </a:rPr>
                        <a:t>72°</a:t>
                      </a:r>
                      <a:endParaRPr lang="ja-JP" altLang="en-US" sz="3600" dirty="0">
                        <a:solidFill>
                          <a:srgbClr val="FF0000"/>
                        </a:solidFill>
                      </a:endParaRPr>
                    </a:p>
                  </a:txBody>
                  <a:tcPr anchor="ctr"/>
                </a:tc>
                <a:tc>
                  <a:txBody>
                    <a:bodyPr/>
                    <a:lstStyle/>
                    <a:p>
                      <a:pPr algn="ctr"/>
                      <a:r>
                        <a:rPr lang="en-US" altLang="ja-JP" sz="3600" dirty="0" smtClean="0">
                          <a:solidFill>
                            <a:srgbClr val="FF0000"/>
                          </a:solidFill>
                        </a:rPr>
                        <a:t>60°</a:t>
                      </a:r>
                      <a:endParaRPr lang="ja-JP" altLang="en-US" sz="3600" dirty="0">
                        <a:solidFill>
                          <a:srgbClr val="FF0000"/>
                        </a:solidFill>
                      </a:endParaRPr>
                    </a:p>
                  </a:txBody>
                  <a:tcPr anchor="ctr"/>
                </a:tc>
                <a:tc>
                  <a:txBody>
                    <a:bodyPr/>
                    <a:lstStyle/>
                    <a:p>
                      <a:pPr algn="ctr"/>
                      <a:r>
                        <a:rPr lang="en-US" altLang="ja-JP" sz="3600" dirty="0" smtClean="0">
                          <a:solidFill>
                            <a:srgbClr val="FF0000"/>
                          </a:solidFill>
                        </a:rPr>
                        <a:t>45°</a:t>
                      </a:r>
                      <a:endParaRPr lang="ja-JP" altLang="en-US" sz="3600" dirty="0">
                        <a:solidFill>
                          <a:srgbClr val="FF0000"/>
                        </a:solidFill>
                      </a:endParaRPr>
                    </a:p>
                  </a:txBody>
                  <a:tcPr anchor="ctr"/>
                </a:tc>
                <a:extLst>
                  <a:ext uri="{0D108BD9-81ED-4DB2-BD59-A6C34878D82A}">
                    <a16:rowId xmlns:a16="http://schemas.microsoft.com/office/drawing/2014/main" val="2868624916"/>
                  </a:ext>
                </a:extLst>
              </a:tr>
            </a:tbl>
          </a:graphicData>
        </a:graphic>
      </p:graphicFrame>
      <p:sp>
        <p:nvSpPr>
          <p:cNvPr id="7" name="正方形/長方形 6"/>
          <p:cNvSpPr/>
          <p:nvPr/>
        </p:nvSpPr>
        <p:spPr>
          <a:xfrm>
            <a:off x="396428" y="5482214"/>
            <a:ext cx="8869680" cy="1569660"/>
          </a:xfrm>
          <a:prstGeom prst="rect">
            <a:avLst/>
          </a:prstGeom>
          <a:noFill/>
        </p:spPr>
        <p:txBody>
          <a:bodyPr wrap="square" lIns="91440" tIns="45720" rIns="91440" bIns="45720">
            <a:spAutoFit/>
          </a:bodyPr>
          <a:lstStyle/>
          <a:p>
            <a:r>
              <a:rPr lang="ja-JP" altLang="en-US" sz="3200" b="0" cap="none" spc="0" dirty="0" smtClean="0">
                <a:ln w="0"/>
                <a:solidFill>
                  <a:schemeClr val="tx1"/>
                </a:solidFill>
                <a:effectLst>
                  <a:outerShdw blurRad="38100" dist="19050" dir="2700000" algn="tl" rotWithShape="0">
                    <a:schemeClr val="dk1">
                      <a:alpha val="40000"/>
                    </a:schemeClr>
                  </a:outerShdw>
                </a:effectLst>
              </a:rPr>
              <a:t>● 回す角度</a:t>
            </a:r>
            <a:r>
              <a:rPr lang="ja-JP" altLang="en-US" sz="3200" b="1" cap="none" spc="0" dirty="0" smtClean="0">
                <a:ln w="0"/>
                <a:solidFill>
                  <a:srgbClr val="FF0000"/>
                </a:solidFill>
                <a:effectLst>
                  <a:outerShdw blurRad="38100" dist="19050" dir="2700000" algn="tl" rotWithShape="0">
                    <a:schemeClr val="dk1">
                      <a:alpha val="40000"/>
                    </a:schemeClr>
                  </a:outerShdw>
                </a:effectLst>
              </a:rPr>
              <a:t>＝</a:t>
            </a:r>
            <a:r>
              <a:rPr lang="ja-JP" altLang="en-US" sz="3200" b="0" cap="none" spc="0" dirty="0" smtClean="0">
                <a:ln w="0"/>
                <a:solidFill>
                  <a:schemeClr val="tx1"/>
                </a:solidFill>
                <a:effectLst>
                  <a:outerShdw blurRad="38100" dist="19050" dir="2700000" algn="tl" rotWithShape="0">
                    <a:schemeClr val="dk1">
                      <a:alpha val="40000"/>
                    </a:schemeClr>
                  </a:outerShdw>
                </a:effectLst>
              </a:rPr>
              <a:t>１８０</a:t>
            </a:r>
            <a:r>
              <a:rPr lang="en-US" altLang="ja-JP" sz="3200" b="0" cap="none" spc="0" dirty="0" smtClean="0">
                <a:ln w="0"/>
                <a:solidFill>
                  <a:schemeClr val="tx1"/>
                </a:solidFill>
                <a:effectLst>
                  <a:outerShdw blurRad="38100" dist="19050" dir="2700000" algn="tl" rotWithShape="0">
                    <a:schemeClr val="dk1">
                      <a:alpha val="40000"/>
                    </a:schemeClr>
                  </a:outerShdw>
                </a:effectLst>
              </a:rPr>
              <a:t>°</a:t>
            </a:r>
            <a:r>
              <a:rPr lang="ja-JP" altLang="en-US" sz="3200" b="1" dirty="0" smtClean="0">
                <a:ln w="0"/>
                <a:solidFill>
                  <a:srgbClr val="FF0000"/>
                </a:solidFill>
                <a:effectLst>
                  <a:outerShdw blurRad="38100" dist="19050" dir="2700000" algn="tl" rotWithShape="0">
                    <a:schemeClr val="dk1">
                      <a:alpha val="40000"/>
                    </a:schemeClr>
                  </a:outerShdw>
                </a:effectLst>
              </a:rPr>
              <a:t>－</a:t>
            </a:r>
            <a:r>
              <a:rPr lang="ja-JP" altLang="en-US" sz="3200" dirty="0" smtClean="0">
                <a:ln w="0"/>
                <a:effectLst>
                  <a:outerShdw blurRad="38100" dist="19050" dir="2700000" algn="tl" rotWithShape="0">
                    <a:schemeClr val="dk1">
                      <a:alpha val="40000"/>
                    </a:schemeClr>
                  </a:outerShdw>
                </a:effectLst>
              </a:rPr>
              <a:t>（</a:t>
            </a:r>
            <a:r>
              <a:rPr lang="ja-JP" altLang="en-US" sz="3200" dirty="0">
                <a:ln w="0"/>
                <a:effectLst>
                  <a:outerShdw blurRad="38100" dist="19050" dir="2700000" algn="tl" rotWithShape="0">
                    <a:schemeClr val="dk1">
                      <a:alpha val="40000"/>
                    </a:schemeClr>
                  </a:outerShdw>
                </a:effectLst>
              </a:rPr>
              <a:t>１</a:t>
            </a:r>
            <a:r>
              <a:rPr lang="ja-JP" altLang="en-US" sz="3200" b="0" cap="none" spc="0" dirty="0" smtClean="0">
                <a:ln w="0"/>
                <a:solidFill>
                  <a:schemeClr val="tx1"/>
                </a:solidFill>
                <a:effectLst>
                  <a:outerShdw blurRad="38100" dist="19050" dir="2700000" algn="tl" rotWithShape="0">
                    <a:schemeClr val="dk1">
                      <a:alpha val="40000"/>
                    </a:schemeClr>
                  </a:outerShdw>
                </a:effectLst>
              </a:rPr>
              <a:t>つの角の大きさ）</a:t>
            </a:r>
            <a:r>
              <a:rPr lang="ja-JP" altLang="en-US" sz="3200" dirty="0" smtClean="0">
                <a:ln w="0"/>
                <a:effectLst>
                  <a:outerShdw blurRad="38100" dist="19050" dir="2700000" algn="tl" rotWithShape="0">
                    <a:schemeClr val="dk1">
                      <a:alpha val="40000"/>
                    </a:schemeClr>
                  </a:outerShdw>
                </a:effectLst>
              </a:rPr>
              <a:t>● </a:t>
            </a:r>
            <a:r>
              <a:rPr lang="ja-JP" altLang="en-US" sz="3200" b="0" u="sng" cap="none" spc="0" dirty="0" smtClean="0">
                <a:ln w="0"/>
                <a:solidFill>
                  <a:schemeClr val="tx1"/>
                </a:solidFill>
                <a:effectLst>
                  <a:outerShdw blurRad="38100" dist="19050" dir="2700000" algn="tl" rotWithShape="0">
                    <a:schemeClr val="dk1">
                      <a:alpha val="40000"/>
                    </a:schemeClr>
                  </a:outerShdw>
                </a:effectLst>
              </a:rPr>
              <a:t>辺の数　</a:t>
            </a:r>
            <a:r>
              <a:rPr lang="en-US" altLang="ja-JP" sz="3200" b="1" u="sng" cap="none" spc="0" dirty="0" smtClean="0">
                <a:ln w="0"/>
                <a:solidFill>
                  <a:srgbClr val="FF0000"/>
                </a:solidFill>
                <a:effectLst>
                  <a:outerShdw blurRad="38100" dist="19050" dir="2700000" algn="tl" rotWithShape="0">
                    <a:schemeClr val="dk1">
                      <a:alpha val="40000"/>
                    </a:schemeClr>
                  </a:outerShdw>
                </a:effectLst>
              </a:rPr>
              <a:t>×</a:t>
            </a:r>
            <a:r>
              <a:rPr lang="ja-JP" altLang="en-US" sz="3200" b="0" u="sng" cap="none" spc="0" dirty="0" smtClean="0">
                <a:ln w="0"/>
                <a:solidFill>
                  <a:schemeClr val="tx1"/>
                </a:solidFill>
                <a:effectLst>
                  <a:outerShdw blurRad="38100" dist="19050" dir="2700000" algn="tl" rotWithShape="0">
                    <a:schemeClr val="dk1">
                      <a:alpha val="40000"/>
                    </a:schemeClr>
                  </a:outerShdw>
                </a:effectLst>
              </a:rPr>
              <a:t>　回す角度　</a:t>
            </a:r>
            <a:r>
              <a:rPr lang="ja-JP" altLang="en-US" sz="3200" b="1" u="sng" cap="none" spc="0" dirty="0" smtClean="0">
                <a:ln w="0"/>
                <a:solidFill>
                  <a:srgbClr val="FF0000"/>
                </a:solidFill>
                <a:effectLst>
                  <a:outerShdw blurRad="38100" dist="19050" dir="2700000" algn="tl" rotWithShape="0">
                    <a:schemeClr val="dk1">
                      <a:alpha val="40000"/>
                    </a:schemeClr>
                  </a:outerShdw>
                </a:effectLst>
              </a:rPr>
              <a:t>＝</a:t>
            </a:r>
            <a:r>
              <a:rPr lang="ja-JP" altLang="en-US" sz="3200" b="0" u="sng" cap="none" spc="0" dirty="0" smtClean="0">
                <a:ln w="0"/>
                <a:solidFill>
                  <a:schemeClr val="tx1"/>
                </a:solidFill>
                <a:effectLst>
                  <a:outerShdw blurRad="38100" dist="19050" dir="2700000" algn="tl" rotWithShape="0">
                    <a:schemeClr val="dk1">
                      <a:alpha val="40000"/>
                    </a:schemeClr>
                  </a:outerShdw>
                </a:effectLst>
              </a:rPr>
              <a:t>　３６０</a:t>
            </a:r>
            <a:r>
              <a:rPr lang="en-US" altLang="ja-JP" sz="3200" b="0" u="sng" cap="none" spc="0" dirty="0" smtClean="0">
                <a:ln w="0"/>
                <a:solidFill>
                  <a:schemeClr val="tx1"/>
                </a:solidFill>
                <a:effectLst>
                  <a:outerShdw blurRad="38100" dist="19050" dir="2700000" algn="tl" rotWithShape="0">
                    <a:schemeClr val="dk1">
                      <a:alpha val="40000"/>
                    </a:schemeClr>
                  </a:outerShdw>
                </a:effectLst>
              </a:rPr>
              <a:t>°</a:t>
            </a:r>
            <a:endParaRPr lang="en-US" altLang="ja-JP" sz="3200" u="sng" dirty="0" smtClean="0">
              <a:ln w="0"/>
              <a:effectLst>
                <a:outerShdw blurRad="38100" dist="19050" dir="2700000" algn="tl" rotWithShape="0">
                  <a:schemeClr val="dk1">
                    <a:alpha val="40000"/>
                  </a:schemeClr>
                </a:outerShdw>
              </a:effectLst>
            </a:endParaRPr>
          </a:p>
          <a:p>
            <a:pPr algn="ctr"/>
            <a:endParaRPr lang="en-US" altLang="ja-JP" sz="3200" dirty="0">
              <a:ln w="0"/>
              <a:effectLst>
                <a:outerShdw blurRad="38100" dist="19050" dir="2700000" algn="tl" rotWithShape="0">
                  <a:schemeClr val="dk1">
                    <a:alpha val="40000"/>
                  </a:schemeClr>
                </a:outerShdw>
              </a:effectLst>
            </a:endParaRPr>
          </a:p>
        </p:txBody>
      </p:sp>
      <p:sp>
        <p:nvSpPr>
          <p:cNvPr id="3" name="正方形/長方形 2"/>
          <p:cNvSpPr/>
          <p:nvPr/>
        </p:nvSpPr>
        <p:spPr>
          <a:xfrm>
            <a:off x="1783831" y="1798820"/>
            <a:ext cx="1229192" cy="749508"/>
          </a:xfrm>
          <a:prstGeom prst="rect">
            <a:avLst/>
          </a:prstGeom>
          <a:solidFill>
            <a:srgbClr val="D2D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293342" y="1884206"/>
            <a:ext cx="1229192" cy="749508"/>
          </a:xfrm>
          <a:prstGeom prst="rect">
            <a:avLst/>
          </a:prstGeom>
          <a:solidFill>
            <a:srgbClr val="D2D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630677" y="1798820"/>
            <a:ext cx="1229192" cy="749508"/>
          </a:xfrm>
          <a:prstGeom prst="rect">
            <a:avLst/>
          </a:prstGeom>
          <a:solidFill>
            <a:srgbClr val="D2D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042322" y="1884206"/>
            <a:ext cx="1229192" cy="749508"/>
          </a:xfrm>
          <a:prstGeom prst="rect">
            <a:avLst/>
          </a:prstGeom>
          <a:solidFill>
            <a:srgbClr val="D2D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418208" y="1899789"/>
            <a:ext cx="1229192" cy="749508"/>
          </a:xfrm>
          <a:prstGeom prst="rect">
            <a:avLst/>
          </a:prstGeom>
          <a:solidFill>
            <a:srgbClr val="D2D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783831" y="3985300"/>
            <a:ext cx="1229192" cy="749508"/>
          </a:xfrm>
          <a:prstGeom prst="rect">
            <a:avLst/>
          </a:prstGeom>
          <a:solidFill>
            <a:srgbClr val="D2D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293342" y="4027993"/>
            <a:ext cx="1229192" cy="749508"/>
          </a:xfrm>
          <a:prstGeom prst="rect">
            <a:avLst/>
          </a:prstGeom>
          <a:solidFill>
            <a:srgbClr val="D2D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709160" y="3955963"/>
            <a:ext cx="1229192" cy="749508"/>
          </a:xfrm>
          <a:prstGeom prst="rect">
            <a:avLst/>
          </a:prstGeom>
          <a:solidFill>
            <a:srgbClr val="D2D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115237" y="3986536"/>
            <a:ext cx="1229192" cy="749508"/>
          </a:xfrm>
          <a:prstGeom prst="rect">
            <a:avLst/>
          </a:prstGeom>
          <a:solidFill>
            <a:srgbClr val="D2D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418208" y="3955963"/>
            <a:ext cx="1229192" cy="749508"/>
          </a:xfrm>
          <a:prstGeom prst="rect">
            <a:avLst/>
          </a:prstGeom>
          <a:solidFill>
            <a:srgbClr val="D2D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798822" y="2892060"/>
            <a:ext cx="1229192" cy="749508"/>
          </a:xfrm>
          <a:prstGeom prst="rect">
            <a:avLst/>
          </a:prstGeom>
          <a:solidFill>
            <a:srgbClr val="EA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293342" y="2915257"/>
            <a:ext cx="1229192" cy="749508"/>
          </a:xfrm>
          <a:prstGeom prst="rect">
            <a:avLst/>
          </a:prstGeom>
          <a:solidFill>
            <a:srgbClr val="EA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630677" y="3024052"/>
            <a:ext cx="1229192" cy="749508"/>
          </a:xfrm>
          <a:prstGeom prst="rect">
            <a:avLst/>
          </a:prstGeom>
          <a:solidFill>
            <a:srgbClr val="EA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6096393" y="2892060"/>
            <a:ext cx="1229192" cy="749508"/>
          </a:xfrm>
          <a:prstGeom prst="rect">
            <a:avLst/>
          </a:prstGeom>
          <a:solidFill>
            <a:srgbClr val="EA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541556" y="2818388"/>
            <a:ext cx="1229192" cy="749508"/>
          </a:xfrm>
          <a:prstGeom prst="rect">
            <a:avLst/>
          </a:prstGeom>
          <a:solidFill>
            <a:srgbClr val="EA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274320" y="4879398"/>
            <a:ext cx="8496428" cy="523220"/>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ja-JP" altLang="en-US" sz="2800" b="1" dirty="0">
                <a:ln w="0"/>
                <a:solidFill>
                  <a:srgbClr val="FF0000"/>
                </a:solidFill>
                <a:effectLst>
                  <a:outerShdw blurRad="38100" dist="19050" dir="2700000" algn="tl" rotWithShape="0">
                    <a:schemeClr val="dk1">
                      <a:alpha val="40000"/>
                    </a:schemeClr>
                  </a:outerShdw>
                </a:effectLst>
              </a:rPr>
              <a:t>気付いたこと</a:t>
            </a:r>
            <a:endParaRPr lang="en-US" altLang="ja-JP" sz="2800" b="1"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753289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4" restart="whenNotActive" fill="hold" evtFilter="cancelBubble" nodeType="interactiveSeq">
                <p:stCondLst>
                  <p:cond evt="onClick" delay="0">
                    <p:tgtEl>
                      <p:spTgt spid="2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0"/>
                                        </p:tgtEl>
                                      </p:cBhvr>
                                    </p:animEffect>
                                    <p:set>
                                      <p:cBhvr>
                                        <p:cTn id="6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3"/>
                                        </p:tgtEl>
                                      </p:cBhvr>
                                    </p:animEffect>
                                    <p:set>
                                      <p:cBhvr>
                                        <p:cTn id="7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34"/>
                                        </p:tgtEl>
                                      </p:cBhvr>
                                    </p:animEffect>
                                    <p:set>
                                      <p:cBhvr>
                                        <p:cTn id="8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6" restart="whenNotActive" fill="hold" evtFilter="cancelBubble" nodeType="interactiveSeq">
                <p:stCondLst>
                  <p:cond evt="onClick" delay="0">
                    <p:tgtEl>
                      <p:spTgt spid="35"/>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35"/>
                                        </p:tgtEl>
                                      </p:cBhvr>
                                    </p:animEffect>
                                    <p:set>
                                      <p:cBhvr>
                                        <p:cTn id="9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92" restart="whenNotActive" fill="hold" evtFilter="cancelBubble" nodeType="interactiveSeq">
                <p:stCondLst>
                  <p:cond evt="onClick" delay="0">
                    <p:tgtEl>
                      <p:spTgt spid="36"/>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childTnLst>
                                </p:cTn>
                              </p:par>
                            </p:childTnLst>
                          </p:cTn>
                        </p:par>
                      </p:childTnLst>
                    </p:cTn>
                  </p:par>
                </p:childTnLst>
              </p:cTn>
              <p:nextCondLst>
                <p:cond evt="onClick" delay="0">
                  <p:tgtEl>
                    <p:spTgt spid="36"/>
                  </p:tgtEl>
                </p:cond>
              </p:nextCondLst>
            </p:seq>
          </p:childTnLst>
        </p:cTn>
      </p:par>
    </p:tnLst>
    <p:bldLst>
      <p:bldP spid="7" grpId="0"/>
      <p:bldP spid="3"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129253" y="2906258"/>
            <a:ext cx="2266277" cy="3300551"/>
          </a:xfrm>
          <a:prstGeom prst="rect">
            <a:avLst/>
          </a:prstGeom>
        </p:spPr>
      </p:pic>
      <p:pic>
        <p:nvPicPr>
          <p:cNvPr id="10" name="図 9"/>
          <p:cNvPicPr>
            <a:picLocks noChangeAspect="1"/>
          </p:cNvPicPr>
          <p:nvPr/>
        </p:nvPicPr>
        <p:blipFill>
          <a:blip r:embed="rId4"/>
          <a:stretch>
            <a:fillRect/>
          </a:stretch>
        </p:blipFill>
        <p:spPr>
          <a:xfrm>
            <a:off x="3192365" y="2880264"/>
            <a:ext cx="2637618" cy="3182343"/>
          </a:xfrm>
          <a:prstGeom prst="rect">
            <a:avLst/>
          </a:prstGeom>
        </p:spPr>
      </p:pic>
      <p:sp>
        <p:nvSpPr>
          <p:cNvPr id="2" name="タイトル 1"/>
          <p:cNvSpPr>
            <a:spLocks noGrp="1"/>
          </p:cNvSpPr>
          <p:nvPr>
            <p:ph type="title"/>
          </p:nvPr>
        </p:nvSpPr>
        <p:spPr>
          <a:xfrm>
            <a:off x="107185" y="517777"/>
            <a:ext cx="7886700" cy="588463"/>
          </a:xfrm>
        </p:spPr>
        <p:txBody>
          <a:bodyPr>
            <a:noAutofit/>
          </a:bodyPr>
          <a:lstStyle/>
          <a:p>
            <a:pPr algn="ctr"/>
            <a:r>
              <a:rPr lang="ja-JP" altLang="en-US" sz="2800" b="1" u="sng" dirty="0" smtClean="0"/>
              <a:t>どんな正多角形でもかけるようにしたい！</a:t>
            </a:r>
            <a:endParaRPr kumimoji="1" lang="ja-JP" altLang="en-US" sz="2800" b="1" u="sng"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13</a:t>
            </a:fld>
            <a:endParaRPr kumimoji="1" lang="ja-JP" altLang="en-US"/>
          </a:p>
        </p:txBody>
      </p:sp>
      <p:sp>
        <p:nvSpPr>
          <p:cNvPr id="5" name="正方形/長方形 4"/>
          <p:cNvSpPr/>
          <p:nvPr/>
        </p:nvSpPr>
        <p:spPr>
          <a:xfrm>
            <a:off x="396428" y="1162595"/>
            <a:ext cx="7308214" cy="954107"/>
          </a:xfrm>
          <a:prstGeom prst="rect">
            <a:avLst/>
          </a:prstGeom>
        </p:spPr>
        <p:txBody>
          <a:bodyPr wrap="square">
            <a:spAutoFit/>
          </a:bodyPr>
          <a:lstStyle/>
          <a:p>
            <a:r>
              <a:rPr lang="ja-JP" altLang="en-US" sz="2800" dirty="0">
                <a:ln w="0"/>
                <a:effectLst>
                  <a:outerShdw blurRad="38100" dist="19050" dir="2700000" algn="tl" rotWithShape="0">
                    <a:schemeClr val="dk1">
                      <a:alpha val="40000"/>
                    </a:schemeClr>
                  </a:outerShdw>
                </a:effectLst>
              </a:rPr>
              <a:t>● </a:t>
            </a:r>
            <a:r>
              <a:rPr lang="ja-JP" altLang="en-US" sz="2800" u="sng" dirty="0">
                <a:ln w="0"/>
                <a:effectLst>
                  <a:outerShdw blurRad="38100" dist="19050" dir="2700000" algn="tl" rotWithShape="0">
                    <a:schemeClr val="dk1">
                      <a:alpha val="40000"/>
                    </a:schemeClr>
                  </a:outerShdw>
                </a:effectLst>
              </a:rPr>
              <a:t>辺の数　</a:t>
            </a:r>
            <a:r>
              <a:rPr lang="en-US" altLang="ja-JP" sz="2800" b="1" u="sng" dirty="0">
                <a:ln w="0"/>
                <a:solidFill>
                  <a:srgbClr val="FF0000"/>
                </a:solidFill>
                <a:effectLst>
                  <a:outerShdw blurRad="38100" dist="19050" dir="2700000" algn="tl" rotWithShape="0">
                    <a:schemeClr val="dk1">
                      <a:alpha val="40000"/>
                    </a:schemeClr>
                  </a:outerShdw>
                </a:effectLst>
              </a:rPr>
              <a:t>×</a:t>
            </a:r>
            <a:r>
              <a:rPr lang="ja-JP" altLang="en-US" sz="2800" u="sng" dirty="0">
                <a:ln w="0"/>
                <a:effectLst>
                  <a:outerShdw blurRad="38100" dist="19050" dir="2700000" algn="tl" rotWithShape="0">
                    <a:schemeClr val="dk1">
                      <a:alpha val="40000"/>
                    </a:schemeClr>
                  </a:outerShdw>
                </a:effectLst>
              </a:rPr>
              <a:t>　回す角度　</a:t>
            </a:r>
            <a:r>
              <a:rPr lang="ja-JP" altLang="en-US" sz="2800" b="1" u="sng" dirty="0">
                <a:ln w="0"/>
                <a:solidFill>
                  <a:srgbClr val="FF0000"/>
                </a:solidFill>
                <a:effectLst>
                  <a:outerShdw blurRad="38100" dist="19050" dir="2700000" algn="tl" rotWithShape="0">
                    <a:schemeClr val="dk1">
                      <a:alpha val="40000"/>
                    </a:schemeClr>
                  </a:outerShdw>
                </a:effectLst>
              </a:rPr>
              <a:t>＝</a:t>
            </a:r>
            <a:r>
              <a:rPr lang="ja-JP" altLang="en-US" sz="2800" u="sng" dirty="0">
                <a:ln w="0"/>
                <a:effectLst>
                  <a:outerShdw blurRad="38100" dist="19050" dir="2700000" algn="tl" rotWithShape="0">
                    <a:schemeClr val="dk1">
                      <a:alpha val="40000"/>
                    </a:schemeClr>
                  </a:outerShdw>
                </a:effectLst>
              </a:rPr>
              <a:t>　３６０</a:t>
            </a:r>
            <a:r>
              <a:rPr lang="en-US" altLang="ja-JP" sz="2800" u="sng" dirty="0" smtClean="0">
                <a:ln w="0"/>
                <a:effectLst>
                  <a:outerShdw blurRad="38100" dist="19050" dir="2700000" algn="tl" rotWithShape="0">
                    <a:schemeClr val="dk1">
                      <a:alpha val="40000"/>
                    </a:schemeClr>
                  </a:outerShdw>
                </a:effectLst>
              </a:rPr>
              <a:t>°</a:t>
            </a:r>
          </a:p>
          <a:p>
            <a:r>
              <a:rPr lang="ja-JP" altLang="en-US" sz="2800" dirty="0" smtClean="0">
                <a:ln w="0"/>
                <a:effectLst>
                  <a:outerShdw blurRad="38100" dist="19050" dir="2700000" algn="tl" rotWithShape="0">
                    <a:schemeClr val="dk1">
                      <a:alpha val="40000"/>
                    </a:schemeClr>
                  </a:outerShdw>
                </a:effectLst>
              </a:rPr>
              <a:t>　</a:t>
            </a:r>
            <a:r>
              <a:rPr lang="ja-JP" altLang="en-US" sz="2800" u="sng" dirty="0" smtClean="0">
                <a:ln w="0"/>
                <a:effectLst>
                  <a:outerShdw blurRad="38100" dist="19050" dir="2700000" algn="tl" rotWithShape="0">
                    <a:schemeClr val="dk1">
                      <a:alpha val="40000"/>
                    </a:schemeClr>
                  </a:outerShdw>
                </a:effectLst>
              </a:rPr>
              <a:t>だから</a:t>
            </a:r>
            <a:r>
              <a:rPr lang="en-US" altLang="ja-JP" sz="2800" u="sng" dirty="0" smtClean="0">
                <a:ln w="0"/>
                <a:effectLst>
                  <a:outerShdw blurRad="38100" dist="19050" dir="2700000" algn="tl" rotWithShape="0">
                    <a:schemeClr val="dk1">
                      <a:alpha val="40000"/>
                    </a:schemeClr>
                  </a:outerShdw>
                </a:effectLst>
              </a:rPr>
              <a:t>…</a:t>
            </a:r>
            <a:r>
              <a:rPr lang="ja-JP" altLang="en-US" sz="2800" u="sng" dirty="0" smtClean="0">
                <a:ln w="0"/>
                <a:effectLst>
                  <a:outerShdw blurRad="38100" dist="19050" dir="2700000" algn="tl" rotWithShape="0">
                    <a:schemeClr val="dk1">
                      <a:alpha val="40000"/>
                    </a:schemeClr>
                  </a:outerShdw>
                </a:effectLst>
              </a:rPr>
              <a:t>　</a:t>
            </a:r>
            <a:r>
              <a:rPr lang="ja-JP" altLang="en-US" sz="2800" b="1" u="sng" dirty="0" smtClean="0">
                <a:ln w="0"/>
                <a:solidFill>
                  <a:srgbClr val="0070C0"/>
                </a:solidFill>
                <a:effectLst>
                  <a:outerShdw blurRad="38100" dist="19050" dir="2700000" algn="tl" rotWithShape="0">
                    <a:schemeClr val="dk1">
                      <a:alpha val="40000"/>
                    </a:schemeClr>
                  </a:outerShdw>
                </a:effectLst>
              </a:rPr>
              <a:t>回す角度</a:t>
            </a:r>
            <a:r>
              <a:rPr lang="ja-JP" altLang="en-US" sz="2800" b="1" u="sng" dirty="0" smtClean="0">
                <a:ln w="0"/>
                <a:solidFill>
                  <a:srgbClr val="FF0000"/>
                </a:solidFill>
                <a:effectLst>
                  <a:outerShdw blurRad="38100" dist="19050" dir="2700000" algn="tl" rotWithShape="0">
                    <a:schemeClr val="dk1">
                      <a:alpha val="40000"/>
                    </a:schemeClr>
                  </a:outerShdw>
                </a:effectLst>
              </a:rPr>
              <a:t>＝</a:t>
            </a:r>
            <a:r>
              <a:rPr lang="ja-JP" altLang="en-US" sz="2800" u="sng" dirty="0" smtClean="0">
                <a:ln w="0"/>
                <a:effectLst>
                  <a:outerShdw blurRad="38100" dist="19050" dir="2700000" algn="tl" rotWithShape="0">
                    <a:schemeClr val="dk1">
                      <a:alpha val="40000"/>
                    </a:schemeClr>
                  </a:outerShdw>
                </a:effectLst>
              </a:rPr>
              <a:t>３６０</a:t>
            </a:r>
            <a:r>
              <a:rPr lang="en-US" altLang="ja-JP" sz="2800" u="sng" dirty="0" smtClean="0">
                <a:ln w="0"/>
                <a:effectLst>
                  <a:outerShdw blurRad="38100" dist="19050" dir="2700000" algn="tl" rotWithShape="0">
                    <a:schemeClr val="dk1">
                      <a:alpha val="40000"/>
                    </a:schemeClr>
                  </a:outerShdw>
                </a:effectLst>
              </a:rPr>
              <a:t>°</a:t>
            </a:r>
            <a:r>
              <a:rPr lang="en-US" altLang="ja-JP" sz="2800" b="1" u="sng" dirty="0" smtClean="0">
                <a:ln w="0"/>
                <a:solidFill>
                  <a:srgbClr val="FF0000"/>
                </a:solidFill>
                <a:effectLst>
                  <a:outerShdw blurRad="38100" dist="19050" dir="2700000" algn="tl" rotWithShape="0">
                    <a:schemeClr val="dk1">
                      <a:alpha val="40000"/>
                    </a:schemeClr>
                  </a:outerShdw>
                </a:effectLst>
              </a:rPr>
              <a:t>÷</a:t>
            </a:r>
            <a:r>
              <a:rPr lang="ja-JP" altLang="en-US" sz="2800" u="sng" dirty="0" smtClean="0">
                <a:ln w="0"/>
                <a:effectLst>
                  <a:outerShdw blurRad="38100" dist="19050" dir="2700000" algn="tl" rotWithShape="0">
                    <a:schemeClr val="dk1">
                      <a:alpha val="40000"/>
                    </a:schemeClr>
                  </a:outerShdw>
                </a:effectLst>
              </a:rPr>
              <a:t>辺の数</a:t>
            </a:r>
            <a:endParaRPr lang="en-US" altLang="ja-JP" sz="2800" u="sng" dirty="0">
              <a:ln w="0"/>
              <a:effectLst>
                <a:outerShdw blurRad="38100" dist="19050" dir="2700000" algn="tl" rotWithShape="0">
                  <a:schemeClr val="dk1">
                    <a:alpha val="40000"/>
                  </a:schemeClr>
                </a:outerShdw>
              </a:effectLst>
            </a:endParaRPr>
          </a:p>
        </p:txBody>
      </p:sp>
      <p:sp>
        <p:nvSpPr>
          <p:cNvPr id="14" name="右矢印 13"/>
          <p:cNvSpPr/>
          <p:nvPr/>
        </p:nvSpPr>
        <p:spPr>
          <a:xfrm>
            <a:off x="2395530" y="4131800"/>
            <a:ext cx="796835" cy="679269"/>
          </a:xfrm>
          <a:prstGeom prst="rightArrow">
            <a:avLst/>
          </a:prstGeom>
          <a:solidFill>
            <a:srgbClr val="FF0000"/>
          </a:soli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192365" y="2357588"/>
            <a:ext cx="2356758" cy="404468"/>
          </a:xfrm>
          <a:prstGeom prst="roundRect">
            <a:avLst>
              <a:gd name="adj" fmla="val 45734"/>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a:effectLst>
                  <a:outerShdw blurRad="38100" dist="38100" dir="2700000" algn="tl">
                    <a:srgbClr val="000000">
                      <a:alpha val="43137"/>
                    </a:srgbClr>
                  </a:outerShdw>
                </a:effectLst>
              </a:rPr>
              <a:t>演</a:t>
            </a:r>
            <a:r>
              <a:rPr kumimoji="1" lang="ja-JP" altLang="en-US" dirty="0" smtClean="0">
                <a:effectLst>
                  <a:outerShdw blurRad="38100" dist="38100" dir="2700000" algn="tl">
                    <a:srgbClr val="000000">
                      <a:alpha val="43137"/>
                    </a:srgbClr>
                  </a:outerShdw>
                </a:effectLst>
              </a:rPr>
              <a:t>算ブロックを使う</a:t>
            </a:r>
            <a:endParaRPr kumimoji="1" lang="ja-JP" altLang="en-US" dirty="0">
              <a:effectLst>
                <a:outerShdw blurRad="38100" dist="38100" dir="2700000" algn="tl">
                  <a:srgbClr val="000000">
                    <a:alpha val="43137"/>
                  </a:srgbClr>
                </a:outerShdw>
              </a:effectLst>
            </a:endParaRPr>
          </a:p>
        </p:txBody>
      </p:sp>
      <p:sp>
        <p:nvSpPr>
          <p:cNvPr id="17" name="角丸四角形 16"/>
          <p:cNvSpPr/>
          <p:nvPr/>
        </p:nvSpPr>
        <p:spPr>
          <a:xfrm>
            <a:off x="6386077" y="2327507"/>
            <a:ext cx="2356758" cy="404468"/>
          </a:xfrm>
          <a:prstGeom prst="roundRect">
            <a:avLst>
              <a:gd name="adj" fmla="val 45734"/>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effectLst>
                  <a:outerShdw blurRad="38100" dist="38100" dir="2700000" algn="tl">
                    <a:srgbClr val="000000">
                      <a:alpha val="43137"/>
                    </a:srgbClr>
                  </a:outerShdw>
                </a:effectLst>
              </a:rPr>
              <a:t>変数ブロックを使う</a:t>
            </a:r>
            <a:endParaRPr kumimoji="1" lang="ja-JP" altLang="en-US" dirty="0">
              <a:effectLst>
                <a:outerShdw blurRad="38100" dist="38100" dir="2700000" algn="tl">
                  <a:srgbClr val="000000">
                    <a:alpha val="43137"/>
                  </a:srgbClr>
                </a:outerShdw>
              </a:effectLst>
            </a:endParaRPr>
          </a:p>
        </p:txBody>
      </p:sp>
      <p:pic>
        <p:nvPicPr>
          <p:cNvPr id="6" name="図 5"/>
          <p:cNvPicPr>
            <a:picLocks noChangeAspect="1"/>
          </p:cNvPicPr>
          <p:nvPr/>
        </p:nvPicPr>
        <p:blipFill>
          <a:blip r:embed="rId5"/>
          <a:stretch>
            <a:fillRect/>
          </a:stretch>
        </p:blipFill>
        <p:spPr>
          <a:xfrm>
            <a:off x="7404351" y="530184"/>
            <a:ext cx="1674828" cy="1550289"/>
          </a:xfrm>
          <a:prstGeom prst="rect">
            <a:avLst/>
          </a:prstGeom>
        </p:spPr>
      </p:pic>
      <p:pic>
        <p:nvPicPr>
          <p:cNvPr id="11" name="図 10"/>
          <p:cNvPicPr>
            <a:picLocks noChangeAspect="1"/>
          </p:cNvPicPr>
          <p:nvPr/>
        </p:nvPicPr>
        <p:blipFill>
          <a:blip r:embed="rId6"/>
          <a:stretch>
            <a:fillRect/>
          </a:stretch>
        </p:blipFill>
        <p:spPr>
          <a:xfrm>
            <a:off x="6221185" y="2762056"/>
            <a:ext cx="2742187" cy="3300551"/>
          </a:xfrm>
          <a:prstGeom prst="rect">
            <a:avLst/>
          </a:prstGeom>
        </p:spPr>
      </p:pic>
      <p:sp>
        <p:nvSpPr>
          <p:cNvPr id="16" name="右矢印 15"/>
          <p:cNvSpPr/>
          <p:nvPr/>
        </p:nvSpPr>
        <p:spPr>
          <a:xfrm>
            <a:off x="5510008" y="4131800"/>
            <a:ext cx="796835" cy="679269"/>
          </a:xfrm>
          <a:prstGeom prst="rightArrow">
            <a:avLst/>
          </a:prstGeom>
          <a:solidFill>
            <a:srgbClr val="FF0000"/>
          </a:soli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56034" y="5159719"/>
            <a:ext cx="543739" cy="523220"/>
          </a:xfrm>
          <a:prstGeom prst="rect">
            <a:avLst/>
          </a:prstGeom>
          <a:noFill/>
        </p:spPr>
        <p:txBody>
          <a:bodyPr wrap="none" lIns="91440" tIns="45720" rIns="91440" bIns="45720">
            <a:spAutoFit/>
          </a:bodyPr>
          <a:lstStyle/>
          <a:p>
            <a:pPr algn="ctr"/>
            <a:r>
              <a:rPr lang="ja-JP" altLang="en-US" sz="2800" b="0" cap="none" spc="0" dirty="0" smtClean="0">
                <a:ln w="0"/>
                <a:solidFill>
                  <a:schemeClr val="tx1"/>
                </a:solidFill>
                <a:effectLst>
                  <a:outerShdw blurRad="38100" dist="19050" dir="2700000" algn="tl" rotWithShape="0">
                    <a:schemeClr val="dk1">
                      <a:alpha val="40000"/>
                    </a:schemeClr>
                  </a:outerShdw>
                </a:effectLst>
              </a:rPr>
              <a:t>？</a:t>
            </a:r>
            <a:endParaRPr lang="ja-JP" alt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3394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7"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14</a:t>
            </a:fld>
            <a:endParaRPr kumimoji="1" lang="ja-JP" altLang="en-US"/>
          </a:p>
        </p:txBody>
      </p:sp>
      <p:pic>
        <p:nvPicPr>
          <p:cNvPr id="5" name="図 4">
            <a:hlinkClick r:id="rId3"/>
          </p:cNvPr>
          <p:cNvPicPr>
            <a:picLocks noChangeAspect="1"/>
          </p:cNvPicPr>
          <p:nvPr/>
        </p:nvPicPr>
        <p:blipFill>
          <a:blip r:embed="rId4"/>
          <a:stretch>
            <a:fillRect/>
          </a:stretch>
        </p:blipFill>
        <p:spPr>
          <a:xfrm>
            <a:off x="41360" y="365126"/>
            <a:ext cx="9061279" cy="5147400"/>
          </a:xfrm>
          <a:prstGeom prst="rect">
            <a:avLst/>
          </a:prstGeom>
        </p:spPr>
      </p:pic>
      <p:sp>
        <p:nvSpPr>
          <p:cNvPr id="3" name="正方形/長方形 2"/>
          <p:cNvSpPr/>
          <p:nvPr/>
        </p:nvSpPr>
        <p:spPr>
          <a:xfrm>
            <a:off x="792856" y="5710313"/>
            <a:ext cx="8018147" cy="584775"/>
          </a:xfrm>
          <a:prstGeom prst="rect">
            <a:avLst/>
          </a:prstGeom>
        </p:spPr>
        <p:txBody>
          <a:bodyPr wrap="square">
            <a:spAutoFit/>
          </a:bodyPr>
          <a:lstStyle/>
          <a:p>
            <a:r>
              <a:rPr lang="en-US" altLang="ja-JP" sz="3200" dirty="0">
                <a:hlinkClick r:id="rId3"/>
              </a:rPr>
              <a:t>https://scratch.mit.edu/projects/168486703/</a:t>
            </a:r>
            <a:endParaRPr lang="ja-JP" altLang="en-US" sz="3200" dirty="0"/>
          </a:p>
        </p:txBody>
      </p:sp>
    </p:spTree>
    <p:extLst>
      <p:ext uri="{BB962C8B-B14F-4D97-AF65-F5344CB8AC3E}">
        <p14:creationId xmlns:p14="http://schemas.microsoft.com/office/powerpoint/2010/main" val="2745081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428" y="1435853"/>
            <a:ext cx="8329561" cy="1325563"/>
          </a:xfrm>
          <a:solidFill>
            <a:schemeClr val="accent6">
              <a:lumMod val="20000"/>
              <a:lumOff val="80000"/>
            </a:schemeClr>
          </a:solidFill>
        </p:spPr>
        <p:txBody>
          <a:bodyPr>
            <a:normAutofit fontScale="90000"/>
          </a:bodyPr>
          <a:lstStyle/>
          <a:p>
            <a:r>
              <a:rPr kumimoji="1" lang="ja-JP" altLang="en-US" b="1" dirty="0" smtClean="0">
                <a:effectLst>
                  <a:outerShdw blurRad="38100" dist="38100" dir="2700000" algn="tl">
                    <a:srgbClr val="000000">
                      <a:alpha val="43137"/>
                    </a:srgbClr>
                  </a:outerShdw>
                </a:effectLst>
              </a:rPr>
              <a:t>計算式は，短く分かりやすく。</a:t>
            </a:r>
            <a:r>
              <a:rPr kumimoji="1" lang="en-US" altLang="ja-JP" b="1" dirty="0" smtClean="0">
                <a:effectLst>
                  <a:outerShdw blurRad="38100" dist="38100" dir="2700000" algn="tl">
                    <a:srgbClr val="000000">
                      <a:alpha val="43137"/>
                    </a:srgbClr>
                  </a:outerShdw>
                </a:effectLst>
              </a:rPr>
              <a:t/>
            </a:r>
            <a:br>
              <a:rPr kumimoji="1" lang="en-US" altLang="ja-JP" b="1" dirty="0" smtClean="0">
                <a:effectLst>
                  <a:outerShdw blurRad="38100" dist="38100" dir="2700000" algn="tl">
                    <a:srgbClr val="000000">
                      <a:alpha val="43137"/>
                    </a:srgbClr>
                  </a:outerShdw>
                </a:effectLst>
              </a:rPr>
            </a:br>
            <a:r>
              <a:rPr lang="ja-JP" altLang="en-US" b="1" dirty="0">
                <a:effectLst>
                  <a:outerShdw blurRad="38100" dist="38100" dir="2700000" algn="tl">
                    <a:srgbClr val="000000">
                      <a:alpha val="43137"/>
                    </a:srgbClr>
                  </a:outerShdw>
                </a:effectLst>
              </a:rPr>
              <a:t>プログラム</a:t>
            </a:r>
            <a:r>
              <a:rPr lang="ja-JP" altLang="en-US" b="1" dirty="0" smtClean="0">
                <a:effectLst>
                  <a:outerShdw blurRad="38100" dist="38100" dir="2700000" algn="tl">
                    <a:srgbClr val="000000">
                      <a:alpha val="43137"/>
                    </a:srgbClr>
                  </a:outerShdw>
                </a:effectLst>
              </a:rPr>
              <a:t>も，短く分かりやすく。</a:t>
            </a:r>
            <a:endParaRPr kumimoji="1" lang="ja-JP" altLang="en-US" b="1"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15</a:t>
            </a:fld>
            <a:endParaRPr kumimoji="1"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172" y="2981222"/>
            <a:ext cx="2510033" cy="329184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223566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426" y="214085"/>
            <a:ext cx="8451667" cy="5330280"/>
          </a:xfrm>
        </p:spPr>
        <p:txBody>
          <a:bodyPr>
            <a:normAutofit/>
          </a:bodyPr>
          <a:lstStyle/>
          <a:p>
            <a:r>
              <a:rPr kumimoji="1" lang="ja-JP" altLang="en-US" sz="3600" dirty="0" smtClean="0">
                <a:latin typeface="+mn-ea"/>
                <a:ea typeface="+mn-ea"/>
              </a:rPr>
              <a:t>　</a:t>
            </a:r>
            <a:r>
              <a:rPr lang="ja-JP" altLang="en-US" sz="3600" dirty="0">
                <a:latin typeface="+mn-ea"/>
                <a:ea typeface="+mn-ea"/>
              </a:rPr>
              <a:t>これまでは，</a:t>
            </a:r>
            <a:r>
              <a:rPr lang="ja-JP" altLang="en-US" sz="3600" b="1" u="sng" dirty="0">
                <a:solidFill>
                  <a:srgbClr val="FF0000"/>
                </a:solidFill>
                <a:latin typeface="+mn-ea"/>
                <a:ea typeface="+mn-ea"/>
              </a:rPr>
              <a:t>定規</a:t>
            </a:r>
            <a:r>
              <a:rPr lang="ja-JP" altLang="en-US" sz="3600" b="1" u="sng" dirty="0" smtClean="0">
                <a:solidFill>
                  <a:srgbClr val="FF0000"/>
                </a:solidFill>
                <a:latin typeface="+mn-ea"/>
                <a:ea typeface="+mn-ea"/>
              </a:rPr>
              <a:t>や分度器，コンパス</a:t>
            </a:r>
            <a:r>
              <a:rPr lang="ja-JP" altLang="en-US" sz="3600" b="1" u="sng" dirty="0">
                <a:latin typeface="+mn-ea"/>
                <a:ea typeface="+mn-ea"/>
              </a:rPr>
              <a:t>を使って正多角形をかいてきました</a:t>
            </a:r>
            <a:r>
              <a:rPr lang="ja-JP" altLang="en-US" sz="3600" dirty="0">
                <a:latin typeface="+mn-ea"/>
                <a:ea typeface="+mn-ea"/>
              </a:rPr>
              <a:t>が，ここで</a:t>
            </a:r>
            <a:r>
              <a:rPr lang="ja-JP" altLang="en-US" sz="3600" dirty="0" smtClean="0">
                <a:latin typeface="+mn-ea"/>
                <a:ea typeface="+mn-ea"/>
              </a:rPr>
              <a:t>は，「</a:t>
            </a:r>
            <a:r>
              <a:rPr lang="en-US" altLang="ja-JP" sz="3600" dirty="0" smtClean="0">
                <a:latin typeface="+mn-ea"/>
                <a:ea typeface="+mn-ea"/>
              </a:rPr>
              <a:t>Scratch</a:t>
            </a:r>
            <a:r>
              <a:rPr lang="ja-JP" altLang="en-US" sz="3600" dirty="0" smtClean="0">
                <a:latin typeface="+mn-ea"/>
                <a:ea typeface="+mn-ea"/>
              </a:rPr>
              <a:t>」と</a:t>
            </a:r>
            <a:r>
              <a:rPr lang="ja-JP" altLang="en-US" sz="3600" dirty="0" smtClean="0">
                <a:latin typeface="+mn-ea"/>
                <a:ea typeface="+mn-ea"/>
              </a:rPr>
              <a:t>いうソフトウェア使って</a:t>
            </a:r>
            <a:r>
              <a:rPr lang="ja-JP" altLang="en-US" sz="3600" dirty="0">
                <a:latin typeface="+mn-ea"/>
                <a:ea typeface="+mn-ea"/>
              </a:rPr>
              <a:t>，</a:t>
            </a:r>
            <a:r>
              <a:rPr lang="ja-JP" altLang="en-US" sz="3600" b="1" dirty="0">
                <a:solidFill>
                  <a:srgbClr val="FF0000"/>
                </a:solidFill>
                <a:latin typeface="+mn-ea"/>
                <a:ea typeface="+mn-ea"/>
              </a:rPr>
              <a:t>コンピュータで正多角形をかくプログラムを考えてみましょう。</a:t>
            </a:r>
            <a:br>
              <a:rPr lang="ja-JP" altLang="en-US" sz="3600" b="1" dirty="0">
                <a:solidFill>
                  <a:srgbClr val="FF0000"/>
                </a:solidFill>
                <a:latin typeface="+mn-ea"/>
                <a:ea typeface="+mn-ea"/>
              </a:rPr>
            </a:br>
            <a:r>
              <a:rPr lang="ja-JP" altLang="en-US" sz="3600" b="1" dirty="0" smtClean="0">
                <a:solidFill>
                  <a:srgbClr val="FF0000"/>
                </a:solidFill>
                <a:latin typeface="+mn-ea"/>
                <a:ea typeface="+mn-ea"/>
              </a:rPr>
              <a:t>　</a:t>
            </a:r>
            <a:r>
              <a:rPr kumimoji="1" lang="ja-JP" altLang="en-US" sz="3600" dirty="0" smtClean="0">
                <a:latin typeface="+mn-ea"/>
                <a:ea typeface="+mn-ea"/>
              </a:rPr>
              <a:t>コンピュータに「</a:t>
            </a:r>
            <a:r>
              <a:rPr kumimoji="1" lang="en-US" altLang="ja-JP" sz="3600" dirty="0" smtClean="0">
                <a:latin typeface="+mn-ea"/>
                <a:ea typeface="+mn-ea"/>
              </a:rPr>
              <a:t>…</a:t>
            </a:r>
            <a:r>
              <a:rPr kumimoji="1" lang="ja-JP" altLang="en-US" sz="3600" dirty="0" err="1" smtClean="0">
                <a:latin typeface="+mn-ea"/>
                <a:ea typeface="+mn-ea"/>
              </a:rPr>
              <a:t>のように</a:t>
            </a:r>
            <a:r>
              <a:rPr kumimoji="1" lang="ja-JP" altLang="en-US" sz="3600" dirty="0" smtClean="0">
                <a:latin typeface="+mn-ea"/>
                <a:ea typeface="+mn-ea"/>
              </a:rPr>
              <a:t>してほしい」と仕事のやり方をかいたものをプログラムといいます。</a:t>
            </a:r>
            <a:r>
              <a:rPr kumimoji="1" lang="en-US" altLang="ja-JP" sz="3600" dirty="0" smtClean="0">
                <a:latin typeface="+mn-ea"/>
                <a:ea typeface="+mn-ea"/>
              </a:rPr>
              <a:t/>
            </a:r>
            <a:br>
              <a:rPr kumimoji="1" lang="en-US" altLang="ja-JP" sz="3600" dirty="0" smtClean="0">
                <a:latin typeface="+mn-ea"/>
                <a:ea typeface="+mn-ea"/>
              </a:rPr>
            </a:br>
            <a:r>
              <a:rPr lang="ja-JP" altLang="en-US" sz="3600" dirty="0">
                <a:latin typeface="+mn-ea"/>
                <a:ea typeface="+mn-ea"/>
              </a:rPr>
              <a:t>　</a:t>
            </a:r>
            <a:endParaRPr kumimoji="1" lang="ja-JP" altLang="en-US" sz="3600" b="1" dirty="0">
              <a:solidFill>
                <a:srgbClr val="FF0000"/>
              </a:solidFill>
              <a:latin typeface="+mn-ea"/>
              <a:ea typeface="+mn-ea"/>
            </a:endParaRPr>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2</a:t>
            </a:fld>
            <a:endParaRPr kumimoji="1" lang="ja-JP" altLang="en-US"/>
          </a:p>
        </p:txBody>
      </p:sp>
      <p:pic>
        <p:nvPicPr>
          <p:cNvPr id="1026" name="Picture 2" descr="ãæ­£å¤è§å½¢ã®ä½å³ãã®ç»åæ¤ç´¢çµæ"/>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67569" y="4595856"/>
            <a:ext cx="4709383" cy="189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67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8731" y="485048"/>
            <a:ext cx="6466772" cy="624225"/>
          </a:xfrm>
        </p:spPr>
        <p:txBody>
          <a:bodyPr/>
          <a:lstStyle/>
          <a:p>
            <a:r>
              <a:rPr kumimoji="1" lang="ja-JP" altLang="en-US" sz="3600" dirty="0" smtClean="0">
                <a:latin typeface="ＭＳ Ｐゴシック" panose="020B0600070205080204" pitchFamily="50" charset="-128"/>
                <a:ea typeface="ＭＳ Ｐゴシック" panose="020B0600070205080204" pitchFamily="50" charset="-128"/>
              </a:rPr>
              <a:t>「正多角形の作図」スタートセット</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3</a:t>
            </a:fld>
            <a:endParaRPr kumimoji="1" lang="ja-JP" altLang="en-US"/>
          </a:p>
        </p:txBody>
      </p:sp>
      <p:pic>
        <p:nvPicPr>
          <p:cNvPr id="5" name="図 4"/>
          <p:cNvPicPr>
            <a:picLocks noChangeAspect="1"/>
          </p:cNvPicPr>
          <p:nvPr/>
        </p:nvPicPr>
        <p:blipFill rotWithShape="1">
          <a:blip r:embed="rId3"/>
          <a:srcRect t="-278" b="10833"/>
          <a:stretch/>
        </p:blipFill>
        <p:spPr>
          <a:xfrm>
            <a:off x="1756012" y="1204377"/>
            <a:ext cx="5572014" cy="4826833"/>
          </a:xfrm>
          <a:prstGeom prst="rect">
            <a:avLst/>
          </a:prstGeom>
          <a:effectLst>
            <a:glow rad="101600">
              <a:schemeClr val="accent1">
                <a:satMod val="175000"/>
                <a:alpha val="40000"/>
              </a:schemeClr>
            </a:glow>
          </a:effectLst>
        </p:spPr>
      </p:pic>
      <p:sp>
        <p:nvSpPr>
          <p:cNvPr id="7" name="正方形/長方形 6"/>
          <p:cNvSpPr/>
          <p:nvPr/>
        </p:nvSpPr>
        <p:spPr>
          <a:xfrm>
            <a:off x="1395675" y="6031210"/>
            <a:ext cx="6805709" cy="523220"/>
          </a:xfrm>
          <a:prstGeom prst="rect">
            <a:avLst/>
          </a:prstGeom>
        </p:spPr>
        <p:txBody>
          <a:bodyPr wrap="none">
            <a:spAutoFit/>
          </a:bodyPr>
          <a:lstStyle/>
          <a:p>
            <a:r>
              <a:rPr lang="en-US" altLang="ja-JP" sz="2800" dirty="0">
                <a:hlinkClick r:id="rId4"/>
              </a:rPr>
              <a:t>https://scratch.mit.edu/projects/319737388/</a:t>
            </a:r>
            <a:endParaRPr lang="ja-JP" altLang="en-US" sz="2800" dirty="0"/>
          </a:p>
        </p:txBody>
      </p:sp>
    </p:spTree>
    <p:extLst>
      <p:ext uri="{BB962C8B-B14F-4D97-AF65-F5344CB8AC3E}">
        <p14:creationId xmlns:p14="http://schemas.microsoft.com/office/powerpoint/2010/main" val="707942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854304" y="2029772"/>
            <a:ext cx="5569381" cy="4491827"/>
          </a:xfrm>
          <a:prstGeom prst="rect">
            <a:avLst/>
          </a:prstGeom>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4</a:t>
            </a:fld>
            <a:endParaRPr kumimoji="1" lang="ja-JP" altLang="en-US"/>
          </a:p>
        </p:txBody>
      </p:sp>
      <p:sp>
        <p:nvSpPr>
          <p:cNvPr id="5" name="タイトル 1"/>
          <p:cNvSpPr txBox="1">
            <a:spLocks/>
          </p:cNvSpPr>
          <p:nvPr/>
        </p:nvSpPr>
        <p:spPr>
          <a:xfrm>
            <a:off x="1158731" y="485048"/>
            <a:ext cx="6466772" cy="6242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smtClean="0">
                <a:latin typeface="ＭＳ Ｐゴシック" panose="020B0600070205080204" pitchFamily="50" charset="-128"/>
                <a:ea typeface="ＭＳ Ｐゴシック" panose="020B0600070205080204" pitchFamily="50" charset="-128"/>
              </a:rPr>
              <a:t>「正多角形の作図」スタートセット</a:t>
            </a:r>
            <a:endParaRPr lang="ja-JP" altLang="en-US" dirty="0">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188380" y="1077771"/>
            <a:ext cx="8834035" cy="1077218"/>
          </a:xfrm>
          <a:prstGeom prst="rect">
            <a:avLst/>
          </a:prstGeom>
          <a:solidFill>
            <a:schemeClr val="accent4">
              <a:lumMod val="20000"/>
              <a:lumOff val="80000"/>
            </a:schemeClr>
          </a:solidFill>
        </p:spPr>
        <p:txBody>
          <a:bodyPr wrap="square" lIns="91440" tIns="45720" rIns="91440" bIns="45720">
            <a:spAutoFit/>
          </a:bodyPr>
          <a:lstStyle/>
          <a:p>
            <a:r>
              <a:rPr lang="ja-JP" altLang="en-US" sz="3200" b="0" cap="none" spc="0" dirty="0" smtClean="0">
                <a:ln w="0"/>
                <a:solidFill>
                  <a:schemeClr val="tx1"/>
                </a:solidFill>
                <a:effectLst>
                  <a:outerShdw blurRad="38100" dist="19050" dir="2700000" algn="tl" rotWithShape="0">
                    <a:schemeClr val="dk1">
                      <a:alpha val="40000"/>
                    </a:schemeClr>
                  </a:outerShdw>
                </a:effectLst>
              </a:rPr>
              <a:t>参考：「スタートセット</a:t>
            </a:r>
            <a:r>
              <a:rPr lang="ja-JP" altLang="en-US" sz="3200" b="0" cap="none" spc="0" dirty="0" smtClean="0">
                <a:ln w="0"/>
                <a:solidFill>
                  <a:schemeClr val="tx1"/>
                </a:solidFill>
                <a:effectLst>
                  <a:outerShdw blurRad="38100" dist="19050" dir="2700000" algn="tl" rotWithShape="0">
                    <a:schemeClr val="dk1">
                      <a:alpha val="40000"/>
                    </a:schemeClr>
                  </a:outerShdw>
                </a:effectLst>
              </a:rPr>
              <a:t>」で使用するブロック</a:t>
            </a:r>
            <a:r>
              <a:rPr lang="en-US" altLang="ja-JP" sz="3200" b="0" cap="none" spc="0" dirty="0" smtClean="0">
                <a:ln w="0"/>
                <a:solidFill>
                  <a:schemeClr val="tx1"/>
                </a:solidFill>
                <a:effectLst>
                  <a:outerShdw blurRad="38100" dist="19050" dir="2700000" algn="tl" rotWithShape="0">
                    <a:schemeClr val="dk1">
                      <a:alpha val="40000"/>
                    </a:schemeClr>
                  </a:outerShdw>
                </a:effectLst>
              </a:rPr>
              <a:t/>
            </a:r>
            <a:br>
              <a:rPr lang="en-US" altLang="ja-JP" sz="3200" b="0" cap="none" spc="0" dirty="0" smtClean="0">
                <a:ln w="0"/>
                <a:solidFill>
                  <a:schemeClr val="tx1"/>
                </a:solidFill>
                <a:effectLst>
                  <a:outerShdw blurRad="38100" dist="19050" dir="2700000" algn="tl" rotWithShape="0">
                    <a:schemeClr val="dk1">
                      <a:alpha val="40000"/>
                    </a:schemeClr>
                  </a:outerShdw>
                </a:effectLst>
              </a:rPr>
            </a:br>
            <a:r>
              <a:rPr lang="ja-JP" altLang="en-US" sz="3200" b="0" cap="none" spc="0" dirty="0" smtClean="0">
                <a:ln w="0"/>
                <a:solidFill>
                  <a:schemeClr val="tx1"/>
                </a:solidFill>
                <a:effectLst>
                  <a:outerShdw blurRad="38100" dist="19050" dir="2700000" algn="tl" rotWithShape="0">
                    <a:schemeClr val="dk1">
                      <a:alpha val="40000"/>
                    </a:schemeClr>
                  </a:outerShdw>
                </a:effectLst>
              </a:rPr>
              <a:t>　　　は以下</a:t>
            </a:r>
            <a:r>
              <a:rPr lang="ja-JP" altLang="en-US" sz="3200" b="0" cap="none" spc="0" dirty="0" smtClean="0">
                <a:ln w="0"/>
                <a:solidFill>
                  <a:schemeClr val="tx1"/>
                </a:solidFill>
                <a:effectLst>
                  <a:outerShdw blurRad="38100" dist="19050" dir="2700000" algn="tl" rotWithShape="0">
                    <a:schemeClr val="dk1">
                      <a:alpha val="40000"/>
                    </a:schemeClr>
                  </a:outerShdw>
                </a:effectLst>
              </a:rPr>
              <a:t>のブロックをまとめたものです。</a:t>
            </a:r>
            <a:endParaRPr lang="ja-JP" alt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59373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3"/>
          <a:srcRect t="1903" b="2555"/>
          <a:stretch/>
        </p:blipFill>
        <p:spPr>
          <a:xfrm>
            <a:off x="5860119" y="1573966"/>
            <a:ext cx="3044037" cy="2278505"/>
          </a:xfrm>
          <a:prstGeom prst="rect">
            <a:avLst/>
          </a:prstGeom>
        </p:spPr>
      </p:pic>
      <p:pic>
        <p:nvPicPr>
          <p:cNvPr id="15" name="図 14"/>
          <p:cNvPicPr>
            <a:picLocks noChangeAspect="1"/>
          </p:cNvPicPr>
          <p:nvPr/>
        </p:nvPicPr>
        <p:blipFill rotWithShape="1">
          <a:blip r:embed="rId4"/>
          <a:srcRect r="2416" b="15673"/>
          <a:stretch/>
        </p:blipFill>
        <p:spPr>
          <a:xfrm>
            <a:off x="3567304" y="1210150"/>
            <a:ext cx="2188919" cy="2762243"/>
          </a:xfrm>
          <a:prstGeom prst="rect">
            <a:avLst/>
          </a:prstGeom>
        </p:spPr>
      </p:pic>
      <p:sp>
        <p:nvSpPr>
          <p:cNvPr id="2" name="タイトル 1"/>
          <p:cNvSpPr>
            <a:spLocks noGrp="1"/>
          </p:cNvSpPr>
          <p:nvPr>
            <p:ph type="title"/>
          </p:nvPr>
        </p:nvSpPr>
        <p:spPr>
          <a:xfrm>
            <a:off x="628650" y="574132"/>
            <a:ext cx="7886700" cy="588463"/>
          </a:xfrm>
        </p:spPr>
        <p:txBody>
          <a:bodyPr>
            <a:normAutofit fontScale="90000"/>
          </a:bodyPr>
          <a:lstStyle/>
          <a:p>
            <a:pPr algn="ctr"/>
            <a:r>
              <a:rPr kumimoji="1" lang="ja-JP" altLang="en-US" dirty="0" smtClean="0">
                <a:latin typeface="ＭＳ Ｐゴシック" panose="020B0600070205080204" pitchFamily="50" charset="-128"/>
                <a:ea typeface="ＭＳ Ｐゴシック" panose="020B0600070205080204" pitchFamily="50" charset="-128"/>
              </a:rPr>
              <a:t>正方形をかいてみよう！</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5</a:t>
            </a:fld>
            <a:endParaRPr kumimoji="1" lang="ja-JP" altLang="en-US"/>
          </a:p>
        </p:txBody>
      </p:sp>
      <p:pic>
        <p:nvPicPr>
          <p:cNvPr id="6" name="図 5"/>
          <p:cNvPicPr>
            <a:picLocks noChangeAspect="1"/>
          </p:cNvPicPr>
          <p:nvPr/>
        </p:nvPicPr>
        <p:blipFill>
          <a:blip r:embed="rId5">
            <a:clrChange>
              <a:clrFrom>
                <a:srgbClr val="FFFFFF"/>
              </a:clrFrom>
              <a:clrTo>
                <a:srgbClr val="FFFFFF">
                  <a:alpha val="0"/>
                </a:srgbClr>
              </a:clrTo>
            </a:clrChange>
          </a:blip>
          <a:stretch>
            <a:fillRect/>
          </a:stretch>
        </p:blipFill>
        <p:spPr>
          <a:xfrm>
            <a:off x="0" y="632411"/>
            <a:ext cx="3603785" cy="3581401"/>
          </a:xfrm>
          <a:prstGeom prst="rect">
            <a:avLst/>
          </a:prstGeom>
        </p:spPr>
      </p:pic>
      <p:pic>
        <p:nvPicPr>
          <p:cNvPr id="3" name="図 2"/>
          <p:cNvPicPr>
            <a:picLocks noChangeAspect="1"/>
          </p:cNvPicPr>
          <p:nvPr/>
        </p:nvPicPr>
        <p:blipFill>
          <a:blip r:embed="rId6"/>
          <a:stretch>
            <a:fillRect/>
          </a:stretch>
        </p:blipFill>
        <p:spPr>
          <a:xfrm>
            <a:off x="3602031" y="1277583"/>
            <a:ext cx="2208372" cy="2798395"/>
          </a:xfrm>
          <a:prstGeom prst="rect">
            <a:avLst/>
          </a:prstGeom>
        </p:spPr>
      </p:pic>
      <p:pic>
        <p:nvPicPr>
          <p:cNvPr id="12" name="図 11"/>
          <p:cNvPicPr>
            <a:picLocks noChangeAspect="1"/>
          </p:cNvPicPr>
          <p:nvPr/>
        </p:nvPicPr>
        <p:blipFill>
          <a:blip r:embed="rId7"/>
          <a:stretch>
            <a:fillRect/>
          </a:stretch>
        </p:blipFill>
        <p:spPr>
          <a:xfrm>
            <a:off x="5953333" y="1609037"/>
            <a:ext cx="3000539" cy="2314409"/>
          </a:xfrm>
          <a:prstGeom prst="rect">
            <a:avLst/>
          </a:prstGeom>
        </p:spPr>
      </p:pic>
      <p:sp>
        <p:nvSpPr>
          <p:cNvPr id="14" name="正方形/長方形 13"/>
          <p:cNvSpPr/>
          <p:nvPr/>
        </p:nvSpPr>
        <p:spPr>
          <a:xfrm>
            <a:off x="5597836" y="3517785"/>
            <a:ext cx="3546164" cy="707886"/>
          </a:xfrm>
          <a:prstGeom prst="rect">
            <a:avLst/>
          </a:prstGeom>
          <a:noFill/>
        </p:spPr>
        <p:txBody>
          <a:bodyPr wrap="none" lIns="91440" tIns="45720" rIns="91440" bIns="45720">
            <a:spAutoFit/>
          </a:bodyPr>
          <a:lstStyle/>
          <a:p>
            <a:pPr algn="ctr"/>
            <a:r>
              <a:rPr lang="ja-JP" altLang="en-US" sz="4000" b="0" cap="none" spc="0" dirty="0" smtClean="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１辺</a:t>
            </a:r>
            <a:r>
              <a:rPr lang="ja-JP" altLang="en-US" sz="40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が</a:t>
            </a:r>
            <a:r>
              <a:rPr lang="ja-JP" altLang="en-US" sz="4000" b="0" cap="none" spc="0" dirty="0" smtClean="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かけた！</a:t>
            </a:r>
            <a:endParaRPr lang="ja-JP" altLang="en-US" sz="4000" b="0" cap="none" spc="0" dirty="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13" name="右矢印 12"/>
          <p:cNvSpPr/>
          <p:nvPr/>
        </p:nvSpPr>
        <p:spPr>
          <a:xfrm>
            <a:off x="5454673" y="2377645"/>
            <a:ext cx="743918" cy="6936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7474" y="4075978"/>
            <a:ext cx="1296683" cy="2327586"/>
          </a:xfrm>
          <a:prstGeom prst="rect">
            <a:avLst/>
          </a:prstGeom>
        </p:spPr>
      </p:pic>
      <p:sp>
        <p:nvSpPr>
          <p:cNvPr id="18" name="角丸四角形吹き出し 17"/>
          <p:cNvSpPr/>
          <p:nvPr/>
        </p:nvSpPr>
        <p:spPr>
          <a:xfrm>
            <a:off x="628650" y="4263842"/>
            <a:ext cx="5569941" cy="1497377"/>
          </a:xfrm>
          <a:prstGeom prst="wedgeRoundRectCallout">
            <a:avLst>
              <a:gd name="adj1" fmla="val 56741"/>
              <a:gd name="adj2" fmla="val 2646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smtClean="0">
                <a:latin typeface="ＭＳ Ｐゴシック" panose="020B0600070205080204" pitchFamily="50" charset="-128"/>
                <a:ea typeface="ＭＳ Ｐゴシック" panose="020B0600070205080204" pitchFamily="50" charset="-128"/>
              </a:rPr>
              <a:t>このあとどうしたら，</a:t>
            </a:r>
            <a:r>
              <a:rPr kumimoji="1" lang="en-US" altLang="ja-JP" sz="3600" dirty="0" smtClean="0">
                <a:latin typeface="ＭＳ Ｐゴシック" panose="020B0600070205080204" pitchFamily="50" charset="-128"/>
                <a:ea typeface="ＭＳ Ｐゴシック" panose="020B0600070205080204" pitchFamily="50" charset="-128"/>
              </a:rPr>
              <a:t/>
            </a:r>
            <a:br>
              <a:rPr kumimoji="1" lang="en-US" altLang="ja-JP" sz="3600" dirty="0" smtClean="0">
                <a:latin typeface="ＭＳ Ｐゴシック" panose="020B0600070205080204" pitchFamily="50" charset="-128"/>
                <a:ea typeface="ＭＳ Ｐゴシック" panose="020B0600070205080204" pitchFamily="50" charset="-128"/>
              </a:rPr>
            </a:br>
            <a:r>
              <a:rPr kumimoji="1" lang="ja-JP" altLang="en-US" sz="3600" dirty="0" smtClean="0">
                <a:latin typeface="ＭＳ Ｐゴシック" panose="020B0600070205080204" pitchFamily="50" charset="-128"/>
                <a:ea typeface="ＭＳ Ｐゴシック" panose="020B0600070205080204" pitchFamily="50" charset="-128"/>
              </a:rPr>
              <a:t>正方形がかけるか</a:t>
            </a:r>
            <a:r>
              <a:rPr kumimoji="1" lang="ja-JP" altLang="en-US" sz="3600" dirty="0">
                <a:latin typeface="ＭＳ Ｐゴシック" panose="020B0600070205080204" pitchFamily="50" charset="-128"/>
                <a:ea typeface="ＭＳ Ｐゴシック" panose="020B0600070205080204" pitchFamily="50" charset="-128"/>
              </a:rPr>
              <a:t>な</a:t>
            </a:r>
            <a:r>
              <a:rPr kumimoji="1" lang="ja-JP" altLang="en-US" sz="3600" dirty="0" smtClean="0">
                <a:latin typeface="ＭＳ Ｐゴシック" panose="020B0600070205080204" pitchFamily="50" charset="-128"/>
                <a:ea typeface="ＭＳ Ｐゴシック" panose="020B0600070205080204" pitchFamily="50" charset="-128"/>
              </a:rPr>
              <a:t>？</a:t>
            </a:r>
            <a:endParaRPr kumimoji="1" lang="ja-JP" altLang="en-US" sz="3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3530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6</a:t>
            </a:fld>
            <a:endParaRPr kumimoji="1" lang="ja-JP" altLang="en-US"/>
          </a:p>
        </p:txBody>
      </p:sp>
      <p:sp>
        <p:nvSpPr>
          <p:cNvPr id="13" name="右矢印 12"/>
          <p:cNvSpPr/>
          <p:nvPr/>
        </p:nvSpPr>
        <p:spPr>
          <a:xfrm>
            <a:off x="2788170" y="2818265"/>
            <a:ext cx="955393" cy="11091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006963" y="5619193"/>
            <a:ext cx="4221027" cy="707886"/>
          </a:xfrm>
          <a:prstGeom prst="rect">
            <a:avLst/>
          </a:prstGeom>
          <a:noFill/>
        </p:spPr>
        <p:txBody>
          <a:bodyPr wrap="none" lIns="91440" tIns="45720" rIns="91440" bIns="45720">
            <a:spAutoFit/>
          </a:bodyPr>
          <a:lstStyle/>
          <a:p>
            <a:pPr algn="ctr"/>
            <a:r>
              <a:rPr lang="ja-JP" altLang="en-US" sz="4000" dirty="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正方形</a:t>
            </a:r>
            <a:r>
              <a:rPr lang="ja-JP" altLang="en-US" sz="40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が</a:t>
            </a:r>
            <a:r>
              <a:rPr lang="ja-JP" altLang="en-US" sz="4000" b="0" cap="none" spc="0" dirty="0" smtClean="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かけた！</a:t>
            </a:r>
            <a:endParaRPr lang="ja-JP" altLang="en-US" sz="4000" b="0" cap="none" spc="0" dirty="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3"/>
          <a:stretch>
            <a:fillRect/>
          </a:stretch>
        </p:blipFill>
        <p:spPr>
          <a:xfrm>
            <a:off x="396428" y="542694"/>
            <a:ext cx="2391742" cy="5876400"/>
          </a:xfrm>
          <a:prstGeom prst="rect">
            <a:avLst/>
          </a:prstGeom>
        </p:spPr>
      </p:pic>
      <p:sp>
        <p:nvSpPr>
          <p:cNvPr id="2" name="タイトル 1"/>
          <p:cNvSpPr>
            <a:spLocks noGrp="1"/>
          </p:cNvSpPr>
          <p:nvPr>
            <p:ph type="title"/>
          </p:nvPr>
        </p:nvSpPr>
        <p:spPr>
          <a:xfrm>
            <a:off x="1215306" y="455343"/>
            <a:ext cx="7886700" cy="588463"/>
          </a:xfrm>
        </p:spPr>
        <p:txBody>
          <a:bodyPr>
            <a:normAutofit fontScale="90000"/>
          </a:bodyPr>
          <a:lstStyle/>
          <a:p>
            <a:pPr algn="ctr"/>
            <a:r>
              <a:rPr kumimoji="1" lang="ja-JP" altLang="en-US" dirty="0" smtClean="0">
                <a:latin typeface="ＭＳ Ｐゴシック" panose="020B0600070205080204" pitchFamily="50" charset="-128"/>
                <a:ea typeface="ＭＳ Ｐゴシック" panose="020B0600070205080204" pitchFamily="50" charset="-128"/>
              </a:rPr>
              <a:t>正方形をかいてみよう！</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7" name="図 6"/>
          <p:cNvPicPr>
            <a:picLocks noChangeAspect="1"/>
          </p:cNvPicPr>
          <p:nvPr/>
        </p:nvPicPr>
        <p:blipFill>
          <a:blip r:embed="rId4"/>
          <a:stretch>
            <a:fillRect/>
          </a:stretch>
        </p:blipFill>
        <p:spPr>
          <a:xfrm>
            <a:off x="3795488" y="1379700"/>
            <a:ext cx="4643974" cy="4232320"/>
          </a:xfrm>
          <a:prstGeom prst="rect">
            <a:avLst/>
          </a:prstGeom>
        </p:spPr>
      </p:pic>
    </p:spTree>
    <p:extLst>
      <p:ext uri="{BB962C8B-B14F-4D97-AF65-F5344CB8AC3E}">
        <p14:creationId xmlns:p14="http://schemas.microsoft.com/office/powerpoint/2010/main" val="33872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0" y="549057"/>
            <a:ext cx="2075415" cy="5099200"/>
          </a:xfrm>
          <a:prstGeom prst="rect">
            <a:avLst/>
          </a:prstGeom>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7</a:t>
            </a:fld>
            <a:endParaRPr kumimoji="1" lang="ja-JP" altLang="en-US"/>
          </a:p>
        </p:txBody>
      </p:sp>
      <p:sp>
        <p:nvSpPr>
          <p:cNvPr id="6" name="コンテンツ プレースホルダー 2"/>
          <p:cNvSpPr>
            <a:spLocks noGrp="1"/>
          </p:cNvSpPr>
          <p:nvPr>
            <p:ph idx="1"/>
          </p:nvPr>
        </p:nvSpPr>
        <p:spPr>
          <a:xfrm>
            <a:off x="2341580" y="584654"/>
            <a:ext cx="6462785" cy="1479278"/>
          </a:xfrm>
          <a:solidFill>
            <a:schemeClr val="accent6">
              <a:lumMod val="40000"/>
              <a:lumOff val="60000"/>
            </a:schemeClr>
          </a:solidFill>
        </p:spPr>
        <p:txBody>
          <a:bodyPr>
            <a:normAutofit/>
          </a:bodyPr>
          <a:lstStyle/>
          <a:p>
            <a:pPr marL="0" indent="0">
              <a:buNone/>
            </a:pPr>
            <a:r>
              <a:rPr kumimoji="1" lang="ja-JP" altLang="en-US" sz="3200" dirty="0" smtClean="0"/>
              <a:t>　</a:t>
            </a:r>
            <a:r>
              <a:rPr kumimoji="1" lang="ja-JP" altLang="en-US" sz="3200" b="1" dirty="0" smtClean="0"/>
              <a:t>ずいぶんと長いプログラムになってます。</a:t>
            </a:r>
            <a:r>
              <a:rPr kumimoji="1" lang="en-US" altLang="ja-JP" sz="3200" b="1" dirty="0" smtClean="0"/>
              <a:t/>
            </a:r>
            <a:br>
              <a:rPr kumimoji="1" lang="en-US" altLang="ja-JP" sz="3200" b="1" dirty="0" smtClean="0"/>
            </a:br>
            <a:r>
              <a:rPr kumimoji="1" lang="ja-JP" altLang="en-US" sz="3200" b="1" dirty="0" smtClean="0"/>
              <a:t>　もっと</a:t>
            </a:r>
            <a:r>
              <a:rPr kumimoji="1" lang="ja-JP" altLang="en-US" sz="3200" b="1" dirty="0" smtClean="0">
                <a:solidFill>
                  <a:srgbClr val="FF0000"/>
                </a:solidFill>
                <a:effectLst>
                  <a:outerShdw blurRad="38100" dist="38100" dir="2700000" algn="tl">
                    <a:srgbClr val="000000">
                      <a:alpha val="43137"/>
                    </a:srgbClr>
                  </a:outerShdw>
                </a:effectLst>
              </a:rPr>
              <a:t>簡単にできないかな？</a:t>
            </a:r>
            <a:endParaRPr kumimoji="1" lang="ja-JP" altLang="en-US" sz="3200" b="1" dirty="0">
              <a:solidFill>
                <a:srgbClr val="FF0000"/>
              </a:solidFill>
              <a:effectLst>
                <a:outerShdw blurRad="38100" dist="38100" dir="2700000" algn="tl">
                  <a:srgbClr val="000000">
                    <a:alpha val="43137"/>
                  </a:srgbClr>
                </a:outerShdw>
              </a:effectLst>
            </a:endParaRPr>
          </a:p>
        </p:txBody>
      </p:sp>
      <p:sp>
        <p:nvSpPr>
          <p:cNvPr id="7" name="右矢印 6"/>
          <p:cNvSpPr/>
          <p:nvPr/>
        </p:nvSpPr>
        <p:spPr>
          <a:xfrm rot="9483243">
            <a:off x="1888457" y="1438878"/>
            <a:ext cx="640080" cy="66620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136954" y="2193703"/>
            <a:ext cx="6667412" cy="2000548"/>
          </a:xfrm>
          <a:prstGeom prst="rect">
            <a:avLst/>
          </a:prstGeom>
          <a:noFill/>
          <a:ln>
            <a:solidFill>
              <a:schemeClr val="accent6">
                <a:lumMod val="50000"/>
              </a:schemeClr>
            </a:solidFill>
          </a:ln>
        </p:spPr>
        <p:txBody>
          <a:bodyPr wrap="square" lIns="91440" tIns="45720" rIns="91440" bIns="45720">
            <a:spAutoFit/>
          </a:bodyPr>
          <a:lstStyle/>
          <a:p>
            <a:r>
              <a:rPr lang="ja-JP" altLang="en-US" sz="3600" b="0" cap="none" spc="0" dirty="0" smtClean="0">
                <a:ln w="0"/>
                <a:solidFill>
                  <a:schemeClr val="tx1"/>
                </a:solidFill>
                <a:effectLst>
                  <a:outerShdw blurRad="38100" dist="19050" dir="2700000" algn="tl" rotWithShape="0">
                    <a:schemeClr val="dk1">
                      <a:alpha val="40000"/>
                    </a:schemeClr>
                  </a:outerShdw>
                </a:effectLst>
              </a:rPr>
              <a:t>例えば</a:t>
            </a:r>
            <a:r>
              <a:rPr lang="en-US" altLang="ja-JP" sz="3600" b="0" cap="none" spc="0" dirty="0" smtClean="0">
                <a:ln w="0"/>
                <a:solidFill>
                  <a:schemeClr val="tx1"/>
                </a:solidFill>
                <a:effectLst>
                  <a:outerShdw blurRad="38100" dist="19050" dir="2700000" algn="tl" rotWithShape="0">
                    <a:schemeClr val="dk1">
                      <a:alpha val="40000"/>
                    </a:schemeClr>
                  </a:outerShdw>
                </a:effectLst>
              </a:rPr>
              <a:t>…</a:t>
            </a:r>
          </a:p>
          <a:p>
            <a:r>
              <a:rPr lang="ja-JP" altLang="en-US" sz="4400" b="1" dirty="0" smtClean="0">
                <a:ln w="0"/>
                <a:solidFill>
                  <a:srgbClr val="FF0000"/>
                </a:solidFill>
                <a:effectLst>
                  <a:outerShdw blurRad="38100" dist="19050" dir="2700000" algn="tl" rotWithShape="0">
                    <a:schemeClr val="dk1">
                      <a:alpha val="40000"/>
                    </a:schemeClr>
                  </a:outerShdw>
                </a:effectLst>
              </a:rPr>
              <a:t>５＋５＋５＋５</a:t>
            </a:r>
            <a:r>
              <a:rPr lang="ja-JP" altLang="en-US" sz="4400" dirty="0" smtClean="0">
                <a:ln w="0"/>
                <a:effectLst>
                  <a:outerShdw blurRad="38100" dist="19050" dir="2700000" algn="tl" rotWithShape="0">
                    <a:schemeClr val="dk1">
                      <a:alpha val="40000"/>
                    </a:schemeClr>
                  </a:outerShdw>
                </a:effectLst>
              </a:rPr>
              <a:t>　</a:t>
            </a:r>
            <a:r>
              <a:rPr lang="ja-JP" altLang="en-US" sz="3600" b="0" cap="none" spc="0" dirty="0" smtClean="0">
                <a:ln w="0"/>
                <a:solidFill>
                  <a:schemeClr val="tx1"/>
                </a:solidFill>
                <a:effectLst>
                  <a:outerShdw blurRad="38100" dist="19050" dir="2700000" algn="tl" rotWithShape="0">
                    <a:schemeClr val="dk1">
                      <a:alpha val="40000"/>
                    </a:schemeClr>
                  </a:outerShdw>
                </a:effectLst>
              </a:rPr>
              <a:t>の計算は，</a:t>
            </a:r>
            <a:r>
              <a:rPr lang="en-US" altLang="ja-JP" sz="3600" b="0" cap="none" spc="0" dirty="0" smtClean="0">
                <a:ln w="0"/>
                <a:solidFill>
                  <a:schemeClr val="tx1"/>
                </a:solidFill>
                <a:effectLst>
                  <a:outerShdw blurRad="38100" dist="19050" dir="2700000" algn="tl" rotWithShape="0">
                    <a:schemeClr val="dk1">
                      <a:alpha val="40000"/>
                    </a:schemeClr>
                  </a:outerShdw>
                </a:effectLst>
              </a:rPr>
              <a:t/>
            </a:r>
            <a:br>
              <a:rPr lang="en-US" altLang="ja-JP" sz="3600" b="0" cap="none" spc="0" dirty="0" smtClean="0">
                <a:ln w="0"/>
                <a:solidFill>
                  <a:schemeClr val="tx1"/>
                </a:solidFill>
                <a:effectLst>
                  <a:outerShdw blurRad="38100" dist="19050" dir="2700000" algn="tl" rotWithShape="0">
                    <a:schemeClr val="dk1">
                      <a:alpha val="40000"/>
                    </a:schemeClr>
                  </a:outerShdw>
                </a:effectLst>
              </a:rPr>
            </a:br>
            <a:r>
              <a:rPr lang="ja-JP" altLang="en-US" sz="4400" b="1" cap="none" spc="0" dirty="0" smtClean="0">
                <a:ln w="0"/>
                <a:solidFill>
                  <a:srgbClr val="FF0000"/>
                </a:solidFill>
                <a:effectLst>
                  <a:outerShdw blurRad="38100" dist="19050" dir="2700000" algn="tl" rotWithShape="0">
                    <a:schemeClr val="dk1">
                      <a:alpha val="40000"/>
                    </a:schemeClr>
                  </a:outerShdw>
                </a:effectLst>
              </a:rPr>
              <a:t>５</a:t>
            </a:r>
            <a:r>
              <a:rPr lang="en-US" altLang="ja-JP" sz="4400" b="1" cap="none" spc="0" dirty="0" smtClean="0">
                <a:ln w="0"/>
                <a:solidFill>
                  <a:srgbClr val="FF0000"/>
                </a:solidFill>
                <a:effectLst>
                  <a:outerShdw blurRad="38100" dist="19050" dir="2700000" algn="tl" rotWithShape="0">
                    <a:schemeClr val="dk1">
                      <a:alpha val="40000"/>
                    </a:schemeClr>
                  </a:outerShdw>
                </a:effectLst>
              </a:rPr>
              <a:t>×</a:t>
            </a:r>
            <a:r>
              <a:rPr lang="ja-JP" altLang="en-US" sz="4400" b="1" cap="none" spc="0" dirty="0" smtClean="0">
                <a:ln w="0"/>
                <a:solidFill>
                  <a:srgbClr val="FF0000"/>
                </a:solidFill>
                <a:effectLst>
                  <a:outerShdw blurRad="38100" dist="19050" dir="2700000" algn="tl" rotWithShape="0">
                    <a:schemeClr val="dk1">
                      <a:alpha val="40000"/>
                    </a:schemeClr>
                  </a:outerShdw>
                </a:effectLst>
              </a:rPr>
              <a:t>□</a:t>
            </a:r>
            <a:r>
              <a:rPr lang="ja-JP" altLang="en-US" sz="4400" b="0" cap="none" spc="0" dirty="0" smtClean="0">
                <a:ln w="0"/>
                <a:solidFill>
                  <a:schemeClr val="tx1"/>
                </a:solidFill>
                <a:effectLst>
                  <a:outerShdw blurRad="38100" dist="19050" dir="2700000" algn="tl" rotWithShape="0">
                    <a:schemeClr val="dk1">
                      <a:alpha val="40000"/>
                    </a:schemeClr>
                  </a:outerShdw>
                </a:effectLst>
              </a:rPr>
              <a:t>　</a:t>
            </a:r>
            <a:r>
              <a:rPr lang="ja-JP" altLang="en-US" sz="3600" b="0" cap="none" spc="0" dirty="0" smtClean="0">
                <a:ln w="0"/>
                <a:solidFill>
                  <a:schemeClr val="tx1"/>
                </a:solidFill>
                <a:effectLst>
                  <a:outerShdw blurRad="38100" dist="19050" dir="2700000" algn="tl" rotWithShape="0">
                    <a:schemeClr val="dk1">
                      <a:alpha val="40000"/>
                    </a:schemeClr>
                  </a:outerShdw>
                </a:effectLst>
              </a:rPr>
              <a:t>にできるよね。</a:t>
            </a:r>
            <a:endParaRPr lang="ja-JP" altLang="en-US" sz="3600" b="0" cap="none" spc="0" dirty="0">
              <a:ln w="0"/>
              <a:solidFill>
                <a:schemeClr val="tx1"/>
              </a:solidFill>
              <a:effectLst>
                <a:outerShdw blurRad="38100" dist="19050" dir="2700000" algn="tl" rotWithShape="0">
                  <a:schemeClr val="dk1">
                    <a:alpha val="40000"/>
                  </a:schemeClr>
                </a:outerShdw>
              </a:effectLst>
            </a:endParaRPr>
          </a:p>
        </p:txBody>
      </p:sp>
      <p:grpSp>
        <p:nvGrpSpPr>
          <p:cNvPr id="12" name="グループ化 11"/>
          <p:cNvGrpSpPr/>
          <p:nvPr/>
        </p:nvGrpSpPr>
        <p:grpSpPr>
          <a:xfrm>
            <a:off x="2208497" y="4380948"/>
            <a:ext cx="6123422" cy="1564685"/>
            <a:chOff x="2136954" y="4467497"/>
            <a:chExt cx="6123422" cy="1564685"/>
          </a:xfrm>
        </p:grpSpPr>
        <p:pic>
          <p:nvPicPr>
            <p:cNvPr id="9" name="図 8"/>
            <p:cNvPicPr>
              <a:picLocks noChangeAspect="1"/>
            </p:cNvPicPr>
            <p:nvPr/>
          </p:nvPicPr>
          <p:blipFill>
            <a:blip r:embed="rId4"/>
            <a:stretch>
              <a:fillRect/>
            </a:stretch>
          </p:blipFill>
          <p:spPr>
            <a:xfrm>
              <a:off x="2136954" y="4467497"/>
              <a:ext cx="2473692" cy="1564685"/>
            </a:xfrm>
            <a:prstGeom prst="rect">
              <a:avLst/>
            </a:prstGeom>
          </p:spPr>
        </p:pic>
        <p:sp>
          <p:nvSpPr>
            <p:cNvPr id="10" name="右矢印 9"/>
            <p:cNvSpPr/>
            <p:nvPr/>
          </p:nvSpPr>
          <p:spPr>
            <a:xfrm rot="10800000">
              <a:off x="4440667" y="4851422"/>
              <a:ext cx="773386" cy="796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214053" y="4777630"/>
              <a:ext cx="3046323" cy="954107"/>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kumimoji="1" lang="ja-JP" altLang="en-US" sz="2800" dirty="0" smtClean="0"/>
                <a:t>このブロック，</a:t>
              </a:r>
              <a:r>
                <a:rPr kumimoji="1" lang="en-US" altLang="ja-JP" sz="2800" dirty="0" smtClean="0"/>
                <a:t/>
              </a:r>
              <a:br>
                <a:rPr kumimoji="1" lang="en-US" altLang="ja-JP" sz="2800" dirty="0" smtClean="0"/>
              </a:br>
              <a:r>
                <a:rPr kumimoji="1" lang="ja-JP" altLang="en-US" sz="2800" dirty="0" smtClean="0"/>
                <a:t>使えないかな？</a:t>
              </a:r>
              <a:endParaRPr kumimoji="1" lang="ja-JP" altLang="en-US" sz="2800" dirty="0"/>
            </a:p>
          </p:txBody>
        </p:sp>
      </p:grpSp>
    </p:spTree>
    <p:extLst>
      <p:ext uri="{BB962C8B-B14F-4D97-AF65-F5344CB8AC3E}">
        <p14:creationId xmlns:p14="http://schemas.microsoft.com/office/powerpoint/2010/main" val="60293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0" y="549057"/>
            <a:ext cx="2075415" cy="5099200"/>
          </a:xfrm>
          <a:prstGeom prst="rect">
            <a:avLst/>
          </a:prstGeom>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8</a:t>
            </a:fld>
            <a:endParaRPr kumimoji="1" lang="ja-JP" altLang="en-US"/>
          </a:p>
        </p:txBody>
      </p:sp>
      <p:sp>
        <p:nvSpPr>
          <p:cNvPr id="6" name="コンテンツ プレースホルダー 2"/>
          <p:cNvSpPr>
            <a:spLocks noGrp="1"/>
          </p:cNvSpPr>
          <p:nvPr>
            <p:ph idx="1"/>
          </p:nvPr>
        </p:nvSpPr>
        <p:spPr>
          <a:xfrm>
            <a:off x="2341580" y="584654"/>
            <a:ext cx="6462785" cy="1479278"/>
          </a:xfrm>
          <a:solidFill>
            <a:schemeClr val="accent6">
              <a:lumMod val="40000"/>
              <a:lumOff val="60000"/>
            </a:schemeClr>
          </a:solidFill>
        </p:spPr>
        <p:txBody>
          <a:bodyPr>
            <a:normAutofit/>
          </a:bodyPr>
          <a:lstStyle/>
          <a:p>
            <a:pPr marL="0" indent="0">
              <a:buNone/>
            </a:pPr>
            <a:r>
              <a:rPr kumimoji="1" lang="ja-JP" altLang="en-US" sz="3200" dirty="0" smtClean="0"/>
              <a:t>　</a:t>
            </a:r>
            <a:r>
              <a:rPr kumimoji="1" lang="ja-JP" altLang="en-US" sz="3200" b="1" dirty="0" smtClean="0"/>
              <a:t>ずいぶんと長いプログラムになってます。</a:t>
            </a:r>
            <a:r>
              <a:rPr kumimoji="1" lang="en-US" altLang="ja-JP" sz="3200" b="1" dirty="0" smtClean="0"/>
              <a:t/>
            </a:r>
            <a:br>
              <a:rPr kumimoji="1" lang="en-US" altLang="ja-JP" sz="3200" b="1" dirty="0" smtClean="0"/>
            </a:br>
            <a:r>
              <a:rPr kumimoji="1" lang="ja-JP" altLang="en-US" sz="3200" b="1" dirty="0" smtClean="0"/>
              <a:t>　もっと</a:t>
            </a:r>
            <a:r>
              <a:rPr kumimoji="1" lang="ja-JP" altLang="en-US" sz="3200" b="1" dirty="0" smtClean="0">
                <a:solidFill>
                  <a:srgbClr val="FF0000"/>
                </a:solidFill>
                <a:effectLst>
                  <a:outerShdw blurRad="38100" dist="38100" dir="2700000" algn="tl">
                    <a:srgbClr val="000000">
                      <a:alpha val="43137"/>
                    </a:srgbClr>
                  </a:outerShdw>
                </a:effectLst>
              </a:rPr>
              <a:t>簡単にできないかな？</a:t>
            </a:r>
            <a:endParaRPr kumimoji="1" lang="ja-JP" altLang="en-US" sz="3200" b="1" dirty="0">
              <a:solidFill>
                <a:srgbClr val="FF0000"/>
              </a:solidFill>
              <a:effectLst>
                <a:outerShdw blurRad="38100" dist="38100" dir="2700000" algn="tl">
                  <a:srgbClr val="000000">
                    <a:alpha val="43137"/>
                  </a:srgbClr>
                </a:outerShdw>
              </a:effectLst>
            </a:endParaRPr>
          </a:p>
        </p:txBody>
      </p:sp>
      <p:sp>
        <p:nvSpPr>
          <p:cNvPr id="14" name="右矢印 13"/>
          <p:cNvSpPr/>
          <p:nvPr/>
        </p:nvSpPr>
        <p:spPr>
          <a:xfrm>
            <a:off x="2075415" y="3098657"/>
            <a:ext cx="955393" cy="1109157"/>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a:stretch>
            <a:fillRect/>
          </a:stretch>
        </p:blipFill>
        <p:spPr>
          <a:xfrm>
            <a:off x="3210939" y="2153388"/>
            <a:ext cx="2275460" cy="3518087"/>
          </a:xfrm>
          <a:prstGeom prst="rect">
            <a:avLst/>
          </a:prstGeom>
        </p:spPr>
      </p:pic>
      <p:pic>
        <p:nvPicPr>
          <p:cNvPr id="15" name="図 14"/>
          <p:cNvPicPr>
            <a:picLocks noChangeAspect="1"/>
          </p:cNvPicPr>
          <p:nvPr/>
        </p:nvPicPr>
        <p:blipFill>
          <a:blip r:embed="rId5"/>
          <a:stretch>
            <a:fillRect/>
          </a:stretch>
        </p:blipFill>
        <p:spPr>
          <a:xfrm>
            <a:off x="5666530" y="2307587"/>
            <a:ext cx="2953063" cy="2691296"/>
          </a:xfrm>
          <a:prstGeom prst="rect">
            <a:avLst/>
          </a:prstGeom>
        </p:spPr>
      </p:pic>
    </p:spTree>
    <p:extLst>
      <p:ext uri="{BB962C8B-B14F-4D97-AF65-F5344CB8AC3E}">
        <p14:creationId xmlns:p14="http://schemas.microsoft.com/office/powerpoint/2010/main" val="3025348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4130040" y="1162595"/>
            <a:ext cx="4724400" cy="3867150"/>
          </a:xfrm>
          <a:prstGeom prst="rect">
            <a:avLst/>
          </a:prstGeom>
          <a:effectLst>
            <a:glow rad="139700">
              <a:schemeClr val="accent6">
                <a:satMod val="175000"/>
                <a:alpha val="40000"/>
              </a:schemeClr>
            </a:glow>
          </a:effectLst>
        </p:spPr>
      </p:pic>
      <p:sp>
        <p:nvSpPr>
          <p:cNvPr id="2" name="タイトル 1"/>
          <p:cNvSpPr>
            <a:spLocks noGrp="1"/>
          </p:cNvSpPr>
          <p:nvPr>
            <p:ph type="title"/>
          </p:nvPr>
        </p:nvSpPr>
        <p:spPr>
          <a:xfrm>
            <a:off x="730149" y="448551"/>
            <a:ext cx="7886700" cy="588463"/>
          </a:xfrm>
        </p:spPr>
        <p:txBody>
          <a:bodyPr>
            <a:normAutofit fontScale="90000"/>
          </a:bodyPr>
          <a:lstStyle/>
          <a:p>
            <a:pPr algn="ctr"/>
            <a:r>
              <a:rPr kumimoji="1" lang="ja-JP" altLang="en-US" dirty="0" smtClean="0">
                <a:latin typeface="ＭＳ Ｐゴシック" panose="020B0600070205080204" pitchFamily="50" charset="-128"/>
                <a:ea typeface="ＭＳ Ｐゴシック" panose="020B0600070205080204" pitchFamily="50" charset="-128"/>
              </a:rPr>
              <a:t>正三角形をかいてみよう！</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9</a:t>
            </a:fld>
            <a:endParaRPr kumimoji="1" lang="ja-JP" altLang="en-US"/>
          </a:p>
        </p:txBody>
      </p:sp>
      <p:sp>
        <p:nvSpPr>
          <p:cNvPr id="14" name="右矢印 13"/>
          <p:cNvSpPr/>
          <p:nvPr/>
        </p:nvSpPr>
        <p:spPr>
          <a:xfrm>
            <a:off x="3012076" y="2624246"/>
            <a:ext cx="796835" cy="679269"/>
          </a:xfrm>
          <a:prstGeom prst="rightArrow">
            <a:avLst/>
          </a:prstGeom>
          <a:solidFill>
            <a:srgbClr val="FF0000"/>
          </a:soli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415263" y="1134600"/>
            <a:ext cx="2375462" cy="3658559"/>
          </a:xfrm>
          <a:prstGeom prst="rect">
            <a:avLst/>
          </a:prstGeom>
        </p:spPr>
      </p:pic>
      <p:sp>
        <p:nvSpPr>
          <p:cNvPr id="12" name="角丸四角形吹き出し 11"/>
          <p:cNvSpPr/>
          <p:nvPr/>
        </p:nvSpPr>
        <p:spPr>
          <a:xfrm>
            <a:off x="2630424" y="4187190"/>
            <a:ext cx="2807093" cy="1685109"/>
          </a:xfrm>
          <a:prstGeom prst="wedgeRoundRectCallout">
            <a:avLst>
              <a:gd name="adj1" fmla="val -76196"/>
              <a:gd name="adj2" fmla="val -510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2800" b="1" dirty="0" smtClean="0">
                <a:effectLst>
                  <a:outerShdw blurRad="38100" dist="38100" dir="2700000" algn="tl">
                    <a:srgbClr val="000000">
                      <a:alpha val="43137"/>
                    </a:srgbClr>
                  </a:outerShdw>
                </a:effectLst>
              </a:rPr>
              <a:t>正三角形の１</a:t>
            </a:r>
            <a:r>
              <a:rPr kumimoji="1" lang="ja-JP" altLang="en-US" sz="2800" b="1" dirty="0">
                <a:effectLst>
                  <a:outerShdw blurRad="38100" dist="38100" dir="2700000" algn="tl">
                    <a:srgbClr val="000000">
                      <a:alpha val="43137"/>
                    </a:srgbClr>
                  </a:outerShdw>
                </a:effectLst>
              </a:rPr>
              <a:t>つ</a:t>
            </a:r>
            <a:r>
              <a:rPr kumimoji="1" lang="ja-JP" altLang="en-US" sz="2800" b="1" dirty="0" smtClean="0">
                <a:effectLst>
                  <a:outerShdw blurRad="38100" dist="38100" dir="2700000" algn="tl">
                    <a:srgbClr val="000000">
                      <a:alpha val="43137"/>
                    </a:srgbClr>
                  </a:outerShdw>
                </a:effectLst>
              </a:rPr>
              <a:t>の角は，６０度だから</a:t>
            </a:r>
            <a:r>
              <a:rPr kumimoji="1" lang="en-US" altLang="ja-JP" sz="2800" b="1" dirty="0" smtClean="0">
                <a:effectLst>
                  <a:outerShdw blurRad="38100" dist="38100" dir="2700000" algn="tl">
                    <a:srgbClr val="000000">
                      <a:alpha val="43137"/>
                    </a:srgbClr>
                  </a:outerShdw>
                </a:effectLst>
              </a:rPr>
              <a:t>…</a:t>
            </a:r>
            <a:endParaRPr kumimoji="1" lang="ja-JP" altLang="en-US" sz="2800" b="1" dirty="0">
              <a:effectLst>
                <a:outerShdw blurRad="38100" dist="38100" dir="2700000" algn="tl">
                  <a:srgbClr val="000000">
                    <a:alpha val="43137"/>
                  </a:srgbClr>
                </a:outerShdw>
              </a:effectLst>
            </a:endParaRPr>
          </a:p>
        </p:txBody>
      </p:sp>
      <p:sp>
        <p:nvSpPr>
          <p:cNvPr id="15" name="角丸四角形吹き出し 14"/>
          <p:cNvSpPr/>
          <p:nvPr/>
        </p:nvSpPr>
        <p:spPr>
          <a:xfrm>
            <a:off x="4839077" y="5668776"/>
            <a:ext cx="4015363" cy="595340"/>
          </a:xfrm>
          <a:prstGeom prst="wedgeRoundRectCallout">
            <a:avLst>
              <a:gd name="adj1" fmla="val -1096"/>
              <a:gd name="adj2" fmla="val -133778"/>
              <a:gd name="adj3" fmla="val 1666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2800" b="1" dirty="0" smtClean="0">
                <a:effectLst>
                  <a:outerShdw blurRad="38100" dist="38100" dir="2700000" algn="tl">
                    <a:srgbClr val="000000">
                      <a:alpha val="43137"/>
                    </a:srgbClr>
                  </a:outerShdw>
                </a:effectLst>
              </a:rPr>
              <a:t>あれ？おかしいな？</a:t>
            </a:r>
            <a:endParaRPr kumimoji="1" lang="ja-JP" altLang="en-US" sz="2800" b="1" dirty="0">
              <a:effectLst>
                <a:outerShdw blurRad="38100" dist="38100" dir="2700000" algn="tl">
                  <a:srgbClr val="000000">
                    <a:alpha val="43137"/>
                  </a:srgbClr>
                </a:outerShdw>
              </a:effectLst>
            </a:endParaRPr>
          </a:p>
        </p:txBody>
      </p:sp>
      <p:sp>
        <p:nvSpPr>
          <p:cNvPr id="6" name="楕円 5"/>
          <p:cNvSpPr/>
          <p:nvPr/>
        </p:nvSpPr>
        <p:spPr>
          <a:xfrm>
            <a:off x="1034321" y="2624246"/>
            <a:ext cx="479686" cy="388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226248" y="3768433"/>
            <a:ext cx="479686" cy="388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065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 grpId="0" animBg="1"/>
      <p:bldP spid="11" grpId="0" animBg="1"/>
    </p:bld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873</TotalTime>
  <Words>650</Words>
  <Application>Microsoft Office PowerPoint</Application>
  <PresentationFormat>画面に合わせる (4:3)</PresentationFormat>
  <Paragraphs>112</Paragraphs>
  <Slides>15</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ＭＳ Ｐゴシック</vt:lpstr>
      <vt:lpstr>游ゴシック</vt:lpstr>
      <vt:lpstr>游ゴシック Light</vt:lpstr>
      <vt:lpstr>Arial</vt:lpstr>
      <vt:lpstr>Calibri</vt:lpstr>
      <vt:lpstr>Calibri Light</vt:lpstr>
      <vt:lpstr>1_Office テーマ</vt:lpstr>
      <vt:lpstr>PowerPoint プレゼンテーション</vt:lpstr>
      <vt:lpstr>　これまでは，定規や分度器，コンパスを使って正多角形をかいてきましたが，ここでは，「Scratch」というソフトウェア使って，コンピュータで正多角形をかくプログラムを考えてみましょう。 　コンピュータに「…のようにしてほしい」と仕事のやり方をかいたものをプログラムといいます。 　</vt:lpstr>
      <vt:lpstr>「正多角形の作図」スタートセット</vt:lpstr>
      <vt:lpstr>PowerPoint プレゼンテーション</vt:lpstr>
      <vt:lpstr>正方形をかいてみよう！</vt:lpstr>
      <vt:lpstr>正方形をかいてみよう！</vt:lpstr>
      <vt:lpstr>PowerPoint プレゼンテーション</vt:lpstr>
      <vt:lpstr>PowerPoint プレゼンテーション</vt:lpstr>
      <vt:lpstr>正三角形をかいてみよう！</vt:lpstr>
      <vt:lpstr>正三角形をかいてみよう！</vt:lpstr>
      <vt:lpstr>PowerPoint プレゼンテーション</vt:lpstr>
      <vt:lpstr>PowerPoint プレゼンテーション</vt:lpstr>
      <vt:lpstr>どんな正多角形でもかけるようにしたい！</vt:lpstr>
      <vt:lpstr>PowerPoint プレゼンテーション</vt:lpstr>
      <vt:lpstr>計算式は，短く分かりやすく。 プログラムも，短く分かりやすく。</vt:lpstr>
    </vt:vector>
  </TitlesOfParts>
  <Company>鹿児島県総合教育センター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KidaHiroshi</dc:creator>
  <cp:lastModifiedBy>木田 博</cp:lastModifiedBy>
  <cp:revision>50</cp:revision>
  <cp:lastPrinted>2019-12-28T07:22:55Z</cp:lastPrinted>
  <dcterms:created xsi:type="dcterms:W3CDTF">2019-07-04T06:50:56Z</dcterms:created>
  <dcterms:modified xsi:type="dcterms:W3CDTF">2020-01-06T23:12:56Z</dcterms:modified>
</cp:coreProperties>
</file>